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4"/>
  </p:sldMasterIdLst>
  <p:notesMasterIdLst>
    <p:notesMasterId r:id="rId20"/>
  </p:notesMasterIdLst>
  <p:handoutMasterIdLst>
    <p:handoutMasterId r:id="rId21"/>
  </p:handoutMasterIdLst>
  <p:sldIdLst>
    <p:sldId id="698" r:id="rId5"/>
    <p:sldId id="699" r:id="rId6"/>
    <p:sldId id="705" r:id="rId7"/>
    <p:sldId id="696" r:id="rId8"/>
    <p:sldId id="706" r:id="rId9"/>
    <p:sldId id="690" r:id="rId10"/>
    <p:sldId id="707" r:id="rId11"/>
    <p:sldId id="703" r:id="rId12"/>
    <p:sldId id="704" r:id="rId13"/>
    <p:sldId id="709" r:id="rId14"/>
    <p:sldId id="683" r:id="rId15"/>
    <p:sldId id="701" r:id="rId16"/>
    <p:sldId id="708" r:id="rId17"/>
    <p:sldId id="652" r:id="rId18"/>
    <p:sldId id="695" r:id="rId19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FFFF00"/>
    <a:srgbClr val="0000CC"/>
    <a:srgbClr val="0033CC"/>
    <a:srgbClr val="3008C4"/>
    <a:srgbClr val="CC0000"/>
    <a:srgbClr val="003399"/>
    <a:srgbClr val="FFFF99"/>
    <a:srgbClr val="00FF99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97" autoAdjust="0"/>
    <p:restoredTop sz="98645" autoAdjust="0"/>
  </p:normalViewPr>
  <p:slideViewPr>
    <p:cSldViewPr showGuides="1">
      <p:cViewPr>
        <p:scale>
          <a:sx n="86" d="100"/>
          <a:sy n="86" d="100"/>
        </p:scale>
        <p:origin x="-2634" y="-732"/>
      </p:cViewPr>
      <p:guideLst>
        <p:guide orient="horz" pos="3657"/>
        <p:guide pos="519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5" d="100"/>
          <a:sy n="75" d="100"/>
        </p:scale>
        <p:origin x="-2232" y="-108"/>
      </p:cViewPr>
      <p:guideLst>
        <p:guide orient="horz" pos="3127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264E08-B309-415B-B26B-7643AA7C42C1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pPr latinLnBrk="1"/>
          <a:endParaRPr lang="ko-KR" altLang="en-US"/>
        </a:p>
      </dgm:t>
    </dgm:pt>
    <dgm:pt modelId="{6E707A79-713F-42CF-B0EB-A22256F9F872}">
      <dgm:prSet phldrT="[텍스트]"/>
      <dgm:spPr>
        <a:xfrm>
          <a:off x="477690" y="316903"/>
          <a:ext cx="7797198" cy="634212"/>
        </a:xfr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latinLnBrk="1"/>
          <a:r>
            <a:rPr lang="ko-KR" altLang="en-US" b="1" dirty="0" smtClean="0">
              <a:solidFill>
                <a:sysClr val="window" lastClr="FFFFFF"/>
              </a:solidFill>
              <a:latin typeface="맑은 고딕" pitchFamily="50" charset="-127"/>
              <a:ea typeface="맑은 고딕" pitchFamily="50" charset="-127"/>
              <a:cs typeface="+mn-cs"/>
            </a:rPr>
            <a:t>배경 및</a:t>
          </a:r>
          <a:r>
            <a:rPr lang="en-US" altLang="ko-KR" b="1" dirty="0" smtClean="0">
              <a:solidFill>
                <a:sysClr val="window" lastClr="FFFFFF"/>
              </a:solidFill>
              <a:latin typeface="맑은 고딕" pitchFamily="50" charset="-127"/>
              <a:ea typeface="맑은 고딕" pitchFamily="50" charset="-127"/>
              <a:cs typeface="+mn-cs"/>
            </a:rPr>
            <a:t> </a:t>
          </a:r>
          <a:r>
            <a:rPr lang="ko-KR" altLang="en-US" b="1" dirty="0" smtClean="0">
              <a:solidFill>
                <a:sysClr val="window" lastClr="FFFFFF"/>
              </a:solidFill>
              <a:latin typeface="맑은 고딕" pitchFamily="50" charset="-127"/>
              <a:ea typeface="맑은 고딕" pitchFamily="50" charset="-127"/>
              <a:cs typeface="+mn-cs"/>
            </a:rPr>
            <a:t>필요성</a:t>
          </a:r>
          <a:r>
            <a:rPr lang="en-US" altLang="ko-KR" b="1" dirty="0" smtClean="0">
              <a:solidFill>
                <a:sysClr val="window" lastClr="FFFFFF"/>
              </a:solidFill>
              <a:latin typeface="맑은 고딕" pitchFamily="50" charset="-127"/>
              <a:ea typeface="맑은 고딕" pitchFamily="50" charset="-127"/>
              <a:cs typeface="+mn-cs"/>
            </a:rPr>
            <a:t> </a:t>
          </a:r>
          <a:endParaRPr lang="ko-KR" altLang="en-US" b="1" dirty="0">
            <a:solidFill>
              <a:sysClr val="window" lastClr="FFFFFF"/>
            </a:solidFill>
            <a:latin typeface="맑은 고딕" pitchFamily="50" charset="-127"/>
            <a:ea typeface="맑은 고딕" pitchFamily="50" charset="-127"/>
            <a:cs typeface="+mn-cs"/>
          </a:endParaRPr>
        </a:p>
      </dgm:t>
    </dgm:pt>
    <dgm:pt modelId="{CC780A36-2772-4EDD-836E-70D68C3DDF02}" type="parTrans" cxnId="{7488CF45-BC4F-4101-A5FF-C794D10F8ECD}">
      <dgm:prSet/>
      <dgm:spPr/>
      <dgm:t>
        <a:bodyPr/>
        <a:lstStyle/>
        <a:p>
          <a:pPr latinLnBrk="1"/>
          <a:endParaRPr lang="ko-KR" altLang="en-US" b="1">
            <a:latin typeface="맑은 고딕" pitchFamily="50" charset="-127"/>
            <a:ea typeface="맑은 고딕" pitchFamily="50" charset="-127"/>
          </a:endParaRPr>
        </a:p>
      </dgm:t>
    </dgm:pt>
    <dgm:pt modelId="{29E0D179-BE9D-4034-9687-6F5582C1801A}" type="sibTrans" cxnId="{7488CF45-BC4F-4101-A5FF-C794D10F8ECD}">
      <dgm:prSet/>
      <dgm:spPr>
        <a:xfrm>
          <a:off x="-5734852" y="-877796"/>
          <a:ext cx="6827667" cy="6827667"/>
        </a:xfrm>
        <a:noFill/>
        <a:ln w="25400" cap="flat" cmpd="sng" algn="ctr">
          <a:solidFill>
            <a:srgbClr val="C0504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latinLnBrk="1"/>
          <a:endParaRPr lang="ko-KR" altLang="en-US" b="1">
            <a:latin typeface="맑은 고딕" pitchFamily="50" charset="-127"/>
            <a:ea typeface="맑은 고딕" pitchFamily="50" charset="-127"/>
          </a:endParaRPr>
        </a:p>
      </dgm:t>
    </dgm:pt>
    <dgm:pt modelId="{0D485B6C-59A3-4FEA-8FA4-5BA1143FB3E5}">
      <dgm:prSet custT="1"/>
      <dgm:spPr>
        <a:xfrm>
          <a:off x="932148" y="3169944"/>
          <a:ext cx="7342740" cy="634212"/>
        </a:xfrm>
        <a:solidFill>
          <a:srgbClr val="4BACC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anchor="t"/>
        <a:lstStyle/>
        <a:p>
          <a:pPr latinLnBrk="1"/>
          <a:r>
            <a:rPr lang="ko-KR" altLang="en-US" sz="24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무선지문 기반 차세대 </a:t>
          </a:r>
          <a:r>
            <a:rPr lang="ko-KR" altLang="en-US" sz="2400" dirty="0" err="1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무선랜</a:t>
          </a:r>
          <a:r>
            <a:rPr lang="ko-KR" altLang="en-US" sz="24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 침해방지기술소개 </a:t>
          </a:r>
          <a:r>
            <a:rPr lang="en-US" altLang="ko-KR" sz="18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(</a:t>
          </a:r>
          <a:r>
            <a:rPr lang="en-US" altLang="ko-KR" sz="1800" dirty="0" err="1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wTPS</a:t>
          </a:r>
          <a:r>
            <a:rPr lang="en-US" altLang="ko-KR" sz="18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) (</a:t>
          </a:r>
          <a:r>
            <a:rPr lang="ko-KR" altLang="en-US" sz="18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불법복제</a:t>
          </a:r>
          <a:r>
            <a:rPr lang="en-US" altLang="ko-KR" sz="18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AP</a:t>
          </a:r>
          <a:r>
            <a:rPr lang="ko-KR" altLang="en-US" sz="18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이용 무선해킹 방지</a:t>
          </a:r>
          <a:r>
            <a:rPr lang="en-US" altLang="ko-KR" sz="18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)</a:t>
          </a:r>
          <a:endParaRPr lang="en-US" altLang="ko-KR" sz="1800" b="1" dirty="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itchFamily="50" charset="-127"/>
            <a:ea typeface="맑은 고딕" pitchFamily="50" charset="-127"/>
            <a:cs typeface="+mn-cs"/>
          </a:endParaRPr>
        </a:p>
      </dgm:t>
    </dgm:pt>
    <dgm:pt modelId="{FE48D69D-1679-489E-B2AD-0CDFE7427EF6}" type="parTrans" cxnId="{90FEB93C-2614-4DEC-ACB5-400963E72A52}">
      <dgm:prSet/>
      <dgm:spPr/>
      <dgm:t>
        <a:bodyPr/>
        <a:lstStyle/>
        <a:p>
          <a:pPr latinLnBrk="1"/>
          <a:endParaRPr lang="ko-KR" altLang="en-US"/>
        </a:p>
      </dgm:t>
    </dgm:pt>
    <dgm:pt modelId="{97A28AEC-AB07-4ED3-BDEF-08B04C2EA3A0}" type="sibTrans" cxnId="{90FEB93C-2614-4DEC-ACB5-400963E72A52}">
      <dgm:prSet/>
      <dgm:spPr/>
      <dgm:t>
        <a:bodyPr/>
        <a:lstStyle/>
        <a:p>
          <a:pPr latinLnBrk="1"/>
          <a:endParaRPr lang="ko-KR" altLang="en-US"/>
        </a:p>
      </dgm:t>
    </dgm:pt>
    <dgm:pt modelId="{818B5C0B-F823-41D4-9D3F-1055F518AC09}">
      <dgm:prSet custT="1"/>
      <dgm:spPr>
        <a:xfrm>
          <a:off x="1071630" y="2218930"/>
          <a:ext cx="7203258" cy="634212"/>
        </a:xfrm>
        <a:solidFill>
          <a:srgbClr val="8064A2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latinLnBrk="1"/>
          <a:r>
            <a:rPr lang="ko-KR" altLang="en-US" sz="24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공공</a:t>
          </a:r>
          <a:r>
            <a:rPr lang="en-US" altLang="ko-KR" sz="24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/</a:t>
          </a:r>
          <a:r>
            <a:rPr lang="ko-KR" altLang="en-US" sz="2400" dirty="0" err="1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핫스팟</a:t>
          </a:r>
          <a:r>
            <a:rPr lang="ko-KR" altLang="en-US" sz="24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 </a:t>
          </a:r>
          <a:r>
            <a:rPr lang="ko-KR" altLang="en-US" sz="2400" dirty="0" err="1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무선랜</a:t>
          </a:r>
          <a:r>
            <a:rPr lang="en-US" altLang="ko-KR" sz="24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AP</a:t>
          </a:r>
          <a:r>
            <a:rPr lang="ko-KR" altLang="en-US" sz="24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 </a:t>
          </a:r>
          <a:r>
            <a:rPr lang="ko-KR" altLang="en-US" sz="24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안심접속보안 </a:t>
          </a:r>
          <a:r>
            <a:rPr lang="ko-KR" altLang="en-US" sz="24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기술소개 </a:t>
          </a:r>
          <a:r>
            <a:rPr lang="en-US" altLang="ko-KR" sz="19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(</a:t>
          </a:r>
          <a:r>
            <a:rPr lang="ko-KR" altLang="en-US" sz="1900" dirty="0" err="1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스마트폰</a:t>
          </a:r>
          <a:r>
            <a:rPr lang="ko-KR" altLang="en-US" sz="19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 무선 </a:t>
          </a:r>
          <a:r>
            <a:rPr lang="ko-KR" altLang="en-US" sz="1900" dirty="0" err="1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피슁방지</a:t>
          </a:r>
          <a:r>
            <a:rPr lang="en-US" altLang="ko-KR" sz="19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)</a:t>
          </a:r>
          <a:endParaRPr lang="en-US" altLang="ko-KR" sz="1900" b="1" dirty="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itchFamily="50" charset="-127"/>
            <a:ea typeface="맑은 고딕" pitchFamily="50" charset="-127"/>
            <a:cs typeface="+mn-cs"/>
          </a:endParaRPr>
        </a:p>
      </dgm:t>
    </dgm:pt>
    <dgm:pt modelId="{13E21541-1E05-4A9C-9E0A-E8410D3EDEF4}" type="parTrans" cxnId="{0A42784E-7AEB-4C7C-823E-940FDFB6CC3F}">
      <dgm:prSet/>
      <dgm:spPr/>
      <dgm:t>
        <a:bodyPr/>
        <a:lstStyle/>
        <a:p>
          <a:pPr latinLnBrk="1"/>
          <a:endParaRPr lang="ko-KR" altLang="en-US"/>
        </a:p>
      </dgm:t>
    </dgm:pt>
    <dgm:pt modelId="{676B192E-77FD-4B4A-972C-633694B23782}" type="sibTrans" cxnId="{0A42784E-7AEB-4C7C-823E-940FDFB6CC3F}">
      <dgm:prSet/>
      <dgm:spPr/>
      <dgm:t>
        <a:bodyPr/>
        <a:lstStyle/>
        <a:p>
          <a:pPr latinLnBrk="1"/>
          <a:endParaRPr lang="ko-KR" altLang="en-US"/>
        </a:p>
      </dgm:t>
    </dgm:pt>
    <dgm:pt modelId="{5FA7BAC6-BD2D-4C2B-80E6-A6A844BE5924}">
      <dgm:prSet/>
      <dgm:spPr>
        <a:xfrm>
          <a:off x="932148" y="1267917"/>
          <a:ext cx="7342740" cy="634212"/>
        </a:xfrm>
        <a:solidFill>
          <a:srgbClr val="9BBB59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anchor="t"/>
        <a:lstStyle/>
        <a:p>
          <a:pPr latinLnBrk="1"/>
          <a:r>
            <a:rPr lang="ko-KR" altLang="en-US" b="1" dirty="0" smtClean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  <a:cs typeface="+mn-cs"/>
            </a:rPr>
            <a:t>기술의 사업성</a:t>
          </a:r>
          <a:endParaRPr lang="en-US" altLang="ko-KR" b="1" dirty="0" smtClean="0">
            <a:solidFill>
              <a:sysClr val="window" lastClr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itchFamily="50" charset="-127"/>
            <a:ea typeface="맑은 고딕" pitchFamily="50" charset="-127"/>
            <a:cs typeface="+mn-cs"/>
          </a:endParaRPr>
        </a:p>
      </dgm:t>
    </dgm:pt>
    <dgm:pt modelId="{BBB79690-38E1-49FE-A161-0852072BF2F8}" type="parTrans" cxnId="{0CEA7D89-546F-4AB7-AE3B-0B3CA228D069}">
      <dgm:prSet/>
      <dgm:spPr/>
      <dgm:t>
        <a:bodyPr/>
        <a:lstStyle/>
        <a:p>
          <a:pPr latinLnBrk="1"/>
          <a:endParaRPr lang="ko-KR" altLang="en-US"/>
        </a:p>
      </dgm:t>
    </dgm:pt>
    <dgm:pt modelId="{EA21FB22-D26C-4E4E-BA23-BA9065ACE99E}" type="sibTrans" cxnId="{0CEA7D89-546F-4AB7-AE3B-0B3CA228D069}">
      <dgm:prSet/>
      <dgm:spPr/>
      <dgm:t>
        <a:bodyPr/>
        <a:lstStyle/>
        <a:p>
          <a:pPr latinLnBrk="1"/>
          <a:endParaRPr lang="ko-KR" altLang="en-US"/>
        </a:p>
      </dgm:t>
    </dgm:pt>
    <dgm:pt modelId="{7486091B-3DF2-499D-AFC7-742D4BF4912B}" type="pres">
      <dgm:prSet presAssocID="{36264E08-B309-415B-B26B-7643AA7C42C1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FF91FBA-A3A5-4AF2-AA8B-F6F304BB847C}" type="pres">
      <dgm:prSet presAssocID="{36264E08-B309-415B-B26B-7643AA7C42C1}" presName="Name1" presStyleCnt="0"/>
      <dgm:spPr/>
    </dgm:pt>
    <dgm:pt modelId="{F9E43559-3D64-44D9-ACFF-6B2C76C4F71D}" type="pres">
      <dgm:prSet presAssocID="{36264E08-B309-415B-B26B-7643AA7C42C1}" presName="cycle" presStyleCnt="0"/>
      <dgm:spPr/>
    </dgm:pt>
    <dgm:pt modelId="{A26691A5-0423-4CF0-942F-949286368FAD}" type="pres">
      <dgm:prSet presAssocID="{36264E08-B309-415B-B26B-7643AA7C42C1}" presName="srcNode" presStyleLbl="node1" presStyleIdx="0" presStyleCnt="4"/>
      <dgm:spPr/>
    </dgm:pt>
    <dgm:pt modelId="{97DD8A33-3718-4E76-AF82-899CE66503FF}" type="pres">
      <dgm:prSet presAssocID="{36264E08-B309-415B-B26B-7643AA7C42C1}" presName="conn" presStyleLbl="parChTrans1D2" presStyleIdx="0" presStyleCnt="1"/>
      <dgm:spPr>
        <a:prstGeom prst="blockArc">
          <a:avLst>
            <a:gd name="adj1" fmla="val 18900000"/>
            <a:gd name="adj2" fmla="val 2700000"/>
            <a:gd name="adj3" fmla="val 316"/>
          </a:avLst>
        </a:prstGeom>
      </dgm:spPr>
      <dgm:t>
        <a:bodyPr/>
        <a:lstStyle/>
        <a:p>
          <a:pPr latinLnBrk="1"/>
          <a:endParaRPr lang="ko-KR" altLang="en-US"/>
        </a:p>
      </dgm:t>
    </dgm:pt>
    <dgm:pt modelId="{CB2F0289-52C8-4F51-92BE-EB45CAF3C242}" type="pres">
      <dgm:prSet presAssocID="{36264E08-B309-415B-B26B-7643AA7C42C1}" presName="extraNode" presStyleLbl="node1" presStyleIdx="0" presStyleCnt="4"/>
      <dgm:spPr/>
    </dgm:pt>
    <dgm:pt modelId="{D4542204-8405-45CC-858B-9BD1F40E3F01}" type="pres">
      <dgm:prSet presAssocID="{36264E08-B309-415B-B26B-7643AA7C42C1}" presName="dstNode" presStyleLbl="node1" presStyleIdx="0" presStyleCnt="4"/>
      <dgm:spPr/>
    </dgm:pt>
    <dgm:pt modelId="{E12CAFE1-2DB9-4788-B326-BB3455731743}" type="pres">
      <dgm:prSet presAssocID="{6E707A79-713F-42CF-B0EB-A22256F9F872}" presName="text_1" presStyleLbl="node1" presStyleIdx="0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66913ED3-D1C7-446C-9818-4ABBFF22C305}" type="pres">
      <dgm:prSet presAssocID="{6E707A79-713F-42CF-B0EB-A22256F9F872}" presName="accent_1" presStyleCnt="0"/>
      <dgm:spPr/>
    </dgm:pt>
    <dgm:pt modelId="{9D63B084-9DC8-4413-B5B5-FEF024199D26}" type="pres">
      <dgm:prSet presAssocID="{6E707A79-713F-42CF-B0EB-A22256F9F872}" presName="accentRepeatNode" presStyleLbl="solidFgAcc1" presStyleIdx="0" presStyleCnt="4"/>
      <dgm:spPr>
        <a:xfrm>
          <a:off x="81307" y="237626"/>
          <a:ext cx="792765" cy="792765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C0504D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latinLnBrk="1"/>
          <a:endParaRPr lang="ko-KR" altLang="en-US"/>
        </a:p>
      </dgm:t>
    </dgm:pt>
    <dgm:pt modelId="{C14D57F5-774D-4C43-BB24-F691F887DE06}" type="pres">
      <dgm:prSet presAssocID="{818B5C0B-F823-41D4-9D3F-1055F518AC09}" presName="text_2" presStyleLbl="node1" presStyleIdx="1" presStyleCnt="4">
        <dgm:presLayoutVars>
          <dgm:bulletEnabled val="1"/>
        </dgm:presLayoutVars>
      </dgm:prSet>
      <dgm:spPr>
        <a:prstGeom prst="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C0D2E3A0-6100-47A0-8166-BA91A159CFBF}" type="pres">
      <dgm:prSet presAssocID="{818B5C0B-F823-41D4-9D3F-1055F518AC09}" presName="accent_2" presStyleCnt="0"/>
      <dgm:spPr/>
    </dgm:pt>
    <dgm:pt modelId="{965B74F5-D342-4AFB-B32A-A6B69F9D4739}" type="pres">
      <dgm:prSet presAssocID="{818B5C0B-F823-41D4-9D3F-1055F518AC09}" presName="accentRepeatNode" presStyleLbl="solidFgAcc1" presStyleIdx="1" presStyleCnt="4"/>
      <dgm:spPr/>
    </dgm:pt>
    <dgm:pt modelId="{68860E26-4886-4D61-B3A5-080337E29C63}" type="pres">
      <dgm:prSet presAssocID="{0D485B6C-59A3-4FEA-8FA4-5BA1143FB3E5}" presName="text_3" presStyleLbl="node1" presStyleIdx="2" presStyleCnt="4" custScaleY="9616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1C174DE-D192-4D51-8DDF-4055A73D95DB}" type="pres">
      <dgm:prSet presAssocID="{0D485B6C-59A3-4FEA-8FA4-5BA1143FB3E5}" presName="accent_3" presStyleCnt="0"/>
      <dgm:spPr/>
    </dgm:pt>
    <dgm:pt modelId="{50796637-0BAD-400A-A32E-A53F06273AC8}" type="pres">
      <dgm:prSet presAssocID="{0D485B6C-59A3-4FEA-8FA4-5BA1143FB3E5}" presName="accentRepeatNode" presStyleLbl="solidFgAcc1" presStyleIdx="2" presStyleCnt="4"/>
      <dgm:spPr>
        <a:xfrm>
          <a:off x="535765" y="3090668"/>
          <a:ext cx="792765" cy="792765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4BACC6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latinLnBrk="1"/>
          <a:endParaRPr lang="ko-KR" altLang="en-US"/>
        </a:p>
      </dgm:t>
    </dgm:pt>
    <dgm:pt modelId="{ED8C08F8-2816-4BF4-BA04-CE43D0948FC7}" type="pres">
      <dgm:prSet presAssocID="{5FA7BAC6-BD2D-4C2B-80E6-A6A844BE5924}" presName="text_4" presStyleLbl="node1" presStyleIdx="3" presStyleCnt="4" custScaleY="102910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924F328-5CA9-4FF1-9C2A-78F203D2F310}" type="pres">
      <dgm:prSet presAssocID="{5FA7BAC6-BD2D-4C2B-80E6-A6A844BE5924}" presName="accent_4" presStyleCnt="0"/>
      <dgm:spPr/>
    </dgm:pt>
    <dgm:pt modelId="{41FB2E36-CCD3-4766-B0F7-CC928072DD81}" type="pres">
      <dgm:prSet presAssocID="{5FA7BAC6-BD2D-4C2B-80E6-A6A844BE5924}" presName="accentRepeatNode" presStyleLbl="solidFgAcc1" presStyleIdx="3" presStyleCnt="4"/>
      <dgm:spPr/>
    </dgm:pt>
  </dgm:ptLst>
  <dgm:cxnLst>
    <dgm:cxn modelId="{FAE77FAB-3E6F-4A8C-B18B-FE31EE1F24C9}" type="presOf" srcId="{5FA7BAC6-BD2D-4C2B-80E6-A6A844BE5924}" destId="{ED8C08F8-2816-4BF4-BA04-CE43D0948FC7}" srcOrd="0" destOrd="0" presId="urn:microsoft.com/office/officeart/2008/layout/VerticalCurvedList"/>
    <dgm:cxn modelId="{90FEB93C-2614-4DEC-ACB5-400963E72A52}" srcId="{36264E08-B309-415B-B26B-7643AA7C42C1}" destId="{0D485B6C-59A3-4FEA-8FA4-5BA1143FB3E5}" srcOrd="2" destOrd="0" parTransId="{FE48D69D-1679-489E-B2AD-0CDFE7427EF6}" sibTransId="{97A28AEC-AB07-4ED3-BDEF-08B04C2EA3A0}"/>
    <dgm:cxn modelId="{21B118CA-A240-4F92-A610-281E4AD6564A}" type="presOf" srcId="{6E707A79-713F-42CF-B0EB-A22256F9F872}" destId="{E12CAFE1-2DB9-4788-B326-BB3455731743}" srcOrd="0" destOrd="0" presId="urn:microsoft.com/office/officeart/2008/layout/VerticalCurvedList"/>
    <dgm:cxn modelId="{0A42784E-7AEB-4C7C-823E-940FDFB6CC3F}" srcId="{36264E08-B309-415B-B26B-7643AA7C42C1}" destId="{818B5C0B-F823-41D4-9D3F-1055F518AC09}" srcOrd="1" destOrd="0" parTransId="{13E21541-1E05-4A9C-9E0A-E8410D3EDEF4}" sibTransId="{676B192E-77FD-4B4A-972C-633694B23782}"/>
    <dgm:cxn modelId="{7068B842-A28F-4486-80C5-8BEE368C3538}" type="presOf" srcId="{36264E08-B309-415B-B26B-7643AA7C42C1}" destId="{7486091B-3DF2-499D-AFC7-742D4BF4912B}" srcOrd="0" destOrd="0" presId="urn:microsoft.com/office/officeart/2008/layout/VerticalCurvedList"/>
    <dgm:cxn modelId="{7488CF45-BC4F-4101-A5FF-C794D10F8ECD}" srcId="{36264E08-B309-415B-B26B-7643AA7C42C1}" destId="{6E707A79-713F-42CF-B0EB-A22256F9F872}" srcOrd="0" destOrd="0" parTransId="{CC780A36-2772-4EDD-836E-70D68C3DDF02}" sibTransId="{29E0D179-BE9D-4034-9687-6F5582C1801A}"/>
    <dgm:cxn modelId="{606A44F1-0AC4-4D11-9984-D7D311FFE038}" type="presOf" srcId="{0D485B6C-59A3-4FEA-8FA4-5BA1143FB3E5}" destId="{68860E26-4886-4D61-B3A5-080337E29C63}" srcOrd="0" destOrd="0" presId="urn:microsoft.com/office/officeart/2008/layout/VerticalCurvedList"/>
    <dgm:cxn modelId="{9015B5D8-F598-446E-B176-BBB26A1364A7}" type="presOf" srcId="{29E0D179-BE9D-4034-9687-6F5582C1801A}" destId="{97DD8A33-3718-4E76-AF82-899CE66503FF}" srcOrd="0" destOrd="0" presId="urn:microsoft.com/office/officeart/2008/layout/VerticalCurvedList"/>
    <dgm:cxn modelId="{5D425E38-0657-4E3C-B5BD-EB81BB15DBAA}" type="presOf" srcId="{818B5C0B-F823-41D4-9D3F-1055F518AC09}" destId="{C14D57F5-774D-4C43-BB24-F691F887DE06}" srcOrd="0" destOrd="0" presId="urn:microsoft.com/office/officeart/2008/layout/VerticalCurvedList"/>
    <dgm:cxn modelId="{0CEA7D89-546F-4AB7-AE3B-0B3CA228D069}" srcId="{36264E08-B309-415B-B26B-7643AA7C42C1}" destId="{5FA7BAC6-BD2D-4C2B-80E6-A6A844BE5924}" srcOrd="3" destOrd="0" parTransId="{BBB79690-38E1-49FE-A161-0852072BF2F8}" sibTransId="{EA21FB22-D26C-4E4E-BA23-BA9065ACE99E}"/>
    <dgm:cxn modelId="{F0256B54-2895-440F-BB97-4B3222FAF7D1}" type="presParOf" srcId="{7486091B-3DF2-499D-AFC7-742D4BF4912B}" destId="{5FF91FBA-A3A5-4AF2-AA8B-F6F304BB847C}" srcOrd="0" destOrd="0" presId="urn:microsoft.com/office/officeart/2008/layout/VerticalCurvedList"/>
    <dgm:cxn modelId="{6ACCB970-2FA0-4B89-B97D-35468648AD5A}" type="presParOf" srcId="{5FF91FBA-A3A5-4AF2-AA8B-F6F304BB847C}" destId="{F9E43559-3D64-44D9-ACFF-6B2C76C4F71D}" srcOrd="0" destOrd="0" presId="urn:microsoft.com/office/officeart/2008/layout/VerticalCurvedList"/>
    <dgm:cxn modelId="{9FD73D91-F4C3-4820-A02E-EFE55FBAF0FE}" type="presParOf" srcId="{F9E43559-3D64-44D9-ACFF-6B2C76C4F71D}" destId="{A26691A5-0423-4CF0-942F-949286368FAD}" srcOrd="0" destOrd="0" presId="urn:microsoft.com/office/officeart/2008/layout/VerticalCurvedList"/>
    <dgm:cxn modelId="{FBB5CF37-FB4A-42F3-AE97-25138EC4AF02}" type="presParOf" srcId="{F9E43559-3D64-44D9-ACFF-6B2C76C4F71D}" destId="{97DD8A33-3718-4E76-AF82-899CE66503FF}" srcOrd="1" destOrd="0" presId="urn:microsoft.com/office/officeart/2008/layout/VerticalCurvedList"/>
    <dgm:cxn modelId="{C156DAB3-1899-4777-83D3-5197DA4FA254}" type="presParOf" srcId="{F9E43559-3D64-44D9-ACFF-6B2C76C4F71D}" destId="{CB2F0289-52C8-4F51-92BE-EB45CAF3C242}" srcOrd="2" destOrd="0" presId="urn:microsoft.com/office/officeart/2008/layout/VerticalCurvedList"/>
    <dgm:cxn modelId="{2078056B-1986-4811-A94F-423D3FF920F0}" type="presParOf" srcId="{F9E43559-3D64-44D9-ACFF-6B2C76C4F71D}" destId="{D4542204-8405-45CC-858B-9BD1F40E3F01}" srcOrd="3" destOrd="0" presId="urn:microsoft.com/office/officeart/2008/layout/VerticalCurvedList"/>
    <dgm:cxn modelId="{6EAB7C2F-8181-41C0-973F-8B2C6EC2C51E}" type="presParOf" srcId="{5FF91FBA-A3A5-4AF2-AA8B-F6F304BB847C}" destId="{E12CAFE1-2DB9-4788-B326-BB3455731743}" srcOrd="1" destOrd="0" presId="urn:microsoft.com/office/officeart/2008/layout/VerticalCurvedList"/>
    <dgm:cxn modelId="{04BA737D-789A-455E-813D-BCC529B23433}" type="presParOf" srcId="{5FF91FBA-A3A5-4AF2-AA8B-F6F304BB847C}" destId="{66913ED3-D1C7-446C-9818-4ABBFF22C305}" srcOrd="2" destOrd="0" presId="urn:microsoft.com/office/officeart/2008/layout/VerticalCurvedList"/>
    <dgm:cxn modelId="{5971AA1D-12D4-47DD-9D62-CD1474DC556A}" type="presParOf" srcId="{66913ED3-D1C7-446C-9818-4ABBFF22C305}" destId="{9D63B084-9DC8-4413-B5B5-FEF024199D26}" srcOrd="0" destOrd="0" presId="urn:microsoft.com/office/officeart/2008/layout/VerticalCurvedList"/>
    <dgm:cxn modelId="{ED19382E-C4DD-4A94-801B-466D443F4E73}" type="presParOf" srcId="{5FF91FBA-A3A5-4AF2-AA8B-F6F304BB847C}" destId="{C14D57F5-774D-4C43-BB24-F691F887DE06}" srcOrd="3" destOrd="0" presId="urn:microsoft.com/office/officeart/2008/layout/VerticalCurvedList"/>
    <dgm:cxn modelId="{2F5889ED-1A36-481F-9498-088BE805F2F1}" type="presParOf" srcId="{5FF91FBA-A3A5-4AF2-AA8B-F6F304BB847C}" destId="{C0D2E3A0-6100-47A0-8166-BA91A159CFBF}" srcOrd="4" destOrd="0" presId="urn:microsoft.com/office/officeart/2008/layout/VerticalCurvedList"/>
    <dgm:cxn modelId="{32351E33-F107-44C6-BD19-372563581ACD}" type="presParOf" srcId="{C0D2E3A0-6100-47A0-8166-BA91A159CFBF}" destId="{965B74F5-D342-4AFB-B32A-A6B69F9D4739}" srcOrd="0" destOrd="0" presId="urn:microsoft.com/office/officeart/2008/layout/VerticalCurvedList"/>
    <dgm:cxn modelId="{19C21F1B-D4AA-4CF4-ADA3-BE8981BC725B}" type="presParOf" srcId="{5FF91FBA-A3A5-4AF2-AA8B-F6F304BB847C}" destId="{68860E26-4886-4D61-B3A5-080337E29C63}" srcOrd="5" destOrd="0" presId="urn:microsoft.com/office/officeart/2008/layout/VerticalCurvedList"/>
    <dgm:cxn modelId="{B09937AE-F329-4185-A971-10E1659AE46E}" type="presParOf" srcId="{5FF91FBA-A3A5-4AF2-AA8B-F6F304BB847C}" destId="{E1C174DE-D192-4D51-8DDF-4055A73D95DB}" srcOrd="6" destOrd="0" presId="urn:microsoft.com/office/officeart/2008/layout/VerticalCurvedList"/>
    <dgm:cxn modelId="{26D770C0-B7E8-4925-8737-7664BEA0CE94}" type="presParOf" srcId="{E1C174DE-D192-4D51-8DDF-4055A73D95DB}" destId="{50796637-0BAD-400A-A32E-A53F06273AC8}" srcOrd="0" destOrd="0" presId="urn:microsoft.com/office/officeart/2008/layout/VerticalCurvedList"/>
    <dgm:cxn modelId="{30F14633-D247-4F28-ACDE-45F8927BAF2B}" type="presParOf" srcId="{5FF91FBA-A3A5-4AF2-AA8B-F6F304BB847C}" destId="{ED8C08F8-2816-4BF4-BA04-CE43D0948FC7}" srcOrd="7" destOrd="0" presId="urn:microsoft.com/office/officeart/2008/layout/VerticalCurvedList"/>
    <dgm:cxn modelId="{A16F1587-6196-4034-AD1E-E1D5ABB4078F}" type="presParOf" srcId="{5FF91FBA-A3A5-4AF2-AA8B-F6F304BB847C}" destId="{8924F328-5CA9-4FF1-9C2A-78F203D2F310}" srcOrd="8" destOrd="0" presId="urn:microsoft.com/office/officeart/2008/layout/VerticalCurvedList"/>
    <dgm:cxn modelId="{506C3D62-07F0-4586-9609-B3484481D0B1}" type="presParOf" srcId="{8924F328-5CA9-4FF1-9C2A-78F203D2F310}" destId="{41FB2E36-CCD3-4766-B0F7-CC928072DD8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264E08-B309-415B-B26B-7643AA7C42C1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pPr latinLnBrk="1"/>
          <a:endParaRPr lang="ko-KR" altLang="en-US"/>
        </a:p>
      </dgm:t>
    </dgm:pt>
    <dgm:pt modelId="{0D485B6C-59A3-4FEA-8FA4-5BA1143FB3E5}">
      <dgm:prSet custT="1"/>
      <dgm:spPr>
        <a:xfrm>
          <a:off x="932148" y="3169944"/>
          <a:ext cx="7342740" cy="634212"/>
        </a:xfrm>
        <a:solidFill>
          <a:srgbClr val="4BACC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 anchor="t"/>
        <a:lstStyle/>
        <a:p>
          <a:pPr latinLnBrk="1"/>
          <a:endParaRPr lang="en-US" altLang="ko-KR" sz="2400" dirty="0" smtClean="0">
            <a:solidFill>
              <a:schemeClr val="bg1"/>
            </a:solidFill>
            <a:latin typeface="HY견고딕" panose="02030600000101010101" pitchFamily="18" charset="-127"/>
            <a:ea typeface="HY견고딕" panose="02030600000101010101" pitchFamily="18" charset="-127"/>
          </a:endParaRPr>
        </a:p>
        <a:p>
          <a:pPr latinLnBrk="1"/>
          <a:r>
            <a:rPr lang="ko-KR" altLang="en-US" sz="24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무선지문 기반 </a:t>
          </a:r>
          <a:r>
            <a:rPr lang="ko-KR" altLang="en-US" sz="2400" dirty="0" err="1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무선랜</a:t>
          </a:r>
          <a:r>
            <a:rPr lang="ko-KR" altLang="en-US" sz="24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 침해방지기술 </a:t>
          </a:r>
          <a:r>
            <a:rPr lang="en-US" altLang="ko-KR" sz="18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(</a:t>
          </a:r>
          <a:r>
            <a:rPr lang="en-US" altLang="ko-KR" sz="1800" dirty="0" err="1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wTPS</a:t>
          </a:r>
          <a:r>
            <a:rPr lang="en-US" altLang="ko-KR" sz="18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) (</a:t>
          </a:r>
          <a:r>
            <a:rPr lang="ko-KR" altLang="en-US" sz="18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불법복제</a:t>
          </a:r>
          <a:r>
            <a:rPr lang="en-US" altLang="ko-KR" sz="18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AP</a:t>
          </a:r>
          <a:r>
            <a:rPr lang="ko-KR" altLang="en-US" sz="18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이용 무선해킹 방지</a:t>
          </a:r>
          <a:r>
            <a:rPr lang="en-US" altLang="ko-KR" sz="18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)</a:t>
          </a:r>
          <a:endParaRPr lang="en-US" altLang="ko-KR" sz="1800" b="1" dirty="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itchFamily="50" charset="-127"/>
            <a:ea typeface="맑은 고딕" pitchFamily="50" charset="-127"/>
            <a:cs typeface="+mn-cs"/>
          </a:endParaRPr>
        </a:p>
      </dgm:t>
    </dgm:pt>
    <dgm:pt modelId="{FE48D69D-1679-489E-B2AD-0CDFE7427EF6}" type="parTrans" cxnId="{90FEB93C-2614-4DEC-ACB5-400963E72A52}">
      <dgm:prSet/>
      <dgm:spPr/>
      <dgm:t>
        <a:bodyPr/>
        <a:lstStyle/>
        <a:p>
          <a:pPr latinLnBrk="1"/>
          <a:endParaRPr lang="ko-KR" altLang="en-US"/>
        </a:p>
      </dgm:t>
    </dgm:pt>
    <dgm:pt modelId="{97A28AEC-AB07-4ED3-BDEF-08B04C2EA3A0}" type="sibTrans" cxnId="{90FEB93C-2614-4DEC-ACB5-400963E72A52}">
      <dgm:prSet/>
      <dgm:spPr/>
      <dgm:t>
        <a:bodyPr/>
        <a:lstStyle/>
        <a:p>
          <a:pPr latinLnBrk="1"/>
          <a:endParaRPr lang="ko-KR" altLang="en-US"/>
        </a:p>
      </dgm:t>
    </dgm:pt>
    <dgm:pt modelId="{818B5C0B-F823-41D4-9D3F-1055F518AC09}">
      <dgm:prSet custT="1"/>
      <dgm:spPr>
        <a:xfrm>
          <a:off x="1071630" y="2218930"/>
          <a:ext cx="7203258" cy="634212"/>
        </a:xfrm>
        <a:solidFill>
          <a:srgbClr val="8064A2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latinLnBrk="1"/>
          <a:r>
            <a:rPr lang="ko-KR" altLang="en-US" sz="24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공공</a:t>
          </a:r>
          <a:r>
            <a:rPr lang="en-US" altLang="ko-KR" sz="24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/</a:t>
          </a:r>
          <a:r>
            <a:rPr lang="ko-KR" altLang="en-US" sz="2400" dirty="0" err="1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핫스팟</a:t>
          </a:r>
          <a:r>
            <a:rPr lang="ko-KR" altLang="en-US" sz="24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 </a:t>
          </a:r>
          <a:r>
            <a:rPr lang="ko-KR" altLang="en-US" sz="2400" dirty="0" err="1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무선랜</a:t>
          </a:r>
          <a:r>
            <a:rPr lang="en-US" altLang="ko-KR" sz="24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AP</a:t>
          </a:r>
          <a:r>
            <a:rPr lang="ko-KR" altLang="en-US" sz="24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 안심접속보안 기술 </a:t>
          </a:r>
          <a:r>
            <a:rPr lang="en-US" altLang="ko-KR" sz="19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(</a:t>
          </a:r>
          <a:r>
            <a:rPr lang="ko-KR" altLang="en-US" sz="1900" dirty="0" err="1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스마트폰</a:t>
          </a:r>
          <a:r>
            <a:rPr lang="ko-KR" altLang="en-US" sz="19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 무선 </a:t>
          </a:r>
          <a:r>
            <a:rPr lang="ko-KR" altLang="en-US" sz="1900" dirty="0" err="1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피슁방지</a:t>
          </a:r>
          <a:r>
            <a:rPr lang="en-US" altLang="ko-KR" sz="19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)</a:t>
          </a:r>
          <a:endParaRPr lang="en-US" altLang="ko-KR" sz="1900" b="1" dirty="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itchFamily="50" charset="-127"/>
            <a:ea typeface="맑은 고딕" pitchFamily="50" charset="-127"/>
            <a:cs typeface="+mn-cs"/>
          </a:endParaRPr>
        </a:p>
      </dgm:t>
    </dgm:pt>
    <dgm:pt modelId="{13E21541-1E05-4A9C-9E0A-E8410D3EDEF4}" type="parTrans" cxnId="{0A42784E-7AEB-4C7C-823E-940FDFB6CC3F}">
      <dgm:prSet/>
      <dgm:spPr/>
      <dgm:t>
        <a:bodyPr/>
        <a:lstStyle/>
        <a:p>
          <a:pPr latinLnBrk="1"/>
          <a:endParaRPr lang="ko-KR" altLang="en-US"/>
        </a:p>
      </dgm:t>
    </dgm:pt>
    <dgm:pt modelId="{676B192E-77FD-4B4A-972C-633694B23782}" type="sibTrans" cxnId="{0A42784E-7AEB-4C7C-823E-940FDFB6CC3F}">
      <dgm:prSet/>
      <dgm:spPr/>
      <dgm:t>
        <a:bodyPr/>
        <a:lstStyle/>
        <a:p>
          <a:pPr latinLnBrk="1"/>
          <a:endParaRPr lang="ko-KR" altLang="en-US"/>
        </a:p>
      </dgm:t>
    </dgm:pt>
    <dgm:pt modelId="{7486091B-3DF2-499D-AFC7-742D4BF4912B}" type="pres">
      <dgm:prSet presAssocID="{36264E08-B309-415B-B26B-7643AA7C42C1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FF91FBA-A3A5-4AF2-AA8B-F6F304BB847C}" type="pres">
      <dgm:prSet presAssocID="{36264E08-B309-415B-B26B-7643AA7C42C1}" presName="Name1" presStyleCnt="0"/>
      <dgm:spPr/>
    </dgm:pt>
    <dgm:pt modelId="{F9E43559-3D64-44D9-ACFF-6B2C76C4F71D}" type="pres">
      <dgm:prSet presAssocID="{36264E08-B309-415B-B26B-7643AA7C42C1}" presName="cycle" presStyleCnt="0"/>
      <dgm:spPr/>
    </dgm:pt>
    <dgm:pt modelId="{A26691A5-0423-4CF0-942F-949286368FAD}" type="pres">
      <dgm:prSet presAssocID="{36264E08-B309-415B-B26B-7643AA7C42C1}" presName="srcNode" presStyleLbl="node1" presStyleIdx="0" presStyleCnt="2"/>
      <dgm:spPr/>
    </dgm:pt>
    <dgm:pt modelId="{97DD8A33-3718-4E76-AF82-899CE66503FF}" type="pres">
      <dgm:prSet presAssocID="{36264E08-B309-415B-B26B-7643AA7C42C1}" presName="conn" presStyleLbl="parChTrans1D2" presStyleIdx="0" presStyleCnt="1"/>
      <dgm:spPr>
        <a:prstGeom prst="blockArc">
          <a:avLst>
            <a:gd name="adj1" fmla="val 18900000"/>
            <a:gd name="adj2" fmla="val 2700000"/>
            <a:gd name="adj3" fmla="val 316"/>
          </a:avLst>
        </a:prstGeom>
      </dgm:spPr>
      <dgm:t>
        <a:bodyPr/>
        <a:lstStyle/>
        <a:p>
          <a:pPr latinLnBrk="1"/>
          <a:endParaRPr lang="ko-KR" altLang="en-US"/>
        </a:p>
      </dgm:t>
    </dgm:pt>
    <dgm:pt modelId="{CB2F0289-52C8-4F51-92BE-EB45CAF3C242}" type="pres">
      <dgm:prSet presAssocID="{36264E08-B309-415B-B26B-7643AA7C42C1}" presName="extraNode" presStyleLbl="node1" presStyleIdx="0" presStyleCnt="2"/>
      <dgm:spPr/>
    </dgm:pt>
    <dgm:pt modelId="{D4542204-8405-45CC-858B-9BD1F40E3F01}" type="pres">
      <dgm:prSet presAssocID="{36264E08-B309-415B-B26B-7643AA7C42C1}" presName="dstNode" presStyleLbl="node1" presStyleIdx="0" presStyleCnt="2"/>
      <dgm:spPr/>
    </dgm:pt>
    <dgm:pt modelId="{D7106C2D-63F0-488A-8FAC-001CB9C10D7D}" type="pres">
      <dgm:prSet presAssocID="{818B5C0B-F823-41D4-9D3F-1055F518AC09}" presName="text_1" presStyleLbl="node1" presStyleIdx="0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6133122-A94F-4323-8CE6-7DF558295649}" type="pres">
      <dgm:prSet presAssocID="{818B5C0B-F823-41D4-9D3F-1055F518AC09}" presName="accent_1" presStyleCnt="0"/>
      <dgm:spPr/>
    </dgm:pt>
    <dgm:pt modelId="{965B74F5-D342-4AFB-B32A-A6B69F9D4739}" type="pres">
      <dgm:prSet presAssocID="{818B5C0B-F823-41D4-9D3F-1055F518AC09}" presName="accentRepeatNode" presStyleLbl="solidFgAcc1" presStyleIdx="0" presStyleCnt="2"/>
      <dgm:spPr/>
    </dgm:pt>
    <dgm:pt modelId="{C4C4A12C-D123-4428-B06F-F5407A007BD8}" type="pres">
      <dgm:prSet presAssocID="{0D485B6C-59A3-4FEA-8FA4-5BA1143FB3E5}" presName="text_2" presStyleLbl="node1" presStyleIdx="1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B3DB7AF-3585-45C5-808A-CDE7324A7B3B}" type="pres">
      <dgm:prSet presAssocID="{0D485B6C-59A3-4FEA-8FA4-5BA1143FB3E5}" presName="accent_2" presStyleCnt="0"/>
      <dgm:spPr/>
    </dgm:pt>
    <dgm:pt modelId="{50796637-0BAD-400A-A32E-A53F06273AC8}" type="pres">
      <dgm:prSet presAssocID="{0D485B6C-59A3-4FEA-8FA4-5BA1143FB3E5}" presName="accentRepeatNode" presStyleLbl="solidFgAcc1" presStyleIdx="1" presStyleCnt="2"/>
      <dgm:spPr>
        <a:xfrm>
          <a:off x="535765" y="3090668"/>
          <a:ext cx="792765" cy="792765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4BACC6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 latinLnBrk="1"/>
          <a:endParaRPr lang="ko-KR" altLang="en-US"/>
        </a:p>
      </dgm:t>
    </dgm:pt>
  </dgm:ptLst>
  <dgm:cxnLst>
    <dgm:cxn modelId="{7142BA82-731C-4761-B45E-E6835826A0B4}" type="presOf" srcId="{36264E08-B309-415B-B26B-7643AA7C42C1}" destId="{7486091B-3DF2-499D-AFC7-742D4BF4912B}" srcOrd="0" destOrd="0" presId="urn:microsoft.com/office/officeart/2008/layout/VerticalCurvedList"/>
    <dgm:cxn modelId="{CE5A2285-5737-429C-8972-C54B98BDEAB6}" type="presOf" srcId="{676B192E-77FD-4B4A-972C-633694B23782}" destId="{97DD8A33-3718-4E76-AF82-899CE66503FF}" srcOrd="0" destOrd="0" presId="urn:microsoft.com/office/officeart/2008/layout/VerticalCurvedList"/>
    <dgm:cxn modelId="{90FEB93C-2614-4DEC-ACB5-400963E72A52}" srcId="{36264E08-B309-415B-B26B-7643AA7C42C1}" destId="{0D485B6C-59A3-4FEA-8FA4-5BA1143FB3E5}" srcOrd="1" destOrd="0" parTransId="{FE48D69D-1679-489E-B2AD-0CDFE7427EF6}" sibTransId="{97A28AEC-AB07-4ED3-BDEF-08B04C2EA3A0}"/>
    <dgm:cxn modelId="{34D24F9E-235C-40AD-8CFE-CC2AABCAB40B}" type="presOf" srcId="{0D485B6C-59A3-4FEA-8FA4-5BA1143FB3E5}" destId="{C4C4A12C-D123-4428-B06F-F5407A007BD8}" srcOrd="0" destOrd="0" presId="urn:microsoft.com/office/officeart/2008/layout/VerticalCurvedList"/>
    <dgm:cxn modelId="{0A42784E-7AEB-4C7C-823E-940FDFB6CC3F}" srcId="{36264E08-B309-415B-B26B-7643AA7C42C1}" destId="{818B5C0B-F823-41D4-9D3F-1055F518AC09}" srcOrd="0" destOrd="0" parTransId="{13E21541-1E05-4A9C-9E0A-E8410D3EDEF4}" sibTransId="{676B192E-77FD-4B4A-972C-633694B23782}"/>
    <dgm:cxn modelId="{C13A8792-4B3E-4FF3-82F1-7B5E9A59C66F}" type="presOf" srcId="{818B5C0B-F823-41D4-9D3F-1055F518AC09}" destId="{D7106C2D-63F0-488A-8FAC-001CB9C10D7D}" srcOrd="0" destOrd="0" presId="urn:microsoft.com/office/officeart/2008/layout/VerticalCurvedList"/>
    <dgm:cxn modelId="{8A038A99-7349-488F-96CA-C255210876D0}" type="presParOf" srcId="{7486091B-3DF2-499D-AFC7-742D4BF4912B}" destId="{5FF91FBA-A3A5-4AF2-AA8B-F6F304BB847C}" srcOrd="0" destOrd="0" presId="urn:microsoft.com/office/officeart/2008/layout/VerticalCurvedList"/>
    <dgm:cxn modelId="{9A3F81FE-0CC3-44FC-9C80-40CB34E537FF}" type="presParOf" srcId="{5FF91FBA-A3A5-4AF2-AA8B-F6F304BB847C}" destId="{F9E43559-3D64-44D9-ACFF-6B2C76C4F71D}" srcOrd="0" destOrd="0" presId="urn:microsoft.com/office/officeart/2008/layout/VerticalCurvedList"/>
    <dgm:cxn modelId="{29308F4A-721E-4188-9146-2EE4500A9FBE}" type="presParOf" srcId="{F9E43559-3D64-44D9-ACFF-6B2C76C4F71D}" destId="{A26691A5-0423-4CF0-942F-949286368FAD}" srcOrd="0" destOrd="0" presId="urn:microsoft.com/office/officeart/2008/layout/VerticalCurvedList"/>
    <dgm:cxn modelId="{BB7C4533-E755-40EA-9D54-0C3B7375E810}" type="presParOf" srcId="{F9E43559-3D64-44D9-ACFF-6B2C76C4F71D}" destId="{97DD8A33-3718-4E76-AF82-899CE66503FF}" srcOrd="1" destOrd="0" presId="urn:microsoft.com/office/officeart/2008/layout/VerticalCurvedList"/>
    <dgm:cxn modelId="{08112B03-CA27-4FFA-8260-23596303C719}" type="presParOf" srcId="{F9E43559-3D64-44D9-ACFF-6B2C76C4F71D}" destId="{CB2F0289-52C8-4F51-92BE-EB45CAF3C242}" srcOrd="2" destOrd="0" presId="urn:microsoft.com/office/officeart/2008/layout/VerticalCurvedList"/>
    <dgm:cxn modelId="{B2251E31-A82C-4F46-A632-245CF1EF14F3}" type="presParOf" srcId="{F9E43559-3D64-44D9-ACFF-6B2C76C4F71D}" destId="{D4542204-8405-45CC-858B-9BD1F40E3F01}" srcOrd="3" destOrd="0" presId="urn:microsoft.com/office/officeart/2008/layout/VerticalCurvedList"/>
    <dgm:cxn modelId="{9E50F6CF-BF38-48D8-B281-61F6AA976CBB}" type="presParOf" srcId="{5FF91FBA-A3A5-4AF2-AA8B-F6F304BB847C}" destId="{D7106C2D-63F0-488A-8FAC-001CB9C10D7D}" srcOrd="1" destOrd="0" presId="urn:microsoft.com/office/officeart/2008/layout/VerticalCurvedList"/>
    <dgm:cxn modelId="{2F770309-9929-4AB5-9B11-37FDD29B9836}" type="presParOf" srcId="{5FF91FBA-A3A5-4AF2-AA8B-F6F304BB847C}" destId="{46133122-A94F-4323-8CE6-7DF558295649}" srcOrd="2" destOrd="0" presId="urn:microsoft.com/office/officeart/2008/layout/VerticalCurvedList"/>
    <dgm:cxn modelId="{5271E1AB-FCCE-44C7-BD0E-4AD5F11BC20B}" type="presParOf" srcId="{46133122-A94F-4323-8CE6-7DF558295649}" destId="{965B74F5-D342-4AFB-B32A-A6B69F9D4739}" srcOrd="0" destOrd="0" presId="urn:microsoft.com/office/officeart/2008/layout/VerticalCurvedList"/>
    <dgm:cxn modelId="{98845311-66EF-4836-8FA7-62C45ECD4EC6}" type="presParOf" srcId="{5FF91FBA-A3A5-4AF2-AA8B-F6F304BB847C}" destId="{C4C4A12C-D123-4428-B06F-F5407A007BD8}" srcOrd="3" destOrd="0" presId="urn:microsoft.com/office/officeart/2008/layout/VerticalCurvedList"/>
    <dgm:cxn modelId="{8A61CF8D-214B-4832-A17F-3F346894CEEA}" type="presParOf" srcId="{5FF91FBA-A3A5-4AF2-AA8B-F6F304BB847C}" destId="{9B3DB7AF-3585-45C5-808A-CDE7324A7B3B}" srcOrd="4" destOrd="0" presId="urn:microsoft.com/office/officeart/2008/layout/VerticalCurvedList"/>
    <dgm:cxn modelId="{73D9F942-06D6-4112-8C85-F7CFFD641FD7}" type="presParOf" srcId="{9B3DB7AF-3585-45C5-808A-CDE7324A7B3B}" destId="{50796637-0BAD-400A-A32E-A53F06273AC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DD8A33-3718-4E76-AF82-899CE66503FF}">
      <dsp:nvSpPr>
        <dsp:cNvPr id="0" name=""/>
        <dsp:cNvSpPr/>
      </dsp:nvSpPr>
      <dsp:spPr>
        <a:xfrm>
          <a:off x="-5734852" y="-877796"/>
          <a:ext cx="6827667" cy="6827667"/>
        </a:xfrm>
        <a:prstGeom prst="blockArc">
          <a:avLst>
            <a:gd name="adj1" fmla="val 18900000"/>
            <a:gd name="adj2" fmla="val 2700000"/>
            <a:gd name="adj3" fmla="val 316"/>
          </a:avLst>
        </a:prstGeom>
        <a:noFill/>
        <a:ln w="25400" cap="flat" cmpd="sng" algn="ctr">
          <a:solidFill>
            <a:srgbClr val="C0504D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2CAFE1-2DB9-4788-B326-BB3455731743}">
      <dsp:nvSpPr>
        <dsp:cNvPr id="0" name=""/>
        <dsp:cNvSpPr/>
      </dsp:nvSpPr>
      <dsp:spPr>
        <a:xfrm>
          <a:off x="572030" y="389941"/>
          <a:ext cx="7702858" cy="780287"/>
        </a:xfrm>
        <a:prstGeom prst="rect">
          <a:avLst/>
        </a:prstGeom>
        <a:solidFill>
          <a:srgbClr val="C0504D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9353" tIns="76200" rIns="76200" bIns="76200" numCol="1" spcCol="1270" anchor="ctr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000" b="1" kern="1200" dirty="0" smtClean="0">
              <a:solidFill>
                <a:sysClr val="window" lastClr="FFFFFF"/>
              </a:solidFill>
              <a:latin typeface="맑은 고딕" pitchFamily="50" charset="-127"/>
              <a:ea typeface="맑은 고딕" pitchFamily="50" charset="-127"/>
              <a:cs typeface="+mn-cs"/>
            </a:rPr>
            <a:t>배경 및</a:t>
          </a:r>
          <a:r>
            <a:rPr lang="en-US" altLang="ko-KR" sz="3000" b="1" kern="1200" dirty="0" smtClean="0">
              <a:solidFill>
                <a:sysClr val="window" lastClr="FFFFFF"/>
              </a:solidFill>
              <a:latin typeface="맑은 고딕" pitchFamily="50" charset="-127"/>
              <a:ea typeface="맑은 고딕" pitchFamily="50" charset="-127"/>
              <a:cs typeface="+mn-cs"/>
            </a:rPr>
            <a:t> </a:t>
          </a:r>
          <a:r>
            <a:rPr lang="ko-KR" altLang="en-US" sz="3000" b="1" kern="1200" dirty="0" smtClean="0">
              <a:solidFill>
                <a:sysClr val="window" lastClr="FFFFFF"/>
              </a:solidFill>
              <a:latin typeface="맑은 고딕" pitchFamily="50" charset="-127"/>
              <a:ea typeface="맑은 고딕" pitchFamily="50" charset="-127"/>
              <a:cs typeface="+mn-cs"/>
            </a:rPr>
            <a:t>필요성</a:t>
          </a:r>
          <a:r>
            <a:rPr lang="en-US" altLang="ko-KR" sz="3000" b="1" kern="1200" dirty="0" smtClean="0">
              <a:solidFill>
                <a:sysClr val="window" lastClr="FFFFFF"/>
              </a:solidFill>
              <a:latin typeface="맑은 고딕" pitchFamily="50" charset="-127"/>
              <a:ea typeface="맑은 고딕" pitchFamily="50" charset="-127"/>
              <a:cs typeface="+mn-cs"/>
            </a:rPr>
            <a:t> </a:t>
          </a:r>
          <a:endParaRPr lang="ko-KR" altLang="en-US" sz="3000" b="1" kern="1200" dirty="0">
            <a:solidFill>
              <a:sysClr val="window" lastClr="FFFFFF"/>
            </a:solidFill>
            <a:latin typeface="맑은 고딕" pitchFamily="50" charset="-127"/>
            <a:ea typeface="맑은 고딕" pitchFamily="50" charset="-127"/>
            <a:cs typeface="+mn-cs"/>
          </a:endParaRPr>
        </a:p>
      </dsp:txBody>
      <dsp:txXfrm>
        <a:off x="572030" y="389941"/>
        <a:ext cx="7702858" cy="780287"/>
      </dsp:txXfrm>
    </dsp:sp>
    <dsp:sp modelId="{9D63B084-9DC8-4413-B5B5-FEF024199D26}">
      <dsp:nvSpPr>
        <dsp:cNvPr id="0" name=""/>
        <dsp:cNvSpPr/>
      </dsp:nvSpPr>
      <dsp:spPr>
        <a:xfrm>
          <a:off x="84351" y="292405"/>
          <a:ext cx="975359" cy="975359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C0504D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4D57F5-774D-4C43-BB24-F691F887DE06}">
      <dsp:nvSpPr>
        <dsp:cNvPr id="0" name=""/>
        <dsp:cNvSpPr/>
      </dsp:nvSpPr>
      <dsp:spPr>
        <a:xfrm>
          <a:off x="1019387" y="1560575"/>
          <a:ext cx="7255501" cy="780287"/>
        </a:xfrm>
        <a:prstGeom prst="rect">
          <a:avLst/>
        </a:prstGeom>
        <a:solidFill>
          <a:srgbClr val="8064A2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9353" tIns="60960" rIns="60960" bIns="60960" numCol="1" spcCol="1270" anchor="ctr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공공</a:t>
          </a:r>
          <a:r>
            <a:rPr lang="en-US" altLang="ko-KR" sz="2400" kern="12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/</a:t>
          </a:r>
          <a:r>
            <a:rPr lang="ko-KR" altLang="en-US" sz="2400" kern="1200" dirty="0" err="1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핫스팟</a:t>
          </a:r>
          <a:r>
            <a:rPr lang="ko-KR" altLang="en-US" sz="2400" kern="12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 </a:t>
          </a:r>
          <a:r>
            <a:rPr lang="ko-KR" altLang="en-US" sz="2400" kern="1200" dirty="0" err="1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무선랜</a:t>
          </a:r>
          <a:r>
            <a:rPr lang="en-US" altLang="ko-KR" sz="2400" kern="12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AP</a:t>
          </a:r>
          <a:r>
            <a:rPr lang="ko-KR" altLang="en-US" sz="2400" kern="12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 </a:t>
          </a:r>
          <a:r>
            <a:rPr lang="ko-KR" altLang="en-US" sz="2400" kern="12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안심접속보안 </a:t>
          </a:r>
          <a:r>
            <a:rPr lang="ko-KR" altLang="en-US" sz="2400" kern="12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기술소개 </a:t>
          </a:r>
          <a:r>
            <a:rPr lang="en-US" altLang="ko-KR" sz="1900" kern="12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(</a:t>
          </a:r>
          <a:r>
            <a:rPr lang="ko-KR" altLang="en-US" sz="1900" kern="1200" dirty="0" err="1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스마트폰</a:t>
          </a:r>
          <a:r>
            <a:rPr lang="ko-KR" altLang="en-US" sz="1900" kern="12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 무선 </a:t>
          </a:r>
          <a:r>
            <a:rPr lang="ko-KR" altLang="en-US" sz="1900" kern="1200" dirty="0" err="1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피슁방지</a:t>
          </a:r>
          <a:r>
            <a:rPr lang="en-US" altLang="ko-KR" sz="1900" kern="12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)</a:t>
          </a:r>
          <a:endParaRPr lang="en-US" altLang="ko-KR" sz="1900" b="1" kern="1200" dirty="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itchFamily="50" charset="-127"/>
            <a:ea typeface="맑은 고딕" pitchFamily="50" charset="-127"/>
            <a:cs typeface="+mn-cs"/>
          </a:endParaRPr>
        </a:p>
      </dsp:txBody>
      <dsp:txXfrm>
        <a:off x="1019387" y="1560575"/>
        <a:ext cx="7255501" cy="780287"/>
      </dsp:txXfrm>
    </dsp:sp>
    <dsp:sp modelId="{965B74F5-D342-4AFB-B32A-A6B69F9D4739}">
      <dsp:nvSpPr>
        <dsp:cNvPr id="0" name=""/>
        <dsp:cNvSpPr/>
      </dsp:nvSpPr>
      <dsp:spPr>
        <a:xfrm>
          <a:off x="531707" y="1463039"/>
          <a:ext cx="975359" cy="97535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860E26-4886-4D61-B3A5-080337E29C63}">
      <dsp:nvSpPr>
        <dsp:cNvPr id="0" name=""/>
        <dsp:cNvSpPr/>
      </dsp:nvSpPr>
      <dsp:spPr>
        <a:xfrm>
          <a:off x="1019387" y="2746191"/>
          <a:ext cx="7255501" cy="750324"/>
        </a:xfrm>
        <a:prstGeom prst="rect">
          <a:avLst/>
        </a:prstGeom>
        <a:solidFill>
          <a:srgbClr val="4BACC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9353" tIns="60960" rIns="60960" bIns="60960" numCol="1" spcCol="1270" anchor="t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무선지문 기반 차세대 </a:t>
          </a:r>
          <a:r>
            <a:rPr lang="ko-KR" altLang="en-US" sz="2400" kern="1200" dirty="0" err="1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무선랜</a:t>
          </a:r>
          <a:r>
            <a:rPr lang="ko-KR" altLang="en-US" sz="2400" kern="12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 침해방지기술소개 </a:t>
          </a:r>
          <a:r>
            <a:rPr lang="en-US" altLang="ko-KR" sz="1800" kern="12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(</a:t>
          </a:r>
          <a:r>
            <a:rPr lang="en-US" altLang="ko-KR" sz="1800" kern="1200" dirty="0" err="1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wTPS</a:t>
          </a:r>
          <a:r>
            <a:rPr lang="en-US" altLang="ko-KR" sz="1800" kern="12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) (</a:t>
          </a:r>
          <a:r>
            <a:rPr lang="ko-KR" altLang="en-US" sz="1800" kern="12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불법복제</a:t>
          </a:r>
          <a:r>
            <a:rPr lang="en-US" altLang="ko-KR" sz="1800" kern="12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AP</a:t>
          </a:r>
          <a:r>
            <a:rPr lang="ko-KR" altLang="en-US" sz="1800" kern="12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이용 무선해킹 방지</a:t>
          </a:r>
          <a:r>
            <a:rPr lang="en-US" altLang="ko-KR" sz="1800" kern="12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)</a:t>
          </a:r>
          <a:endParaRPr lang="en-US" altLang="ko-KR" sz="1800" b="1" kern="1200" dirty="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itchFamily="50" charset="-127"/>
            <a:ea typeface="맑은 고딕" pitchFamily="50" charset="-127"/>
            <a:cs typeface="+mn-cs"/>
          </a:endParaRPr>
        </a:p>
      </dsp:txBody>
      <dsp:txXfrm>
        <a:off x="1019387" y="2746191"/>
        <a:ext cx="7255501" cy="750324"/>
      </dsp:txXfrm>
    </dsp:sp>
    <dsp:sp modelId="{50796637-0BAD-400A-A32E-A53F06273AC8}">
      <dsp:nvSpPr>
        <dsp:cNvPr id="0" name=""/>
        <dsp:cNvSpPr/>
      </dsp:nvSpPr>
      <dsp:spPr>
        <a:xfrm>
          <a:off x="531707" y="2633674"/>
          <a:ext cx="975359" cy="975359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4BACC6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8C08F8-2816-4BF4-BA04-CE43D0948FC7}">
      <dsp:nvSpPr>
        <dsp:cNvPr id="0" name=""/>
        <dsp:cNvSpPr/>
      </dsp:nvSpPr>
      <dsp:spPr>
        <a:xfrm>
          <a:off x="572030" y="3890491"/>
          <a:ext cx="7702858" cy="802994"/>
        </a:xfrm>
        <a:prstGeom prst="rect">
          <a:avLst/>
        </a:prstGeom>
        <a:solidFill>
          <a:srgbClr val="9BBB59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9353" tIns="76200" rIns="76200" bIns="76200" numCol="1" spcCol="1270" anchor="t" anchorCtr="0">
          <a:noAutofit/>
        </a:bodyPr>
        <a:lstStyle/>
        <a:p>
          <a:pPr lvl="0" algn="l" defTabSz="1333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3000" b="1" kern="1200" dirty="0" smtClean="0">
              <a:solidFill>
                <a:sysClr val="window" lastClr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  <a:cs typeface="+mn-cs"/>
            </a:rPr>
            <a:t>기술의 사업성</a:t>
          </a:r>
          <a:endParaRPr lang="en-US" altLang="ko-KR" sz="3000" b="1" kern="1200" dirty="0" smtClean="0">
            <a:solidFill>
              <a:sysClr val="window" lastClr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itchFamily="50" charset="-127"/>
            <a:ea typeface="맑은 고딕" pitchFamily="50" charset="-127"/>
            <a:cs typeface="+mn-cs"/>
          </a:endParaRPr>
        </a:p>
      </dsp:txBody>
      <dsp:txXfrm>
        <a:off x="572030" y="3890491"/>
        <a:ext cx="7702858" cy="802994"/>
      </dsp:txXfrm>
    </dsp:sp>
    <dsp:sp modelId="{41FB2E36-CCD3-4766-B0F7-CC928072DD81}">
      <dsp:nvSpPr>
        <dsp:cNvPr id="0" name=""/>
        <dsp:cNvSpPr/>
      </dsp:nvSpPr>
      <dsp:spPr>
        <a:xfrm>
          <a:off x="84351" y="3804309"/>
          <a:ext cx="975359" cy="97535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DD8A33-3718-4E76-AF82-899CE66503FF}">
      <dsp:nvSpPr>
        <dsp:cNvPr id="0" name=""/>
        <dsp:cNvSpPr/>
      </dsp:nvSpPr>
      <dsp:spPr>
        <a:xfrm>
          <a:off x="-5690499" y="-877796"/>
          <a:ext cx="6827667" cy="6827667"/>
        </a:xfrm>
        <a:prstGeom prst="blockArc">
          <a:avLst>
            <a:gd name="adj1" fmla="val 18900000"/>
            <a:gd name="adj2" fmla="val 2700000"/>
            <a:gd name="adj3" fmla="val 316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106C2D-63F0-488A-8FAC-001CB9C10D7D}">
      <dsp:nvSpPr>
        <dsp:cNvPr id="0" name=""/>
        <dsp:cNvSpPr/>
      </dsp:nvSpPr>
      <dsp:spPr>
        <a:xfrm>
          <a:off x="932374" y="724596"/>
          <a:ext cx="7386867" cy="1448990"/>
        </a:xfrm>
        <a:prstGeom prst="rect">
          <a:avLst/>
        </a:prstGeom>
        <a:solidFill>
          <a:srgbClr val="8064A2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0136" tIns="60960" rIns="60960" bIns="60960" numCol="1" spcCol="1270" anchor="ctr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공공</a:t>
          </a:r>
          <a:r>
            <a:rPr lang="en-US" altLang="ko-KR" sz="2400" kern="12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/</a:t>
          </a:r>
          <a:r>
            <a:rPr lang="ko-KR" altLang="en-US" sz="2400" kern="1200" dirty="0" err="1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핫스팟</a:t>
          </a:r>
          <a:r>
            <a:rPr lang="ko-KR" altLang="en-US" sz="2400" kern="12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 </a:t>
          </a:r>
          <a:r>
            <a:rPr lang="ko-KR" altLang="en-US" sz="2400" kern="1200" dirty="0" err="1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무선랜</a:t>
          </a:r>
          <a:r>
            <a:rPr lang="en-US" altLang="ko-KR" sz="2400" kern="12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AP</a:t>
          </a:r>
          <a:r>
            <a:rPr lang="ko-KR" altLang="en-US" sz="2400" kern="12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 안심접속보안 기술 </a:t>
          </a:r>
          <a:r>
            <a:rPr lang="en-US" altLang="ko-KR" sz="1900" kern="12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(</a:t>
          </a:r>
          <a:r>
            <a:rPr lang="ko-KR" altLang="en-US" sz="1900" kern="1200" dirty="0" err="1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스마트폰</a:t>
          </a:r>
          <a:r>
            <a:rPr lang="ko-KR" altLang="en-US" sz="1900" kern="12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 무선 </a:t>
          </a:r>
          <a:r>
            <a:rPr lang="ko-KR" altLang="en-US" sz="1900" kern="1200" dirty="0" err="1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피슁방지</a:t>
          </a:r>
          <a:r>
            <a:rPr lang="en-US" altLang="ko-KR" sz="1900" kern="12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)</a:t>
          </a:r>
          <a:endParaRPr lang="en-US" altLang="ko-KR" sz="1900" b="1" kern="1200" dirty="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itchFamily="50" charset="-127"/>
            <a:ea typeface="맑은 고딕" pitchFamily="50" charset="-127"/>
            <a:cs typeface="+mn-cs"/>
          </a:endParaRPr>
        </a:p>
      </dsp:txBody>
      <dsp:txXfrm>
        <a:off x="932374" y="724596"/>
        <a:ext cx="7386867" cy="1448990"/>
      </dsp:txXfrm>
    </dsp:sp>
    <dsp:sp modelId="{965B74F5-D342-4AFB-B32A-A6B69F9D4739}">
      <dsp:nvSpPr>
        <dsp:cNvPr id="0" name=""/>
        <dsp:cNvSpPr/>
      </dsp:nvSpPr>
      <dsp:spPr>
        <a:xfrm>
          <a:off x="26755" y="543472"/>
          <a:ext cx="1811237" cy="18112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C4A12C-D123-4428-B06F-F5407A007BD8}">
      <dsp:nvSpPr>
        <dsp:cNvPr id="0" name=""/>
        <dsp:cNvSpPr/>
      </dsp:nvSpPr>
      <dsp:spPr>
        <a:xfrm>
          <a:off x="932374" y="2898487"/>
          <a:ext cx="7386867" cy="1448990"/>
        </a:xfrm>
        <a:prstGeom prst="rect">
          <a:avLst/>
        </a:prstGeom>
        <a:solidFill>
          <a:srgbClr val="4BACC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0136" tIns="60960" rIns="60960" bIns="60960" numCol="1" spcCol="1270" anchor="t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ko-KR" sz="2400" kern="1200" dirty="0" smtClean="0">
            <a:solidFill>
              <a:schemeClr val="bg1"/>
            </a:solidFill>
            <a:latin typeface="HY견고딕" panose="02030600000101010101" pitchFamily="18" charset="-127"/>
            <a:ea typeface="HY견고딕" panose="02030600000101010101" pitchFamily="18" charset="-127"/>
          </a:endParaRPr>
        </a:p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무선지문 기반 </a:t>
          </a:r>
          <a:r>
            <a:rPr lang="ko-KR" altLang="en-US" sz="2400" kern="1200" dirty="0" err="1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무선랜</a:t>
          </a:r>
          <a:r>
            <a:rPr lang="ko-KR" altLang="en-US" sz="2400" kern="12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 침해방지기술 </a:t>
          </a:r>
          <a:r>
            <a:rPr lang="en-US" altLang="ko-KR" sz="1800" kern="12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(</a:t>
          </a:r>
          <a:r>
            <a:rPr lang="en-US" altLang="ko-KR" sz="1800" kern="1200" dirty="0" err="1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wTPS</a:t>
          </a:r>
          <a:r>
            <a:rPr lang="en-US" altLang="ko-KR" sz="1800" kern="12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) (</a:t>
          </a:r>
          <a:r>
            <a:rPr lang="ko-KR" altLang="en-US" sz="1800" kern="12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불법복제</a:t>
          </a:r>
          <a:r>
            <a:rPr lang="en-US" altLang="ko-KR" sz="1800" kern="12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AP</a:t>
          </a:r>
          <a:r>
            <a:rPr lang="ko-KR" altLang="en-US" sz="1800" kern="12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이용 무선해킹 방지</a:t>
          </a:r>
          <a:r>
            <a:rPr lang="en-US" altLang="ko-KR" sz="1800" kern="12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rPr>
            <a:t>)</a:t>
          </a:r>
          <a:endParaRPr lang="en-US" altLang="ko-KR" sz="1800" b="1" kern="1200" dirty="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맑은 고딕" pitchFamily="50" charset="-127"/>
            <a:ea typeface="맑은 고딕" pitchFamily="50" charset="-127"/>
            <a:cs typeface="+mn-cs"/>
          </a:endParaRPr>
        </a:p>
      </dsp:txBody>
      <dsp:txXfrm>
        <a:off x="932374" y="2898487"/>
        <a:ext cx="7386867" cy="1448990"/>
      </dsp:txXfrm>
    </dsp:sp>
    <dsp:sp modelId="{50796637-0BAD-400A-A32E-A53F06273AC8}">
      <dsp:nvSpPr>
        <dsp:cNvPr id="0" name=""/>
        <dsp:cNvSpPr/>
      </dsp:nvSpPr>
      <dsp:spPr>
        <a:xfrm>
          <a:off x="26755" y="2717363"/>
          <a:ext cx="1811237" cy="1811237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4BACC6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5" y="5"/>
            <a:ext cx="2946400" cy="496889"/>
          </a:xfrm>
          <a:prstGeom prst="rect">
            <a:avLst/>
          </a:prstGeom>
        </p:spPr>
        <p:txBody>
          <a:bodyPr vert="horz" lIns="91993" tIns="45995" rIns="91993" bIns="4599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90" y="5"/>
            <a:ext cx="2946400" cy="496889"/>
          </a:xfrm>
          <a:prstGeom prst="rect">
            <a:avLst/>
          </a:prstGeom>
        </p:spPr>
        <p:txBody>
          <a:bodyPr vert="horz" lIns="91993" tIns="45995" rIns="91993" bIns="45995" rtlCol="0"/>
          <a:lstStyle>
            <a:lvl1pPr algn="r">
              <a:defRPr sz="1200"/>
            </a:lvl1pPr>
          </a:lstStyle>
          <a:p>
            <a:fld id="{6BB728D8-F223-4E34-B6C2-CCF791F1C41A}" type="datetimeFigureOut">
              <a:rPr lang="ko-KR" altLang="en-US" smtClean="0"/>
              <a:pPr/>
              <a:t>2015-08-05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5" y="9429756"/>
            <a:ext cx="2946400" cy="496889"/>
          </a:xfrm>
          <a:prstGeom prst="rect">
            <a:avLst/>
          </a:prstGeom>
        </p:spPr>
        <p:txBody>
          <a:bodyPr vert="horz" lIns="91993" tIns="45995" rIns="91993" bIns="4599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90" y="9429756"/>
            <a:ext cx="2946400" cy="496889"/>
          </a:xfrm>
          <a:prstGeom prst="rect">
            <a:avLst/>
          </a:prstGeom>
        </p:spPr>
        <p:txBody>
          <a:bodyPr vert="horz" lIns="91993" tIns="45995" rIns="91993" bIns="45995" rtlCol="0" anchor="b"/>
          <a:lstStyle>
            <a:lvl1pPr algn="r">
              <a:defRPr sz="1200"/>
            </a:lvl1pPr>
          </a:lstStyle>
          <a:p>
            <a:fld id="{AFA43ED8-8361-423D-9E52-1FDC08E188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7446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6" y="4"/>
            <a:ext cx="2945660" cy="496411"/>
          </a:xfrm>
          <a:prstGeom prst="rect">
            <a:avLst/>
          </a:prstGeom>
        </p:spPr>
        <p:txBody>
          <a:bodyPr vert="horz" lIns="91993" tIns="45995" rIns="91993" bIns="4599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8" y="4"/>
            <a:ext cx="2945660" cy="496411"/>
          </a:xfrm>
          <a:prstGeom prst="rect">
            <a:avLst/>
          </a:prstGeom>
        </p:spPr>
        <p:txBody>
          <a:bodyPr vert="horz" lIns="91993" tIns="45995" rIns="91993" bIns="45995" rtlCol="0"/>
          <a:lstStyle>
            <a:lvl1pPr algn="r">
              <a:defRPr sz="1200"/>
            </a:lvl1pPr>
          </a:lstStyle>
          <a:p>
            <a:fld id="{092B88A3-C81A-4475-91A4-8866AA50A3F1}" type="datetimeFigureOut">
              <a:rPr lang="ko-KR" altLang="en-US" smtClean="0"/>
              <a:pPr/>
              <a:t>2015-08-05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993" tIns="45995" rIns="91993" bIns="4599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8"/>
            <a:ext cx="5438140" cy="4467701"/>
          </a:xfrm>
          <a:prstGeom prst="rect">
            <a:avLst/>
          </a:prstGeom>
        </p:spPr>
        <p:txBody>
          <a:bodyPr vert="horz" lIns="91993" tIns="45995" rIns="91993" bIns="45995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6" y="9430097"/>
            <a:ext cx="2945660" cy="496411"/>
          </a:xfrm>
          <a:prstGeom prst="rect">
            <a:avLst/>
          </a:prstGeom>
        </p:spPr>
        <p:txBody>
          <a:bodyPr vert="horz" lIns="91993" tIns="45995" rIns="91993" bIns="4599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8" y="9430097"/>
            <a:ext cx="2945660" cy="496411"/>
          </a:xfrm>
          <a:prstGeom prst="rect">
            <a:avLst/>
          </a:prstGeom>
        </p:spPr>
        <p:txBody>
          <a:bodyPr vert="horz" lIns="91993" tIns="45995" rIns="91993" bIns="45995" rtlCol="0" anchor="b"/>
          <a:lstStyle>
            <a:lvl1pPr algn="r">
              <a:defRPr sz="1200"/>
            </a:lvl1pPr>
          </a:lstStyle>
          <a:p>
            <a:fld id="{994B8574-3E3C-4D34-B6F1-40510CF2AEA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1217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슬라이드 이미지 개체 틀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917575" y="744538"/>
            <a:ext cx="4962525" cy="37226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35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16388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63C0AE8-7648-405A-956A-081DB66FE684}" type="slidenum">
              <a:rPr lang="en-US" altLang="ko-KR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altLang="ko-KR" smtClean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915988" y="742950"/>
            <a:ext cx="4965700" cy="372427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ko-KR" altLang="en-US" smtClean="0"/>
              <a:t>좌우 바굴 것</a:t>
            </a:r>
          </a:p>
        </p:txBody>
      </p:sp>
      <p:sp>
        <p:nvSpPr>
          <p:cNvPr id="2" name="날짜 개체 틀 1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A16736-9D3A-43FA-BF36-D2E320FECB0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927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915988" y="742950"/>
            <a:ext cx="4965700" cy="3724275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ko-KR" altLang="en-US" smtClean="0"/>
              <a:t>좌우 바굴 것</a:t>
            </a:r>
          </a:p>
        </p:txBody>
      </p:sp>
      <p:sp>
        <p:nvSpPr>
          <p:cNvPr id="2" name="날짜 개체 틀 1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64113" cy="3722688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734394-016E-4869-BEE3-C744669835AE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40403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17575" y="746125"/>
            <a:ext cx="4964113" cy="3722688"/>
          </a:xfrm>
          <a:prstGeom prst="rect">
            <a:avLst/>
          </a:prstGeo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E734394-016E-4869-BEE3-C744669835AE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40403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BB12829-71E6-48C1-AA7D-46DFF589CAA4}" type="datetimeFigureOut">
              <a:rPr lang="ko-KR" altLang="en-US" smtClean="0"/>
              <a:t>2015-08-05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AC9ECEE-9498-414D-A50E-4D7D0F638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4246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692696"/>
            <a:ext cx="8471284" cy="5709846"/>
          </a:xfrm>
        </p:spPr>
        <p:txBody>
          <a:bodyPr/>
          <a:lstStyle>
            <a:lvl1pPr>
              <a:spcBef>
                <a:spcPts val="300"/>
              </a:spcBef>
              <a:spcAft>
                <a:spcPts val="300"/>
              </a:spcAft>
              <a:defRPr/>
            </a:lvl1pPr>
            <a:lvl2pPr>
              <a:spcBef>
                <a:spcPts val="300"/>
              </a:spcBef>
              <a:spcAft>
                <a:spcPts val="300"/>
              </a:spcAft>
              <a:defRPr>
                <a:solidFill>
                  <a:srgbClr val="0033CC"/>
                </a:solidFill>
              </a:defRPr>
            </a:lvl2pPr>
            <a:lvl3pPr marL="1143000" indent="-228600">
              <a:spcBef>
                <a:spcPts val="300"/>
              </a:spcBef>
              <a:spcAft>
                <a:spcPts val="300"/>
              </a:spcAft>
              <a:buFont typeface="맑은 고딕" pitchFamily="50" charset="-127"/>
              <a:buChar char="–"/>
              <a:defRPr sz="18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1540815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165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BB12829-71E6-48C1-AA7D-46DFF589CAA4}" type="datetimeFigureOut">
              <a:rPr lang="ko-KR" altLang="en-US" smtClean="0"/>
              <a:t>2015-08-05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AC9ECEE-9498-414D-A50E-4D7D0F63895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044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63428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gif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4.wmf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692696"/>
            <a:ext cx="8471284" cy="57098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pic>
        <p:nvPicPr>
          <p:cNvPr id="7" name="그림 16" descr="하늘.jpg"/>
          <p:cNvPicPr>
            <a:picLocks noChangeAspect="1"/>
          </p:cNvPicPr>
          <p:nvPr/>
        </p:nvPicPr>
        <p:blipFill>
          <a:blip r:embed="rId7" cstate="print"/>
          <a:srcRect b="35435"/>
          <a:stretch>
            <a:fillRect/>
          </a:stretch>
        </p:blipFill>
        <p:spPr bwMode="auto">
          <a:xfrm>
            <a:off x="0" y="0"/>
            <a:ext cx="9144000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그림 7" descr="지구본.png"/>
          <p:cNvPicPr>
            <a:picLocks noChangeAspect="1"/>
          </p:cNvPicPr>
          <p:nvPr/>
        </p:nvPicPr>
        <p:blipFill>
          <a:blip r:embed="rId8" cstate="print"/>
          <a:srcRect l="78349" b="77299"/>
          <a:stretch>
            <a:fillRect/>
          </a:stretch>
        </p:blipFill>
        <p:spPr bwMode="auto">
          <a:xfrm>
            <a:off x="-234191" y="0"/>
            <a:ext cx="997712" cy="827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1" descr="signature_6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9512" y="6573518"/>
            <a:ext cx="1275344" cy="142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AutoShape 14"/>
          <p:cNvSpPr>
            <a:spLocks noChangeArrowheads="1"/>
          </p:cNvSpPr>
          <p:nvPr/>
        </p:nvSpPr>
        <p:spPr bwMode="auto">
          <a:xfrm>
            <a:off x="8748464" y="6537006"/>
            <a:ext cx="360040" cy="215900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fld id="{EED669A5-EEF0-47A0-A7C7-F44AC2DE7754}" type="slidenum">
              <a:rPr lang="en-US" altLang="ko-KR" sz="1100" b="0">
                <a:solidFill>
                  <a:schemeClr val="tx1"/>
                </a:solidFill>
                <a:latin typeface="Arial" charset="0"/>
                <a:ea typeface="굴림" pitchFamily="50" charset="-127"/>
              </a:rPr>
              <a:pPr>
                <a:defRPr/>
              </a:pPr>
              <a:t>‹#›</a:t>
            </a:fld>
            <a:endParaRPr lang="en-US" altLang="ko-KR" sz="1100" b="0">
              <a:solidFill>
                <a:schemeClr val="tx1"/>
              </a:solidFill>
              <a:latin typeface="Arial" charset="0"/>
              <a:ea typeface="굴림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41180"/>
            <a:ext cx="263514" cy="63484"/>
          </a:xfrm>
          <a:prstGeom prst="rect">
            <a:avLst/>
          </a:prstGeom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17184" y="0"/>
            <a:ext cx="7869616" cy="620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0637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3" r:id="rId3"/>
    <p:sldLayoutId id="2147483684" r:id="rId4"/>
    <p:sldLayoutId id="2147483690" r:id="rId5"/>
  </p:sldLayoutIdLst>
  <p:txStyles>
    <p:titleStyle>
      <a:lvl1pPr algn="l" defTabSz="914400" rtl="0" eaLnBrk="1" latinLnBrk="1" hangingPunct="1">
        <a:spcBef>
          <a:spcPct val="0"/>
        </a:spcBef>
        <a:buNone/>
        <a:defRPr sz="36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ts val="300"/>
        </a:spcBef>
        <a:spcAft>
          <a:spcPts val="300"/>
        </a:spcAft>
        <a:buFontTx/>
        <a:buBlip>
          <a:blip r:embed="rId11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ts val="300"/>
        </a:spcBef>
        <a:spcAft>
          <a:spcPts val="300"/>
        </a:spcAft>
        <a:buClr>
          <a:srgbClr val="0033CC"/>
        </a:buClr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ts val="300"/>
        </a:spcBef>
        <a:spcAft>
          <a:spcPts val="300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ts val="300"/>
        </a:spcBef>
        <a:spcAft>
          <a:spcPts val="300"/>
        </a:spcAft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ts val="300"/>
        </a:spcBef>
        <a:spcAft>
          <a:spcPts val="300"/>
        </a:spcAft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13" Type="http://schemas.openxmlformats.org/officeDocument/2006/relationships/image" Target="../media/image64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12" Type="http://schemas.microsoft.com/office/2007/relationships/hdphoto" Target="../media/hdphoto4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11" Type="http://schemas.openxmlformats.org/officeDocument/2006/relationships/image" Target="../media/image26.png"/><Relationship Id="rId5" Type="http://schemas.openxmlformats.org/officeDocument/2006/relationships/image" Target="../media/image60.png"/><Relationship Id="rId10" Type="http://schemas.microsoft.com/office/2007/relationships/hdphoto" Target="../media/hdphoto6.wdp"/><Relationship Id="rId4" Type="http://schemas.openxmlformats.org/officeDocument/2006/relationships/image" Target="../media/image59.jpeg"/><Relationship Id="rId9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wmf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wmf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microsoft.com/office/2007/relationships/hdphoto" Target="../media/hdphoto4.wdp"/><Relationship Id="rId26" Type="http://schemas.microsoft.com/office/2007/relationships/hdphoto" Target="../media/hdphoto5.wdp"/><Relationship Id="rId3" Type="http://schemas.openxmlformats.org/officeDocument/2006/relationships/tags" Target="../tags/tag3.xml"/><Relationship Id="rId21" Type="http://schemas.openxmlformats.org/officeDocument/2006/relationships/image" Target="../media/image29.jpe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3.png"/><Relationship Id="rId2" Type="http://schemas.openxmlformats.org/officeDocument/2006/relationships/tags" Target="../tags/tag2.xml"/><Relationship Id="rId16" Type="http://schemas.openxmlformats.org/officeDocument/2006/relationships/image" Target="../media/image25.png"/><Relationship Id="rId20" Type="http://schemas.openxmlformats.org/officeDocument/2006/relationships/image" Target="../media/image28.jpeg"/><Relationship Id="rId1" Type="http://schemas.openxmlformats.org/officeDocument/2006/relationships/tags" Target="../tags/tag1.xml"/><Relationship Id="rId6" Type="http://schemas.microsoft.com/office/2007/relationships/hdphoto" Target="../media/hdphoto3.wdp"/><Relationship Id="rId11" Type="http://schemas.openxmlformats.org/officeDocument/2006/relationships/image" Target="../media/image20.png"/><Relationship Id="rId24" Type="http://schemas.openxmlformats.org/officeDocument/2006/relationships/image" Target="../media/image32.png"/><Relationship Id="rId5" Type="http://schemas.openxmlformats.org/officeDocument/2006/relationships/image" Target="../media/image15.png"/><Relationship Id="rId15" Type="http://schemas.openxmlformats.org/officeDocument/2006/relationships/image" Target="../media/image24.png"/><Relationship Id="rId23" Type="http://schemas.openxmlformats.org/officeDocument/2006/relationships/image" Target="../media/image31.pn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26" Type="http://schemas.openxmlformats.org/officeDocument/2006/relationships/image" Target="../media/image55.png"/><Relationship Id="rId3" Type="http://schemas.openxmlformats.org/officeDocument/2006/relationships/image" Target="../media/image35.png"/><Relationship Id="rId21" Type="http://schemas.openxmlformats.org/officeDocument/2006/relationships/image" Target="../media/image51.png"/><Relationship Id="rId7" Type="http://schemas.openxmlformats.org/officeDocument/2006/relationships/image" Target="../media/image11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5" Type="http://schemas.openxmlformats.org/officeDocument/2006/relationships/image" Target="../media/image54.png"/><Relationship Id="rId2" Type="http://schemas.openxmlformats.org/officeDocument/2006/relationships/image" Target="../media/image34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1.png"/><Relationship Id="rId24" Type="http://schemas.openxmlformats.org/officeDocument/2006/relationships/image" Target="../media/image13.png"/><Relationship Id="rId5" Type="http://schemas.openxmlformats.org/officeDocument/2006/relationships/image" Target="../media/image37.png"/><Relationship Id="rId15" Type="http://schemas.openxmlformats.org/officeDocument/2006/relationships/image" Target="../media/image45.wmf"/><Relationship Id="rId23" Type="http://schemas.openxmlformats.org/officeDocument/2006/relationships/image" Target="../media/image53.jpe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36.png"/><Relationship Id="rId9" Type="http://schemas.openxmlformats.org/officeDocument/2006/relationships/image" Target="../media/image12.png"/><Relationship Id="rId14" Type="http://schemas.openxmlformats.org/officeDocument/2006/relationships/image" Target="../media/image44.jpeg"/><Relationship Id="rId22" Type="http://schemas.openxmlformats.org/officeDocument/2006/relationships/image" Target="../media/image52.png"/><Relationship Id="rId27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F:\특허처처처처처처청\그림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그림 9" descr="전자부품연구원_표지-00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-171450"/>
            <a:ext cx="1271588" cy="139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1116013" y="5229225"/>
            <a:ext cx="6911975" cy="1109663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1000">
                <a:srgbClr val="FFFFFF">
                  <a:alpha val="78000"/>
                </a:srgbClr>
              </a:gs>
              <a:gs pos="99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55323" y="3878363"/>
            <a:ext cx="2232248" cy="461649"/>
          </a:xfrm>
          <a:prstGeom prst="rect">
            <a:avLst/>
          </a:prstGeom>
          <a:noFill/>
        </p:spPr>
        <p:txBody>
          <a:bodyPr lIns="91425" tIns="45712" rIns="91425" bIns="45712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contourW="25400" prstMaterial="softEdge">
              <a:bevelT w="6350" h="16510"/>
              <a:contourClr>
                <a:schemeClr val="bg1"/>
              </a:contourClr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tabLst>
                <a:tab pos="1971352" algn="l"/>
              </a:tabLst>
              <a:defRPr/>
            </a:pPr>
            <a:r>
              <a:rPr lang="en-US" altLang="ko-KR" sz="2400" spc="-150" dirty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16200000" scaled="1"/>
                  <a:tileRect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2015.08. 27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0" y="6287054"/>
            <a:ext cx="9144000" cy="5709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81589" y="1484784"/>
            <a:ext cx="7875875" cy="733534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 contourW="44450">
              <a:bevelT w="6350"/>
              <a:contourClr>
                <a:srgbClr val="002060"/>
              </a:contourClr>
            </a:sp3d>
          </a:bodyPr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4000" spc="-150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차세대 </a:t>
            </a:r>
            <a:r>
              <a:rPr lang="ko-KR" altLang="en-US" sz="4000" spc="-15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무선랜</a:t>
            </a:r>
            <a:r>
              <a:rPr lang="ko-KR" altLang="en-US" sz="4000" spc="-150" dirty="0" smtClean="0"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보안 기술 </a:t>
            </a:r>
            <a:endParaRPr lang="en-US" altLang="ko-KR" sz="4000" spc="-150" dirty="0">
              <a:solidFill>
                <a:schemeClr val="accent6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209074" y="5229919"/>
            <a:ext cx="2781531" cy="8679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1971352" algn="l"/>
              </a:tabLst>
              <a:defRPr/>
            </a:pPr>
            <a:r>
              <a:rPr lang="ko-KR" altLang="en-US" sz="2400" spc="-150" dirty="0" smtClean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16200000" scaled="1"/>
                  <a:tileRect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사이버보안연구본부</a:t>
            </a:r>
            <a:endParaRPr lang="en-US" altLang="ko-KR" sz="2400" spc="-150" dirty="0" smtClean="0"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16200000" scaled="1"/>
                <a:tileRect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tabLst>
                <a:tab pos="1971352" algn="l"/>
              </a:tabLst>
              <a:defRPr/>
            </a:pPr>
            <a:r>
              <a:rPr lang="en-US" altLang="ko-KR" spc="-150" dirty="0" smtClean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16200000" scaled="1"/>
                  <a:tileRect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ICT</a:t>
            </a:r>
            <a:r>
              <a:rPr lang="ko-KR" altLang="en-US" spc="-150" dirty="0" smtClean="0">
                <a:gradFill flip="none" rotWithShape="1"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16200000" scaled="1"/>
                  <a:tileRect/>
                </a:gradFill>
                <a:latin typeface="HY견고딕" panose="02030600000101010101" pitchFamily="18" charset="-127"/>
                <a:ea typeface="HY견고딕" panose="02030600000101010101" pitchFamily="18" charset="-127"/>
              </a:rPr>
              <a:t>융합보안연구실</a:t>
            </a:r>
            <a:endParaRPr lang="en-US" altLang="ko-KR" sz="1600" spc="-150" dirty="0">
              <a:gradFill flip="none" rotWithShape="1"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16200000" scaled="1"/>
                <a:tileRect/>
              </a:gra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30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79"/>
          <p:cNvSpPr>
            <a:spLocks noChangeArrowheads="1"/>
          </p:cNvSpPr>
          <p:nvPr/>
        </p:nvSpPr>
        <p:spPr bwMode="auto">
          <a:xfrm>
            <a:off x="2445764" y="186157"/>
            <a:ext cx="4335525" cy="6173736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chemeClr val="accent1"/>
            </a:solidFill>
            <a:prstDash val="solid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  <a:scene3d>
            <a:camera prst="perspectiveRelaxed" fov="2400000">
              <a:rot lat="18600000" lon="0" rev="0"/>
            </a:camera>
            <a:lightRig rig="threePt" dir="t"/>
          </a:scene3d>
          <a:extLst/>
        </p:spPr>
        <p:txBody>
          <a:bodyPr wrap="square" lIns="36000" tIns="36000" rIns="36000" bIns="36000" anchor="ctr">
            <a:noAutofit/>
          </a:bodyPr>
          <a:lstStyle/>
          <a:p>
            <a:pPr defTabSz="593725" latinLnBrk="0">
              <a:defRPr/>
            </a:pPr>
            <a:endParaRPr lang="en-US" altLang="ko-KR" sz="1600" b="1" kern="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  <a:cs typeface="Arial Unicode MS" pitchFamily="50" charset="-127"/>
            </a:endParaRPr>
          </a:p>
        </p:txBody>
      </p:sp>
      <p:pic>
        <p:nvPicPr>
          <p:cNvPr id="47" name="Picture 3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412" y="3192810"/>
            <a:ext cx="793431" cy="731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직사각형 47"/>
          <p:cNvSpPr/>
          <p:nvPr/>
        </p:nvSpPr>
        <p:spPr>
          <a:xfrm>
            <a:off x="3040262" y="1772825"/>
            <a:ext cx="17459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defRPr/>
            </a:pPr>
            <a:r>
              <a:rPr kumimoji="1"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Authorized</a:t>
            </a:r>
            <a:r>
              <a:rPr kumimoji="1" lang="ko-KR" alt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kumimoji="1"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AP</a:t>
            </a:r>
            <a:endParaRPr kumimoji="1" lang="ko-KR" altLang="en-US" sz="16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49" name="직선 화살표 연결선 48"/>
          <p:cNvCxnSpPr>
            <a:endCxn id="64" idx="1"/>
          </p:cNvCxnSpPr>
          <p:nvPr/>
        </p:nvCxnSpPr>
        <p:spPr bwMode="auto">
          <a:xfrm flipV="1">
            <a:off x="2307957" y="2551504"/>
            <a:ext cx="2707708" cy="77184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50" name="직사각형 49"/>
          <p:cNvSpPr/>
          <p:nvPr/>
        </p:nvSpPr>
        <p:spPr>
          <a:xfrm rot="20646176">
            <a:off x="2592764" y="2647307"/>
            <a:ext cx="21744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fontAlgn="base">
              <a:buClr>
                <a:srgbClr val="0000FF"/>
              </a:buClr>
              <a:buSzPct val="100000"/>
              <a:buFont typeface="+mj-ea"/>
              <a:buAutoNum type="circleNumDbPlain"/>
              <a:defRPr/>
            </a:pPr>
            <a:r>
              <a:rPr kumimoji="1" lang="ko-KR" altLang="en-US" sz="1200" b="1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정상</a:t>
            </a:r>
            <a:r>
              <a:rPr kumimoji="1" lang="en-US" altLang="ko-KR" sz="1200" b="1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kumimoji="1" lang="ko-KR" altLang="en-US" sz="1200" b="1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접속 </a:t>
            </a:r>
            <a:r>
              <a:rPr kumimoji="1" lang="en-US" altLang="ko-KR" sz="1200" b="1" dirty="0" err="1" smtClean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DoS</a:t>
            </a:r>
            <a:r>
              <a:rPr kumimoji="1" lang="en-US" altLang="ko-KR" sz="1200" b="1" dirty="0" smtClean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kumimoji="1" lang="ko-KR" altLang="en-US" sz="1200" b="1" dirty="0" smtClean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공격</a:t>
            </a:r>
            <a:endParaRPr kumimoji="1" lang="ko-KR" altLang="en-US" sz="1200" b="1" dirty="0">
              <a:solidFill>
                <a:srgbClr val="0000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023455" y="5141520"/>
            <a:ext cx="215155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defRPr/>
            </a:pPr>
            <a:r>
              <a:rPr kumimoji="1" lang="en-US" altLang="ko-KR" sz="14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Temporal </a:t>
            </a:r>
            <a:r>
              <a:rPr kumimoji="1" lang="en-US" altLang="ko-KR" sz="1400" b="1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AP (</a:t>
            </a:r>
            <a:r>
              <a:rPr kumimoji="1" lang="ko-KR" altLang="en-US" sz="1400" b="1" dirty="0" err="1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테더링</a:t>
            </a:r>
            <a:r>
              <a:rPr kumimoji="1" lang="en-US" altLang="ko-KR" sz="1400" b="1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kumimoji="1" lang="en-US" altLang="ko-KR" sz="1400" b="1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 fontAlgn="base">
              <a:defRPr/>
            </a:pPr>
            <a:r>
              <a:rPr kumimoji="1" lang="en-US" altLang="ko-KR" sz="1200" b="1" dirty="0">
                <a:solidFill>
                  <a:srgbClr val="FF99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&lt;11:22:33:AA:BB:CC&gt;</a:t>
            </a:r>
            <a:endParaRPr kumimoji="1" lang="ko-KR" altLang="en-US" sz="1200" b="1" dirty="0">
              <a:solidFill>
                <a:srgbClr val="FF99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52" name="직선 화살표 연결선 51"/>
          <p:cNvCxnSpPr>
            <a:stCxn id="47" idx="3"/>
          </p:cNvCxnSpPr>
          <p:nvPr/>
        </p:nvCxnSpPr>
        <p:spPr bwMode="auto">
          <a:xfrm>
            <a:off x="2314843" y="3558433"/>
            <a:ext cx="3495490" cy="20719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53" name="직사각형 52"/>
          <p:cNvSpPr/>
          <p:nvPr/>
        </p:nvSpPr>
        <p:spPr>
          <a:xfrm rot="233498">
            <a:off x="3606051" y="3386616"/>
            <a:ext cx="191911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 fontAlgn="base">
              <a:buClr>
                <a:srgbClr val="0000FF"/>
              </a:buClr>
              <a:buSzPct val="100000"/>
              <a:buFont typeface="+mj-ea"/>
              <a:buAutoNum type="circleNumDbPlain" startAt="3"/>
              <a:defRPr/>
            </a:pPr>
            <a:r>
              <a:rPr kumimoji="1" lang="en-US" altLang="ko-KR" sz="1200" b="1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WPA Key cracking</a:t>
            </a:r>
            <a:endParaRPr kumimoji="1" lang="ko-KR" altLang="en-US" sz="1200" b="1" dirty="0">
              <a:solidFill>
                <a:srgbClr val="0000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4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" t="22356" r="38986" b="22356"/>
          <a:stretch/>
        </p:blipFill>
        <p:spPr bwMode="auto">
          <a:xfrm>
            <a:off x="3111243" y="3463609"/>
            <a:ext cx="521827" cy="282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5" name="직선 화살표 연결선 54"/>
          <p:cNvCxnSpPr>
            <a:endCxn id="68" idx="1"/>
          </p:cNvCxnSpPr>
          <p:nvPr/>
        </p:nvCxnSpPr>
        <p:spPr bwMode="auto">
          <a:xfrm>
            <a:off x="2307957" y="3662872"/>
            <a:ext cx="3004667" cy="58077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56" name="직사각형 55"/>
          <p:cNvSpPr/>
          <p:nvPr/>
        </p:nvSpPr>
        <p:spPr>
          <a:xfrm rot="578575">
            <a:off x="2615530" y="3937113"/>
            <a:ext cx="22168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fontAlgn="base">
              <a:buClr>
                <a:srgbClr val="0000FF"/>
              </a:buClr>
              <a:buSzPct val="100000"/>
              <a:buFont typeface="+mj-ea"/>
              <a:buAutoNum type="circleNumDbPlain" startAt="4"/>
              <a:defRPr/>
            </a:pPr>
            <a:r>
              <a:rPr kumimoji="1" lang="ko-KR" altLang="en-US" sz="1200" b="1" dirty="0" err="1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테더링</a:t>
            </a:r>
            <a:r>
              <a:rPr kumimoji="1" lang="ko-KR" altLang="en-US" sz="1200" b="1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kumimoji="1" lang="en-US" altLang="ko-KR" sz="1200" b="1" dirty="0" smtClean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AP </a:t>
            </a:r>
            <a:r>
              <a:rPr lang="ko-KR" altLang="en-US" sz="1200" b="1" dirty="0" smtClean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무선</a:t>
            </a:r>
            <a:r>
              <a:rPr lang="en-US" altLang="ko-KR" sz="1200" b="1" dirty="0" smtClean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200" b="1" dirty="0" err="1" smtClean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DoS</a:t>
            </a:r>
            <a:r>
              <a:rPr lang="en-US" altLang="ko-KR" sz="1200" b="1" dirty="0" smtClean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kumimoji="1" lang="ko-KR" altLang="en-US" sz="1200" b="1" dirty="0" smtClean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공격</a:t>
            </a:r>
            <a:endParaRPr kumimoji="1" lang="ko-KR" altLang="en-US" sz="1200" b="1" dirty="0">
              <a:solidFill>
                <a:srgbClr val="0000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57" name="꺾인 연결선 56"/>
          <p:cNvCxnSpPr>
            <a:stCxn id="47" idx="2"/>
          </p:cNvCxnSpPr>
          <p:nvPr/>
        </p:nvCxnSpPr>
        <p:spPr bwMode="auto">
          <a:xfrm rot="16200000" flipH="1">
            <a:off x="3674395" y="2167787"/>
            <a:ext cx="1902950" cy="5415485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58" name="직사각형 57"/>
          <p:cNvSpPr/>
          <p:nvPr/>
        </p:nvSpPr>
        <p:spPr>
          <a:xfrm>
            <a:off x="1742452" y="5807296"/>
            <a:ext cx="445739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fontAlgn="base">
              <a:buClr>
                <a:srgbClr val="0000FF"/>
              </a:buClr>
              <a:buSzPct val="100000"/>
              <a:buFont typeface="+mj-ea"/>
              <a:buAutoNum type="circleNumDbPlain" startAt="6"/>
              <a:defRPr/>
            </a:pPr>
            <a:r>
              <a:rPr kumimoji="1" lang="en-US" altLang="ko-KR" sz="12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MAC Spoofed AP </a:t>
            </a:r>
            <a:r>
              <a:rPr kumimoji="1" lang="ko-KR" altLang="en-US" sz="1200" b="1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설치</a:t>
            </a:r>
            <a:r>
              <a:rPr kumimoji="1" lang="en-US" altLang="ko-KR" sz="1050" b="1" dirty="0" smtClean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kumimoji="1" lang="en-US" altLang="ko-KR" sz="1050" b="1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+ </a:t>
            </a:r>
            <a:r>
              <a:rPr kumimoji="1" lang="en-US" altLang="ko-KR" sz="105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WPA</a:t>
            </a:r>
            <a:r>
              <a:rPr kumimoji="1" lang="ko-KR" altLang="en-US" sz="105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kumimoji="1" lang="ko-KR" altLang="en-US" sz="1050" b="1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키</a:t>
            </a:r>
            <a:r>
              <a:rPr kumimoji="1" lang="en-US" altLang="ko-KR" sz="1050" b="1" dirty="0" smtClean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kumimoji="1" lang="en-US" altLang="ko-KR" sz="1200" b="1" dirty="0" smtClean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kumimoji="1" lang="ko-KR" altLang="en-US" sz="1200" b="1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불법</a:t>
            </a:r>
            <a:r>
              <a:rPr kumimoji="1" lang="en-US" altLang="ko-KR" sz="1200" b="1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kumimoji="1" lang="ko-KR" altLang="en-US" sz="1200" b="1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접속 유도 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698680" y="3791257"/>
            <a:ext cx="12827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defRPr/>
            </a:pPr>
            <a:r>
              <a:rPr kumimoji="1" lang="ko-KR" altLang="en-US" sz="1600" b="1" dirty="0">
                <a:solidFill>
                  <a:srgbClr val="99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외부 공격자</a:t>
            </a:r>
          </a:p>
        </p:txBody>
      </p:sp>
      <p:grpSp>
        <p:nvGrpSpPr>
          <p:cNvPr id="60" name="그룹 59"/>
          <p:cNvGrpSpPr/>
          <p:nvPr/>
        </p:nvGrpSpPr>
        <p:grpSpPr>
          <a:xfrm>
            <a:off x="465442" y="2640454"/>
            <a:ext cx="1749198" cy="967046"/>
            <a:chOff x="316183" y="2288967"/>
            <a:chExt cx="1749198" cy="967046"/>
          </a:xfrm>
        </p:grpSpPr>
        <p:grpSp>
          <p:nvGrpSpPr>
            <p:cNvPr id="79" name="그룹 78"/>
            <p:cNvGrpSpPr/>
            <p:nvPr/>
          </p:nvGrpSpPr>
          <p:grpSpPr>
            <a:xfrm>
              <a:off x="594938" y="2537960"/>
              <a:ext cx="1009936" cy="718053"/>
              <a:chOff x="128785" y="2659574"/>
              <a:chExt cx="1612521" cy="1204413"/>
            </a:xfrm>
          </p:grpSpPr>
          <p:pic>
            <p:nvPicPr>
              <p:cNvPr id="81" name="Picture 2" descr="C:\Users\shykim\Desktop\IMG_1152.jpg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8785" y="2659574"/>
                <a:ext cx="1612521" cy="1204413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2" name="Picture 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8403" y="2846867"/>
                <a:ext cx="938650" cy="54763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80" name="직사각형 79"/>
            <p:cNvSpPr/>
            <p:nvPr/>
          </p:nvSpPr>
          <p:spPr>
            <a:xfrm>
              <a:off x="316183" y="2288967"/>
              <a:ext cx="1749198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defRPr/>
              </a:pPr>
              <a:r>
                <a:rPr kumimoji="1" lang="ko-KR" altLang="en-US" sz="1050" b="1" dirty="0" err="1">
                  <a:solidFill>
                    <a:srgbClr val="9933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무선랜공격도구</a:t>
              </a:r>
              <a:r>
                <a:rPr kumimoji="1" lang="en-US" altLang="ko-KR" sz="1050" b="1" dirty="0">
                  <a:solidFill>
                    <a:srgbClr val="9933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(</a:t>
              </a:r>
              <a:r>
                <a:rPr kumimoji="1" lang="en-US" altLang="ko-KR" sz="1050" b="1" dirty="0" err="1">
                  <a:solidFill>
                    <a:srgbClr val="9933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wSCAN</a:t>
              </a:r>
              <a:r>
                <a:rPr kumimoji="1" lang="en-US" altLang="ko-KR" sz="1050" b="1" dirty="0">
                  <a:solidFill>
                    <a:srgbClr val="9933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)</a:t>
              </a:r>
              <a:endParaRPr kumimoji="1" lang="ko-KR" altLang="en-US" sz="1050" b="1" dirty="0">
                <a:solidFill>
                  <a:srgbClr val="9933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61" name="Picture 4" descr="access point, router, wireless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609" y="1653394"/>
            <a:ext cx="683999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 descr="C:\Users\Administrator\Pictures\PortableComputer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90" y="3119930"/>
            <a:ext cx="498487" cy="52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직선 연결선 62"/>
          <p:cNvCxnSpPr>
            <a:endCxn id="61" idx="2"/>
          </p:cNvCxnSpPr>
          <p:nvPr/>
        </p:nvCxnSpPr>
        <p:spPr>
          <a:xfrm flipH="1" flipV="1">
            <a:off x="4907609" y="2337394"/>
            <a:ext cx="784525" cy="94472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4" name="Picture 7" descr="http://t2.gstatic.com/images?q=tbn:ANd9GcSMArnnH7Tr8dnF3rPaHP4MhuBijVW3gmPrvP3cJGwGJFQGFKJEE6DQ12K9yQ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665" y="2354796"/>
            <a:ext cx="379510" cy="39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직사각형 64"/>
          <p:cNvSpPr/>
          <p:nvPr/>
        </p:nvSpPr>
        <p:spPr>
          <a:xfrm>
            <a:off x="5831632" y="2933227"/>
            <a:ext cx="19319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defRPr/>
            </a:pPr>
            <a:r>
              <a:rPr kumimoji="1"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Authorized</a:t>
            </a:r>
            <a:r>
              <a:rPr kumimoji="1" lang="ko-KR" altLang="en-US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kumimoji="1" lang="en-US" altLang="ko-KR" sz="16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Dev.</a:t>
            </a:r>
            <a:endParaRPr kumimoji="1" lang="ko-KR" altLang="en-US" sz="1600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66" name="직선 연결선 65"/>
          <p:cNvCxnSpPr>
            <a:stCxn id="62" idx="2"/>
          </p:cNvCxnSpPr>
          <p:nvPr/>
        </p:nvCxnSpPr>
        <p:spPr>
          <a:xfrm flipH="1">
            <a:off x="5194424" y="3648965"/>
            <a:ext cx="615910" cy="1086732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7" name="직사각형 66"/>
          <p:cNvSpPr/>
          <p:nvPr/>
        </p:nvSpPr>
        <p:spPr>
          <a:xfrm>
            <a:off x="5981764" y="3248117"/>
            <a:ext cx="190949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 algn="ctr" fontAlgn="base">
              <a:buClr>
                <a:srgbClr val="0000FF"/>
              </a:buClr>
              <a:buSzPct val="100000"/>
              <a:buFont typeface="+mj-ea"/>
              <a:buAutoNum type="circleNumDbPlain" startAt="2"/>
              <a:defRPr/>
            </a:pPr>
            <a:r>
              <a:rPr kumimoji="1" lang="ko-KR" altLang="en-US" sz="1200" b="1" dirty="0" err="1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테더링</a:t>
            </a:r>
            <a:r>
              <a:rPr kumimoji="1" lang="ko-KR" altLang="en-US" sz="1200" b="1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네트워크 </a:t>
            </a:r>
            <a:r>
              <a:rPr kumimoji="1" lang="ko-KR" altLang="en-US" sz="1200" b="1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접속</a:t>
            </a:r>
          </a:p>
        </p:txBody>
      </p:sp>
      <p:pic>
        <p:nvPicPr>
          <p:cNvPr id="68" name="Picture 7" descr="http://t2.gstatic.com/images?q=tbn:ANd9GcSMArnnH7Tr8dnF3rPaHP4MhuBijVW3gmPrvP3cJGwGJFQGFKJEE6DQ12K9yQ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624" y="4046940"/>
            <a:ext cx="379510" cy="39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직사각형 68"/>
          <p:cNvSpPr/>
          <p:nvPr/>
        </p:nvSpPr>
        <p:spPr>
          <a:xfrm>
            <a:off x="6553558" y="3794768"/>
            <a:ext cx="22130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fontAlgn="base">
              <a:buClr>
                <a:srgbClr val="FF0000"/>
              </a:buClr>
              <a:buSzPct val="100000"/>
              <a:buFont typeface="+mj-ea"/>
              <a:buAutoNum type="circleNumDbPlain" startAt="7"/>
              <a:defRPr/>
            </a:pPr>
            <a:r>
              <a:rPr kumimoji="1" lang="ko-KR" altLang="en-US" sz="1600" b="1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합법 디바이스의   </a:t>
            </a:r>
            <a:r>
              <a:rPr lang="ko-KR" altLang="en-US" sz="1600" b="1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불법 </a:t>
            </a:r>
            <a:r>
              <a:rPr kumimoji="1" lang="en-US" altLang="ko-KR" sz="1600" b="1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AP </a:t>
            </a:r>
            <a:r>
              <a:rPr kumimoji="1" lang="ko-KR" altLang="en-US" sz="1600" b="1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접속</a:t>
            </a:r>
            <a:endParaRPr kumimoji="1" lang="en-US" altLang="ko-KR" sz="1600" b="1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70" name="직선 연결선 69"/>
          <p:cNvCxnSpPr/>
          <p:nvPr/>
        </p:nvCxnSpPr>
        <p:spPr>
          <a:xfrm>
            <a:off x="5943898" y="3618338"/>
            <a:ext cx="1445251" cy="1848551"/>
          </a:xfrm>
          <a:prstGeom prst="line">
            <a:avLst/>
          </a:prstGeom>
          <a:ln w="12700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폭발 1 70"/>
          <p:cNvSpPr/>
          <p:nvPr/>
        </p:nvSpPr>
        <p:spPr>
          <a:xfrm>
            <a:off x="6162873" y="4005296"/>
            <a:ext cx="618416" cy="435059"/>
          </a:xfrm>
          <a:prstGeom prst="irregularSeal1">
            <a:avLst/>
          </a:prstGeom>
          <a:solidFill>
            <a:srgbClr val="FF0000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80000"/>
              </a:lnSpc>
              <a:defRPr/>
            </a:pPr>
            <a:endParaRPr lang="ko-KR" altLang="en-US" sz="3600">
              <a:solidFill>
                <a:prstClr val="white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969913" y="4327298"/>
            <a:ext cx="1879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kumimoji="1" lang="en-US" altLang="ko-KR" sz="10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* </a:t>
            </a:r>
            <a:r>
              <a:rPr kumimoji="1" lang="ko-KR" altLang="en-US" sz="100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단말은 불법</a:t>
            </a:r>
            <a:r>
              <a:rPr kumimoji="1" lang="en-US" altLang="ko-KR" sz="100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AP</a:t>
            </a:r>
            <a:r>
              <a:rPr kumimoji="1" lang="ko-KR" altLang="en-US" sz="100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kumimoji="1" lang="ko-KR" altLang="en-US" sz="10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판별 </a:t>
            </a:r>
            <a:r>
              <a:rPr kumimoji="1" lang="ko-KR" altLang="en-US" sz="100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불가</a:t>
            </a:r>
            <a:endParaRPr kumimoji="1" lang="en-US" altLang="ko-KR" sz="1000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fontAlgn="base"/>
            <a:r>
              <a:rPr kumimoji="1" lang="en-US" altLang="ko-KR" sz="10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kumimoji="1" lang="ko-KR" altLang="en-US" sz="10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동일한</a:t>
            </a:r>
            <a:r>
              <a:rPr kumimoji="1" lang="en-US" altLang="ko-KR" sz="10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MAC </a:t>
            </a:r>
            <a:r>
              <a:rPr kumimoji="1" lang="ko-KR" altLang="en-US" sz="10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주소</a:t>
            </a:r>
            <a:r>
              <a:rPr kumimoji="1" lang="en-US" altLang="ko-KR" sz="10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+WPA</a:t>
            </a:r>
            <a:r>
              <a:rPr kumimoji="1" lang="ko-KR" altLang="en-US" sz="10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키</a:t>
            </a:r>
            <a:r>
              <a:rPr kumimoji="1" lang="en-US" altLang="ko-KR" sz="100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kumimoji="1" lang="ko-KR" altLang="en-US" sz="1000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5338606" y="4413864"/>
            <a:ext cx="1086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fontAlgn="base">
              <a:buClr>
                <a:srgbClr val="0000FF"/>
              </a:buClr>
              <a:buSzPct val="100000"/>
              <a:buFont typeface="+mj-ea"/>
              <a:buAutoNum type="circleNumDbPlain" startAt="5"/>
              <a:defRPr/>
            </a:pPr>
            <a:r>
              <a:rPr kumimoji="1" lang="ko-KR" altLang="en-US" sz="1200" b="1" dirty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접속 차단</a:t>
            </a:r>
          </a:p>
        </p:txBody>
      </p:sp>
      <p:pic>
        <p:nvPicPr>
          <p:cNvPr id="74" name="Picture 6" descr="D:\hckwon\2011년도\[용역]\디지캡\2c3f3c805e39e5149cd792ebb500b6d1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4742344" y="4552364"/>
            <a:ext cx="424700" cy="660482"/>
          </a:xfrm>
          <a:prstGeom prst="rect">
            <a:avLst/>
          </a:prstGeom>
          <a:noFill/>
        </p:spPr>
      </p:pic>
      <p:grpSp>
        <p:nvGrpSpPr>
          <p:cNvPr id="75" name="그룹 74"/>
          <p:cNvGrpSpPr/>
          <p:nvPr/>
        </p:nvGrpSpPr>
        <p:grpSpPr>
          <a:xfrm>
            <a:off x="6854068" y="5252684"/>
            <a:ext cx="1930337" cy="1191651"/>
            <a:chOff x="6392402" y="5081146"/>
            <a:chExt cx="1930337" cy="1191651"/>
          </a:xfrm>
        </p:grpSpPr>
        <p:sp>
          <p:nvSpPr>
            <p:cNvPr id="76" name="직사각형 75"/>
            <p:cNvSpPr/>
            <p:nvPr/>
          </p:nvSpPr>
          <p:spPr>
            <a:xfrm>
              <a:off x="6392402" y="5749577"/>
              <a:ext cx="193033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defRPr/>
              </a:pPr>
              <a:r>
                <a:rPr kumimoji="1" lang="ko-KR" altLang="en-US" sz="1600" b="1" dirty="0">
                  <a:solidFill>
                    <a:srgbClr val="9933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불법 </a:t>
              </a:r>
              <a:r>
                <a:rPr kumimoji="1" lang="en-US" altLang="ko-KR" sz="1600" b="1" dirty="0" smtClean="0">
                  <a:solidFill>
                    <a:srgbClr val="9933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AP </a:t>
              </a:r>
              <a:r>
                <a:rPr kumimoji="1" lang="en-US" altLang="ko-KR" sz="1100" b="1" dirty="0">
                  <a:solidFill>
                    <a:srgbClr val="9933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(MAC </a:t>
              </a:r>
              <a:r>
                <a:rPr kumimoji="1" lang="ko-KR" altLang="en-US" sz="1100" b="1" dirty="0">
                  <a:solidFill>
                    <a:srgbClr val="9933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복제</a:t>
              </a:r>
              <a:r>
                <a:rPr kumimoji="1" lang="en-US" altLang="ko-KR" sz="1100" b="1" dirty="0">
                  <a:solidFill>
                    <a:srgbClr val="9933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)</a:t>
              </a:r>
              <a:r>
                <a:rPr kumimoji="1" lang="en-US" altLang="ko-KR" sz="16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</a:p>
            <a:p>
              <a:pPr fontAlgn="base">
                <a:defRPr/>
              </a:pPr>
              <a:r>
                <a:rPr kumimoji="1" lang="en-US" altLang="ko-KR" sz="1200" b="1" dirty="0">
                  <a:solidFill>
                    <a:srgbClr val="FF99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&lt;11:22:33:AA:BB:CC&gt;</a:t>
              </a:r>
              <a:endParaRPr kumimoji="1" lang="ko-KR" altLang="en-US" sz="1200" b="1" i="1" dirty="0">
                <a:solidFill>
                  <a:srgbClr val="FF9900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pic>
          <p:nvPicPr>
            <p:cNvPr id="77" name="Picture 4" descr="access point, router, wireless icon"/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rgbClr val="FF66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9719" y="5081146"/>
              <a:ext cx="683998" cy="68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" name="Picture 6" descr="devil, the icon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1914" y="5295351"/>
              <a:ext cx="411633" cy="4116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아래쪽 화살표 2"/>
          <p:cNvSpPr/>
          <p:nvPr/>
        </p:nvSpPr>
        <p:spPr bwMode="auto">
          <a:xfrm>
            <a:off x="5687884" y="3049001"/>
            <a:ext cx="244895" cy="259023"/>
          </a:xfrm>
          <a:prstGeom prst="downArrow">
            <a:avLst/>
          </a:prstGeom>
          <a:gradFill rotWithShape="1">
            <a:gsLst>
              <a:gs pos="0">
                <a:srgbClr val="E5730B"/>
              </a:gs>
              <a:gs pos="100000">
                <a:srgbClr val="E5730B">
                  <a:gamma/>
                  <a:tint val="27451"/>
                  <a:invGamma/>
                </a:srgbClr>
              </a:gs>
            </a:gsLst>
            <a:lin ang="5400000" scaled="1"/>
          </a:gradFill>
          <a:ln w="25400" cap="flat" cmpd="sng" algn="ctr">
            <a:solidFill>
              <a:srgbClr val="E5730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6" name="제목 1"/>
          <p:cNvSpPr txBox="1">
            <a:spLocks/>
          </p:cNvSpPr>
          <p:nvPr/>
        </p:nvSpPr>
        <p:spPr>
          <a:xfrm>
            <a:off x="878904" y="96311"/>
            <a:ext cx="8229600" cy="452369"/>
          </a:xfrm>
          <a:prstGeom prst="rect">
            <a:avLst/>
          </a:prstGeom>
        </p:spPr>
        <p:txBody>
          <a:bodyPr vert="horz" lIns="84406" tIns="42203" rIns="84406" bIns="42203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 sz="3200" cap="all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무선지문 기반 </a:t>
            </a:r>
            <a:r>
              <a:rPr lang="ko-KR" altLang="en-US" sz="3200" cap="all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무선랜침해방지기술</a:t>
            </a:r>
            <a:r>
              <a:rPr lang="ko-KR" altLang="en-US" sz="3200" cap="all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 소개</a:t>
            </a:r>
            <a:r>
              <a:rPr lang="en-US" altLang="ko-KR" sz="3200" cap="all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(1)</a:t>
            </a:r>
            <a:endParaRPr kumimoji="0"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87" name="자유형 86"/>
          <p:cNvSpPr/>
          <p:nvPr/>
        </p:nvSpPr>
        <p:spPr>
          <a:xfrm>
            <a:off x="1470775" y="836712"/>
            <a:ext cx="6485601" cy="473156"/>
          </a:xfrm>
          <a:custGeom>
            <a:avLst/>
            <a:gdLst>
              <a:gd name="connsiteX0" fmla="*/ 0 w 4382414"/>
              <a:gd name="connsiteY0" fmla="*/ 95167 h 570988"/>
              <a:gd name="connsiteX1" fmla="*/ 95167 w 4382414"/>
              <a:gd name="connsiteY1" fmla="*/ 0 h 570988"/>
              <a:gd name="connsiteX2" fmla="*/ 4287247 w 4382414"/>
              <a:gd name="connsiteY2" fmla="*/ 0 h 570988"/>
              <a:gd name="connsiteX3" fmla="*/ 4382414 w 4382414"/>
              <a:gd name="connsiteY3" fmla="*/ 95167 h 570988"/>
              <a:gd name="connsiteX4" fmla="*/ 4382414 w 4382414"/>
              <a:gd name="connsiteY4" fmla="*/ 475821 h 570988"/>
              <a:gd name="connsiteX5" fmla="*/ 4287247 w 4382414"/>
              <a:gd name="connsiteY5" fmla="*/ 570988 h 570988"/>
              <a:gd name="connsiteX6" fmla="*/ 95167 w 4382414"/>
              <a:gd name="connsiteY6" fmla="*/ 570988 h 570988"/>
              <a:gd name="connsiteX7" fmla="*/ 0 w 4382414"/>
              <a:gd name="connsiteY7" fmla="*/ 475821 h 570988"/>
              <a:gd name="connsiteX8" fmla="*/ 0 w 4382414"/>
              <a:gd name="connsiteY8" fmla="*/ 95167 h 57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2414" h="570988">
                <a:moveTo>
                  <a:pt x="0" y="95167"/>
                </a:moveTo>
                <a:cubicBezTo>
                  <a:pt x="0" y="42608"/>
                  <a:pt x="42608" y="0"/>
                  <a:pt x="95167" y="0"/>
                </a:cubicBezTo>
                <a:lnTo>
                  <a:pt x="4287247" y="0"/>
                </a:lnTo>
                <a:cubicBezTo>
                  <a:pt x="4339806" y="0"/>
                  <a:pt x="4382414" y="42608"/>
                  <a:pt x="4382414" y="95167"/>
                </a:cubicBezTo>
                <a:lnTo>
                  <a:pt x="4382414" y="475821"/>
                </a:lnTo>
                <a:cubicBezTo>
                  <a:pt x="4382414" y="528380"/>
                  <a:pt x="4339806" y="570988"/>
                  <a:pt x="4287247" y="570988"/>
                </a:cubicBezTo>
                <a:lnTo>
                  <a:pt x="95167" y="570988"/>
                </a:lnTo>
                <a:cubicBezTo>
                  <a:pt x="42608" y="570988"/>
                  <a:pt x="0" y="528380"/>
                  <a:pt x="0" y="475821"/>
                </a:cubicBezTo>
                <a:lnTo>
                  <a:pt x="0" y="95167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9077" tIns="103101" rIns="66462" bIns="103101" numCol="1" spcCol="1270" anchor="ctr" anchorCtr="0">
            <a:noAutofit/>
          </a:bodyPr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불법 </a:t>
            </a:r>
            <a:r>
              <a:rPr lang="ko-KR" altLang="en-US" sz="2000" dirty="0" smtClean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복</a:t>
            </a:r>
            <a:r>
              <a:rPr lang="ko-KR" altLang="en-US" sz="2000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</a:t>
            </a:r>
            <a:r>
              <a:rPr lang="en-US" altLang="ko-KR" sz="2000" dirty="0" smtClean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AP(MAC </a:t>
            </a:r>
            <a:r>
              <a:rPr lang="ko-KR" altLang="en-US" sz="2000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복제</a:t>
            </a:r>
            <a:r>
              <a:rPr lang="en-US" altLang="ko-KR" sz="2000" dirty="0" smtClean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2000" dirty="0" smtClean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를 이용한 무선해킹 공격</a:t>
            </a:r>
            <a:endParaRPr lang="ko-KR" altLang="en-US" sz="2000" dirty="0">
              <a:solidFill>
                <a:srgbClr val="FFFF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1731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87197"/>
              </p:ext>
            </p:extLst>
          </p:nvPr>
        </p:nvGraphicFramePr>
        <p:xfrm>
          <a:off x="4076945" y="1292757"/>
          <a:ext cx="4902473" cy="470478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50150"/>
                <a:gridCol w="3552323"/>
              </a:tblGrid>
              <a:tr h="285294">
                <a:tc>
                  <a:txBody>
                    <a:bodyPr/>
                    <a:lstStyle/>
                    <a:p>
                      <a:pPr marL="0" indent="0" algn="ctr">
                        <a:spcBef>
                          <a:spcPts val="0"/>
                        </a:spcBef>
                        <a:spcAft>
                          <a:spcPts val="300"/>
                        </a:spcAft>
                        <a:buFontTx/>
                        <a:buNone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기술특징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99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50" b="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주요 내용</a:t>
                      </a:r>
                    </a:p>
                  </a:txBody>
                  <a:tcPr anchor="ctr"/>
                </a:tc>
              </a:tr>
              <a:tr h="8875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 err="1" smtClean="0">
                          <a:solidFill>
                            <a:srgbClr val="00339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무선침해방지센서</a:t>
                      </a:r>
                      <a:r>
                        <a:rPr lang="en-US" altLang="ko-KR" sz="1000" b="0" dirty="0" smtClean="0">
                          <a:solidFill>
                            <a:srgbClr val="00339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(WSAS)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9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 err="1" smtClean="0">
                          <a:solidFill>
                            <a:srgbClr val="34317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Wingdings" pitchFamily="2" charset="2"/>
                        </a:rPr>
                        <a:t>무선랜</a:t>
                      </a:r>
                      <a:r>
                        <a:rPr lang="ko-KR" altLang="en-US" sz="1000" b="0" dirty="0" smtClean="0">
                          <a:solidFill>
                            <a:srgbClr val="34317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Wingdings" pitchFamily="2" charset="2"/>
                        </a:rPr>
                        <a:t> 침해방지 센서 감시</a:t>
                      </a:r>
                      <a:r>
                        <a:rPr lang="en-US" altLang="ko-KR" sz="1000" b="0" dirty="0" smtClean="0">
                          <a:solidFill>
                            <a:srgbClr val="34317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Wingdings" pitchFamily="2" charset="2"/>
                        </a:rPr>
                        <a:t>/</a:t>
                      </a:r>
                      <a:r>
                        <a:rPr lang="ko-KR" altLang="en-US" sz="1000" b="0" dirty="0" smtClean="0">
                          <a:solidFill>
                            <a:srgbClr val="34317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Wingdings" pitchFamily="2" charset="2"/>
                        </a:rPr>
                        <a:t>탐지</a:t>
                      </a:r>
                      <a:r>
                        <a:rPr lang="en-US" altLang="ko-KR" sz="1000" b="0" dirty="0" smtClean="0">
                          <a:solidFill>
                            <a:srgbClr val="34317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Wingdings" pitchFamily="2" charset="2"/>
                        </a:rPr>
                        <a:t>/</a:t>
                      </a:r>
                      <a:r>
                        <a:rPr lang="ko-KR" altLang="en-US" sz="1000" b="0" dirty="0" smtClean="0">
                          <a:solidFill>
                            <a:srgbClr val="34317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Wingdings" pitchFamily="2" charset="2"/>
                        </a:rPr>
                        <a:t>실시간 차단 기술</a:t>
                      </a:r>
                      <a:r>
                        <a:rPr lang="en-US" altLang="ko-KR" sz="1000" b="0" dirty="0" smtClean="0">
                          <a:solidFill>
                            <a:srgbClr val="34317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Wingdings" pitchFamily="2" charset="2"/>
                        </a:rPr>
                        <a:t> </a:t>
                      </a: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9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rgbClr val="34317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Wingdings" pitchFamily="2" charset="2"/>
                        </a:rPr>
                        <a:t>스마트 채널 </a:t>
                      </a:r>
                      <a:r>
                        <a:rPr lang="ko-KR" altLang="en-US" sz="1000" b="0" dirty="0" err="1" smtClean="0">
                          <a:solidFill>
                            <a:srgbClr val="34317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Wingdings" pitchFamily="2" charset="2"/>
                        </a:rPr>
                        <a:t>스케쥴링</a:t>
                      </a:r>
                      <a:r>
                        <a:rPr lang="ko-KR" altLang="en-US" sz="1000" b="0" dirty="0" smtClean="0">
                          <a:solidFill>
                            <a:srgbClr val="34317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Wingdings" pitchFamily="2" charset="2"/>
                        </a:rPr>
                        <a:t> 및 실시간 공격 단말 차단 기능</a:t>
                      </a:r>
                      <a:endParaRPr lang="en-US" altLang="ko-KR" sz="1000" b="0" dirty="0" smtClean="0">
                        <a:solidFill>
                          <a:srgbClr val="34317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sym typeface="Wingdings" pitchFamily="2" charset="2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9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무선랜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디바이스 식별을 위한 </a:t>
                      </a:r>
                      <a:r>
                        <a:rPr lang="ko-KR" altLang="en-US" sz="1000" b="0" dirty="0" smtClean="0">
                          <a:solidFill>
                            <a:srgbClr val="0000FF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무선지문용 특성 정보 추출 및 모델링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알고리즘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sym typeface="Wingdings" pitchFamily="2" charset="2"/>
                      </a:endParaRPr>
                    </a:p>
                  </a:txBody>
                  <a:tcPr/>
                </a:tc>
              </a:tr>
              <a:tr h="675258">
                <a:tc>
                  <a:txBody>
                    <a:bodyPr/>
                    <a:lstStyle/>
                    <a:p>
                      <a:pPr marL="0" indent="0" algn="ctr">
                        <a:spcBef>
                          <a:spcPts val="0"/>
                        </a:spcBef>
                        <a:spcAft>
                          <a:spcPts val="300"/>
                        </a:spcAft>
                        <a:buFontTx/>
                        <a:buNone/>
                        <a:defRPr/>
                      </a:pPr>
                      <a:r>
                        <a:rPr lang="ko-KR" altLang="en-US" sz="1000" b="0" dirty="0" smtClean="0">
                          <a:solidFill>
                            <a:srgbClr val="00339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무선침해방지센서 엔진 </a:t>
                      </a:r>
                      <a:r>
                        <a:rPr lang="en-US" altLang="ko-KR" sz="1000" b="0" dirty="0" smtClean="0">
                          <a:solidFill>
                            <a:srgbClr val="00339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V1.0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lvl="0" indent="-285750">
                        <a:lnSpc>
                          <a:spcPct val="120000"/>
                        </a:lnSpc>
                        <a:spcBef>
                          <a:spcPts val="0"/>
                        </a:spcBef>
                        <a:buClr>
                          <a:srgbClr val="333399"/>
                        </a:buClr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무선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침해공격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탐지 및 실시간 차단 기능 구현 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9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kern="1200" baseline="0" dirty="0" smtClean="0">
                          <a:solidFill>
                            <a:srgbClr val="0000FF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Wingdings" pitchFamily="2" charset="2"/>
                        </a:rPr>
                        <a:t>802.11w </a:t>
                      </a:r>
                      <a:r>
                        <a:rPr lang="ko-KR" altLang="en-US" sz="1000" b="0" kern="1200" baseline="0" dirty="0" smtClean="0">
                          <a:solidFill>
                            <a:srgbClr val="0000FF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Wingdings" pitchFamily="2" charset="2"/>
                        </a:rPr>
                        <a:t>기반 무선관리 </a:t>
                      </a:r>
                      <a:r>
                        <a:rPr lang="ko-KR" altLang="en-US" sz="1000" b="0" kern="1200" baseline="0" dirty="0" err="1" smtClean="0">
                          <a:solidFill>
                            <a:srgbClr val="0000FF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Wingdings" pitchFamily="2" charset="2"/>
                        </a:rPr>
                        <a:t>프렘임</a:t>
                      </a:r>
                      <a:r>
                        <a:rPr lang="ko-KR" altLang="en-US" sz="1000" b="0" kern="1200" baseline="0" dirty="0" smtClean="0">
                          <a:solidFill>
                            <a:srgbClr val="0000FF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Wingdings" pitchFamily="2" charset="2"/>
                        </a:rPr>
                        <a:t> 보호</a:t>
                      </a:r>
                      <a:r>
                        <a:rPr lang="en-US" altLang="ko-KR" sz="1000" b="0" kern="1200" baseline="0" dirty="0" smtClean="0">
                          <a:solidFill>
                            <a:srgbClr val="0000FF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Wingdings" pitchFamily="2" charset="2"/>
                        </a:rPr>
                        <a:t>/</a:t>
                      </a:r>
                      <a:r>
                        <a:rPr lang="en-US" altLang="ko-KR" sz="1000" b="0" kern="1200" baseline="0" dirty="0" err="1" smtClean="0">
                          <a:solidFill>
                            <a:srgbClr val="0000FF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Wingdings" pitchFamily="2" charset="2"/>
                        </a:rPr>
                        <a:t>DoS</a:t>
                      </a:r>
                      <a:r>
                        <a:rPr lang="en-US" altLang="ko-KR" sz="1000" b="0" kern="1200" baseline="0" dirty="0" smtClean="0">
                          <a:solidFill>
                            <a:srgbClr val="0000FF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Wingdings" pitchFamily="2" charset="2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rgbClr val="0000FF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  <a:sym typeface="Wingdings" pitchFamily="2" charset="2"/>
                        </a:rPr>
                        <a:t>공격 대응 </a:t>
                      </a:r>
                      <a:endParaRPr lang="en-US" altLang="ko-KR" sz="1000" b="0" kern="1200" baseline="0" dirty="0" smtClean="0">
                        <a:solidFill>
                          <a:srgbClr val="0000FF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+mn-cs"/>
                        <a:sym typeface="Wingdings" pitchFamily="2" charset="2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9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Wingdings" pitchFamily="2" charset="2"/>
                        </a:rPr>
                        <a:t>Rogue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Wingdings" pitchFamily="2" charset="2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Wingdings" pitchFamily="2" charset="2"/>
                        </a:rPr>
                        <a:t>장치</a:t>
                      </a:r>
                      <a:r>
                        <a:rPr lang="en-US" altLang="ko-KR" sz="1000" b="0" baseline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Wingdings" pitchFamily="2" charset="2"/>
                        </a:rPr>
                        <a:t> 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Wingdings" pitchFamily="2" charset="2"/>
                        </a:rPr>
                        <a:t>탐색 및 분류를 통한 위협 탐지 차단 </a:t>
                      </a:r>
                      <a:endParaRPr lang="en-US" altLang="ko-KR" sz="1000" b="0" baseline="0" dirty="0" smtClean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sym typeface="Wingdings" pitchFamily="2" charset="2"/>
                      </a:endParaRPr>
                    </a:p>
                    <a:p>
                      <a:pPr marL="285750" marR="0" indent="-2857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9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Wingdings" pitchFamily="2" charset="2"/>
                        </a:rPr>
                        <a:t>유무선 </a:t>
                      </a:r>
                      <a:r>
                        <a:rPr lang="ko-KR" altLang="en-US" sz="1000" b="0" baseline="0" dirty="0" err="1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Wingdings" pitchFamily="2" charset="2"/>
                        </a:rPr>
                        <a:t>트래픽</a:t>
                      </a:r>
                      <a:r>
                        <a:rPr lang="ko-KR" altLang="en-US" sz="1000" b="0" baseline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Wingdings" pitchFamily="2" charset="2"/>
                        </a:rPr>
                        <a:t> 탐지 차단 기능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sym typeface="Wingdings" pitchFamily="2" charset="2"/>
                      </a:endParaRPr>
                    </a:p>
                  </a:txBody>
                  <a:tcPr/>
                </a:tc>
              </a:tr>
              <a:tr h="887520">
                <a:tc>
                  <a:txBody>
                    <a:bodyPr/>
                    <a:lstStyle/>
                    <a:p>
                      <a:pPr marL="0" indent="0" algn="ctr">
                        <a:spcBef>
                          <a:spcPts val="0"/>
                        </a:spcBef>
                        <a:spcAft>
                          <a:spcPts val="300"/>
                        </a:spcAft>
                        <a:buFontTx/>
                        <a:buNone/>
                        <a:defRPr/>
                      </a:pPr>
                      <a:r>
                        <a:rPr lang="ko-KR" altLang="en-US" sz="1000" b="0" dirty="0" err="1" smtClean="0">
                          <a:solidFill>
                            <a:srgbClr val="00339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무선보안위협관리서버</a:t>
                      </a:r>
                      <a:r>
                        <a:rPr lang="en-US" altLang="ko-KR" sz="1000" b="0" dirty="0" smtClean="0">
                          <a:solidFill>
                            <a:srgbClr val="00339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(WMSS)</a:t>
                      </a:r>
                      <a:endParaRPr lang="ko-KR" altLang="en-US" sz="1000" b="0" dirty="0" smtClean="0">
                        <a:solidFill>
                          <a:srgbClr val="003399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9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dirty="0" smtClean="0">
                          <a:solidFill>
                            <a:srgbClr val="34317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Wingdings" pitchFamily="2" charset="2"/>
                        </a:rPr>
                        <a:t>유무선 통합보안 관제</a:t>
                      </a:r>
                      <a:r>
                        <a:rPr lang="en-US" altLang="ko-KR" sz="1000" b="0" dirty="0" smtClean="0">
                          <a:solidFill>
                            <a:srgbClr val="34317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Wingdings" pitchFamily="2" charset="2"/>
                        </a:rPr>
                        <a:t>, </a:t>
                      </a:r>
                      <a:r>
                        <a:rPr lang="ko-KR" altLang="en-US" sz="1000" b="0" dirty="0" smtClean="0">
                          <a:solidFill>
                            <a:srgbClr val="34317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Wingdings" pitchFamily="2" charset="2"/>
                        </a:rPr>
                        <a:t>연결성 정보 기반 위협 탐지</a:t>
                      </a:r>
                      <a:r>
                        <a:rPr lang="en-US" altLang="ko-KR" sz="1000" b="0" dirty="0" smtClean="0">
                          <a:solidFill>
                            <a:srgbClr val="34317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Wingdings" pitchFamily="2" charset="2"/>
                        </a:rPr>
                        <a:t>/</a:t>
                      </a:r>
                      <a:r>
                        <a:rPr lang="ko-KR" altLang="en-US" sz="1000" b="0" dirty="0" smtClean="0">
                          <a:solidFill>
                            <a:srgbClr val="34317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Wingdings" pitchFamily="2" charset="2"/>
                        </a:rPr>
                        <a:t>대응</a:t>
                      </a:r>
                      <a:r>
                        <a:rPr lang="en-US" altLang="ko-KR" sz="1000" b="0" dirty="0" smtClean="0">
                          <a:solidFill>
                            <a:srgbClr val="34317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Wingdings" pitchFamily="2" charset="2"/>
                        </a:rPr>
                        <a:t>, </a:t>
                      </a:r>
                      <a:r>
                        <a:rPr lang="ko-KR" altLang="en-US" sz="1000" b="0" dirty="0" smtClean="0">
                          <a:solidFill>
                            <a:srgbClr val="34317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Wingdings" pitchFamily="2" charset="2"/>
                        </a:rPr>
                        <a:t>대량 메시지 처리 기능</a:t>
                      </a:r>
                      <a:endParaRPr lang="en-US" altLang="ko-KR" sz="1000" b="0" dirty="0" smtClean="0">
                        <a:solidFill>
                          <a:srgbClr val="34317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sym typeface="Wingdings" pitchFamily="2" charset="2"/>
                      </a:endParaRPr>
                    </a:p>
                    <a:p>
                      <a:pPr marL="285750" marR="0" lvl="0" indent="-28575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3399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00" b="0" kern="1200" dirty="0" smtClean="0">
                          <a:solidFill>
                            <a:schemeClr val="dk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“</a:t>
                      </a:r>
                      <a:r>
                        <a:rPr lang="ko-KR" altLang="en-US" sz="1000" b="0" kern="1200" dirty="0" smtClean="0">
                          <a:solidFill>
                            <a:schemeClr val="dk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무선 침해 방지 시스템과 </a:t>
                      </a:r>
                      <a:r>
                        <a:rPr lang="ko-KR" altLang="en-US" sz="1000" b="0" kern="1200" dirty="0" err="1" smtClean="0">
                          <a:solidFill>
                            <a:schemeClr val="dk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모바일</a:t>
                      </a:r>
                      <a:r>
                        <a:rPr lang="ko-KR" altLang="en-US" sz="1000" b="0" kern="1200" dirty="0" smtClean="0">
                          <a:solidFill>
                            <a:schemeClr val="dk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 디바이스 관리 시스템간의 </a:t>
                      </a:r>
                      <a:r>
                        <a:rPr lang="ko-KR" altLang="en-US" sz="1000" b="0" kern="1200" dirty="0" err="1" smtClean="0">
                          <a:solidFill>
                            <a:schemeClr val="dk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정보공유</a:t>
                      </a:r>
                      <a:r>
                        <a:rPr lang="ko-KR" altLang="en-US" sz="1000" b="0" kern="1200" dirty="0" smtClean="0">
                          <a:solidFill>
                            <a:schemeClr val="dk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00" b="0" kern="1200" dirty="0" err="1" smtClean="0">
                          <a:solidFill>
                            <a:schemeClr val="dk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프레임워크</a:t>
                      </a:r>
                      <a:r>
                        <a:rPr lang="en-US" altLang="ko-KR" sz="1000" b="0" kern="1200" dirty="0" smtClean="0">
                          <a:solidFill>
                            <a:schemeClr val="dk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” </a:t>
                      </a:r>
                      <a:r>
                        <a:rPr lang="ko-KR" altLang="en-US" sz="1000" b="0" kern="1200" dirty="0" smtClean="0">
                          <a:solidFill>
                            <a:srgbClr val="0000FF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국내 표준</a:t>
                      </a:r>
                      <a:r>
                        <a:rPr lang="en-US" altLang="ko-KR" sz="1000" b="0" kern="1200" baseline="0" dirty="0" smtClean="0">
                          <a:solidFill>
                            <a:srgbClr val="0000FF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00" b="0" kern="1200" baseline="0" dirty="0" smtClean="0">
                          <a:solidFill>
                            <a:srgbClr val="0000FF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및</a:t>
                      </a:r>
                      <a:r>
                        <a:rPr lang="en-US" altLang="ko-KR" sz="1000" b="0" kern="1200" dirty="0" smtClean="0">
                          <a:solidFill>
                            <a:srgbClr val="0000FF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00" b="0" kern="1200" dirty="0" smtClean="0">
                          <a:solidFill>
                            <a:srgbClr val="0000FF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특허 </a:t>
                      </a:r>
                    </a:p>
                  </a:txBody>
                  <a:tcPr/>
                </a:tc>
              </a:tr>
              <a:tr h="1007247">
                <a:tc>
                  <a:txBody>
                    <a:bodyPr/>
                    <a:lstStyle/>
                    <a:p>
                      <a:pPr marL="0" indent="0" algn="ctr">
                        <a:spcBef>
                          <a:spcPts val="0"/>
                        </a:spcBef>
                        <a:spcAft>
                          <a:spcPts val="300"/>
                        </a:spcAft>
                        <a:buFontTx/>
                        <a:buNone/>
                        <a:defRPr/>
                      </a:pPr>
                      <a:r>
                        <a:rPr lang="ko-KR" altLang="en-US" sz="1000" b="0" dirty="0" smtClean="0">
                          <a:solidFill>
                            <a:srgbClr val="00339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실시간 무선보안위협관리서버 모듈 </a:t>
                      </a:r>
                      <a:r>
                        <a:rPr lang="en-US" altLang="ko-KR" sz="1000" b="0" dirty="0" smtClean="0">
                          <a:solidFill>
                            <a:srgbClr val="00339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V1.0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lvl="0" indent="-285750">
                        <a:lnSpc>
                          <a:spcPct val="120000"/>
                        </a:lnSpc>
                        <a:spcBef>
                          <a:spcPts val="0"/>
                        </a:spcBef>
                        <a:buClr>
                          <a:srgbClr val="333399"/>
                        </a:buClr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실시간 차단 등 위협 제어 기능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센서 및 </a:t>
                      </a:r>
                      <a:r>
                        <a:rPr lang="ko-KR" altLang="en-US" sz="1000" b="0" dirty="0" err="1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보안정책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관리 기능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구현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285750" lvl="0" indent="-285750">
                        <a:lnSpc>
                          <a:spcPct val="120000"/>
                        </a:lnSpc>
                        <a:spcBef>
                          <a:spcPts val="0"/>
                        </a:spcBef>
                        <a:buClr>
                          <a:srgbClr val="333399"/>
                        </a:buClr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센서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서버 인터페이스 기능 검증용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Traffic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en-US" altLang="ko-KR" sz="10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generator </a:t>
                      </a:r>
                      <a:r>
                        <a:rPr lang="ko-KR" altLang="en-US" sz="1000" b="0" dirty="0" smtClean="0">
                          <a:solidFill>
                            <a:schemeClr val="tx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구현</a:t>
                      </a:r>
                      <a:endParaRPr lang="en-US" altLang="ko-KR" sz="1000" b="0" dirty="0" smtClean="0">
                        <a:solidFill>
                          <a:schemeClr val="tx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285750" lvl="0" indent="-285750">
                        <a:lnSpc>
                          <a:spcPct val="120000"/>
                        </a:lnSpc>
                        <a:spcBef>
                          <a:spcPts val="0"/>
                        </a:spcBef>
                        <a:buClr>
                          <a:srgbClr val="333399"/>
                        </a:buClr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ko-KR" altLang="en-US" sz="1000" b="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불법 단말</a:t>
                      </a:r>
                      <a:r>
                        <a:rPr lang="en-US" altLang="ko-KR" sz="1000" b="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/AP </a:t>
                      </a:r>
                      <a:r>
                        <a:rPr lang="ko-KR" altLang="en-US" sz="1000" b="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위치 추적을 위한 위치 추정 알고리즘 연구</a:t>
                      </a:r>
                      <a:endParaRPr lang="en-US" altLang="ko-KR" sz="1000" b="0" dirty="0" smtClean="0">
                        <a:solidFill>
                          <a:srgbClr val="34317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sym typeface="Wingdings" pitchFamily="2" charset="2"/>
                      </a:endParaRPr>
                    </a:p>
                  </a:txBody>
                  <a:tcPr/>
                </a:tc>
              </a:tr>
              <a:tr h="632769">
                <a:tc>
                  <a:txBody>
                    <a:bodyPr/>
                    <a:lstStyle/>
                    <a:p>
                      <a:pPr marL="0" indent="0" algn="ctr">
                        <a:spcBef>
                          <a:spcPts val="0"/>
                        </a:spcBef>
                        <a:spcAft>
                          <a:spcPts val="300"/>
                        </a:spcAft>
                        <a:buFontTx/>
                        <a:buNone/>
                        <a:defRPr/>
                      </a:pPr>
                      <a:r>
                        <a:rPr lang="ko-KR" altLang="en-US" sz="1000" b="0" dirty="0" smtClean="0">
                          <a:solidFill>
                            <a:srgbClr val="00339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보안</a:t>
                      </a:r>
                      <a:r>
                        <a:rPr lang="en-US" altLang="ko-KR" sz="1000" b="0" dirty="0" smtClean="0">
                          <a:solidFill>
                            <a:srgbClr val="00339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AP </a:t>
                      </a:r>
                      <a:r>
                        <a:rPr lang="ko-KR" altLang="en-US" sz="1000" b="0" dirty="0" smtClean="0">
                          <a:solidFill>
                            <a:srgbClr val="00339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플랫폼 및 </a:t>
                      </a:r>
                      <a:r>
                        <a:rPr lang="ko-KR" altLang="en-US" sz="1000" b="0" dirty="0" err="1" smtClean="0">
                          <a:solidFill>
                            <a:srgbClr val="00339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무선랜</a:t>
                      </a:r>
                      <a:r>
                        <a:rPr lang="ko-KR" altLang="en-US" sz="1000" b="0" dirty="0" smtClean="0">
                          <a:solidFill>
                            <a:srgbClr val="003399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보안 응용서비스 핵심모듈</a:t>
                      </a:r>
                      <a:endParaRPr lang="en-US" altLang="ko-KR" sz="1000" b="0" dirty="0" smtClean="0">
                        <a:solidFill>
                          <a:srgbClr val="003399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BBE0E3">
                            <a:lumMod val="50000"/>
                          </a:srgbClr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000" b="0" baseline="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보안 </a:t>
                      </a:r>
                      <a:r>
                        <a:rPr lang="en-US" altLang="ko-KR" sz="1000" b="0" baseline="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AP </a:t>
                      </a:r>
                      <a:r>
                        <a:rPr lang="ko-KR" altLang="en-US" sz="1000" b="0" baseline="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플랫폼</a:t>
                      </a:r>
                      <a:r>
                        <a:rPr lang="en-US" altLang="ko-KR" sz="1000" b="0" baseline="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(HW) </a:t>
                      </a:r>
                      <a:r>
                        <a:rPr lang="ko-KR" altLang="en-US" sz="1000" b="0" baseline="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및 보안 </a:t>
                      </a:r>
                      <a:r>
                        <a:rPr lang="en-US" altLang="ko-KR" sz="1000" b="0" baseline="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AP</a:t>
                      </a:r>
                      <a:r>
                        <a:rPr lang="ko-KR" altLang="en-US" sz="1000" b="0" baseline="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용 </a:t>
                      </a:r>
                      <a:r>
                        <a:rPr lang="ko-KR" altLang="en-US" sz="1000" b="0" dirty="0" err="1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악성트래픽</a:t>
                      </a:r>
                      <a:r>
                        <a:rPr lang="ko-KR" altLang="en-US" sz="1000" b="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탐지</a:t>
                      </a:r>
                      <a:r>
                        <a:rPr lang="en-US" altLang="ko-KR" sz="1000" b="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</a:t>
                      </a:r>
                      <a:r>
                        <a:rPr lang="ko-KR" altLang="en-US" sz="1000" b="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차단 모듈</a:t>
                      </a:r>
                      <a:r>
                        <a:rPr lang="en-US" altLang="ko-KR" sz="1000" b="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(SW)</a:t>
                      </a:r>
                      <a:endParaRPr lang="en-US" altLang="ko-KR" sz="1000" b="0" baseline="0" dirty="0" smtClean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285750" indent="-285750"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rgbClr val="BBE0E3">
                            <a:lumMod val="50000"/>
                          </a:srgbClr>
                        </a:buClr>
                        <a:buFont typeface="Arial" panose="020B0604020202020204" pitchFamily="34" charset="0"/>
                        <a:buChar char="•"/>
                        <a:defRPr/>
                      </a:pPr>
                      <a:r>
                        <a:rPr lang="en-US" altLang="ko-KR" sz="1000" b="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ERP </a:t>
                      </a:r>
                      <a:r>
                        <a:rPr lang="ko-KR" altLang="en-US" sz="1000" b="0" dirty="0" err="1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키관리</a:t>
                      </a:r>
                      <a:r>
                        <a:rPr lang="ko-KR" altLang="en-US" sz="1000" b="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및 보안 프로토콜</a:t>
                      </a:r>
                      <a:r>
                        <a:rPr lang="ko-KR" altLang="en-US" sz="1000" b="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Wingdings" pitchFamily="2" charset="2"/>
                        </a:rPr>
                        <a:t> 모듈 </a:t>
                      </a:r>
                      <a:r>
                        <a:rPr lang="ko-KR" altLang="en-US" sz="1000" b="0" dirty="0" err="1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Wingdings" pitchFamily="2" charset="2"/>
                        </a:rPr>
                        <a:t>프로토타이핑</a:t>
                      </a:r>
                      <a:r>
                        <a:rPr lang="ko-KR" altLang="en-US" sz="1000" b="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  <a:sym typeface="Wingdings" pitchFamily="2" charset="2"/>
                        </a:rPr>
                        <a:t> 등</a:t>
                      </a:r>
                      <a:endParaRPr lang="ko-KR" altLang="en-US" sz="1000" b="0" dirty="0" smtClean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275311" y="1499365"/>
            <a:ext cx="3844570" cy="4851767"/>
            <a:chOff x="26495" y="1496856"/>
            <a:chExt cx="4093386" cy="4827238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505" y="1496856"/>
              <a:ext cx="2160240" cy="2105435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 bwMode="auto">
            <a:xfrm rot="10800000">
              <a:off x="116505" y="3537981"/>
              <a:ext cx="3385869" cy="630696"/>
            </a:xfrm>
            <a:prstGeom prst="rect">
              <a:avLst/>
            </a:prstGeom>
            <a:gradFill flip="none" rotWithShape="1">
              <a:gsLst>
                <a:gs pos="0">
                  <a:srgbClr val="92D050"/>
                </a:gs>
                <a:gs pos="66000">
                  <a:srgbClr val="E5730B">
                    <a:gamma/>
                    <a:tint val="27451"/>
                    <a:invGamma/>
                    <a:alpha val="0"/>
                  </a:srgbClr>
                </a:gs>
              </a:gsLst>
              <a:lin ang="10800000" scaled="1"/>
              <a:tileRect/>
            </a:gra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6" name="Text Box 147"/>
            <p:cNvSpPr txBox="1">
              <a:spLocks noChangeArrowheads="1"/>
            </p:cNvSpPr>
            <p:nvPr/>
          </p:nvSpPr>
          <p:spPr bwMode="auto">
            <a:xfrm>
              <a:off x="26495" y="3559280"/>
              <a:ext cx="1845205" cy="35086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4763" lvl="1" algn="ctr" eaLnBrk="0" latinLnBrk="0" hangingPunct="0">
                <a:lnSpc>
                  <a:spcPct val="120000"/>
                </a:lnSpc>
                <a:buClr>
                  <a:prstClr val="black"/>
                </a:buClr>
                <a:defRPr/>
              </a:pPr>
              <a:r>
                <a:rPr lang="ko-KR" altLang="en-US" sz="1400" b="1" dirty="0" smtClean="0">
                  <a:ln w="11430"/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무선 침해방지 센서</a:t>
              </a:r>
              <a:endParaRPr lang="en-US" altLang="ko-KR" sz="1400" b="1" dirty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61710" y="1496856"/>
              <a:ext cx="2158171" cy="2786113"/>
            </a:xfrm>
            <a:prstGeom prst="rect">
              <a:avLst/>
            </a:prstGeom>
          </p:spPr>
        </p:pic>
        <p:pic>
          <p:nvPicPr>
            <p:cNvPr id="12" name="_x172983360" descr="EMB000014041207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957" y="4705757"/>
              <a:ext cx="2197473" cy="16183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직사각형 13"/>
            <p:cNvSpPr/>
            <p:nvPr/>
          </p:nvSpPr>
          <p:spPr bwMode="auto">
            <a:xfrm rot="10800000" flipH="1">
              <a:off x="566556" y="4256741"/>
              <a:ext cx="3385869" cy="630696"/>
            </a:xfrm>
            <a:prstGeom prst="rect">
              <a:avLst/>
            </a:prstGeom>
            <a:gradFill flip="none" rotWithShape="1">
              <a:gsLst>
                <a:gs pos="0">
                  <a:srgbClr val="92D050"/>
                </a:gs>
                <a:gs pos="66000">
                  <a:srgbClr val="E5730B">
                    <a:gamma/>
                    <a:tint val="27451"/>
                    <a:invGamma/>
                    <a:alpha val="0"/>
                  </a:srgbClr>
                </a:gs>
              </a:gsLst>
              <a:lin ang="10800000" scaled="1"/>
              <a:tileRect/>
            </a:gra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5" name="Text Box 147"/>
            <p:cNvSpPr txBox="1">
              <a:spLocks noChangeArrowheads="1"/>
            </p:cNvSpPr>
            <p:nvPr/>
          </p:nvSpPr>
          <p:spPr bwMode="auto">
            <a:xfrm>
              <a:off x="2005462" y="4242161"/>
              <a:ext cx="2071483" cy="57522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4763" lvl="1" algn="ctr" eaLnBrk="0" latinLnBrk="0" hangingPunct="0">
                <a:lnSpc>
                  <a:spcPct val="120000"/>
                </a:lnSpc>
                <a:buClr>
                  <a:prstClr val="black"/>
                </a:buClr>
                <a:defRPr/>
              </a:pPr>
              <a:r>
                <a:rPr lang="ko-KR" altLang="en-US" sz="1400" b="1" dirty="0" smtClean="0">
                  <a:ln w="11430"/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고속접속보안 지원 단말</a:t>
              </a:r>
              <a:r>
                <a:rPr lang="en-US" altLang="ko-KR" sz="1400" b="1" dirty="0" smtClean="0">
                  <a:ln w="11430"/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/AP/</a:t>
              </a:r>
              <a:r>
                <a:rPr lang="ko-KR" altLang="en-US" sz="1400" b="1" dirty="0" smtClean="0">
                  <a:ln w="11430"/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rPr>
                <a:t>서버</a:t>
              </a:r>
              <a:endParaRPr lang="en-US" altLang="ko-KR" sz="1400" b="1" dirty="0" smtClean="0">
                <a:ln w="11430"/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pic>
          <p:nvPicPr>
            <p:cNvPr id="16" name="Picture 3" descr="C:\[hckwon]\2014년도\진도점검(마일스톤)\실적보고서\서버화면\무선보안\연결성-추가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1759" y="5120852"/>
              <a:ext cx="1540665" cy="1015842"/>
            </a:xfrm>
            <a:prstGeom prst="rect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Text Box 147"/>
            <p:cNvSpPr txBox="1">
              <a:spLocks noChangeArrowheads="1"/>
            </p:cNvSpPr>
            <p:nvPr/>
          </p:nvSpPr>
          <p:spPr bwMode="auto">
            <a:xfrm>
              <a:off x="2447249" y="5566055"/>
              <a:ext cx="1540665" cy="5037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4763" lvl="1" algn="ctr" eaLnBrk="0" latinLnBrk="0" hangingPunct="0">
                <a:lnSpc>
                  <a:spcPct val="120000"/>
                </a:lnSpc>
                <a:buClr>
                  <a:prstClr val="black"/>
                </a:buClr>
                <a:defRPr/>
              </a:pPr>
              <a:r>
                <a:rPr lang="ko-KR" altLang="en-US" sz="1200" dirty="0" smtClean="0">
                  <a:ln w="11430"/>
                  <a:solidFill>
                    <a:srgbClr val="00669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실시간 무선위협</a:t>
              </a:r>
              <a:r>
                <a:rPr lang="en-US" altLang="ko-KR" sz="1200" dirty="0" smtClean="0">
                  <a:ln w="11430"/>
                  <a:solidFill>
                    <a:srgbClr val="00669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/>
              </a:r>
              <a:br>
                <a:rPr lang="en-US" altLang="ko-KR" sz="1200" dirty="0" smtClean="0">
                  <a:ln w="11430"/>
                  <a:solidFill>
                    <a:srgbClr val="00669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</a:br>
              <a:r>
                <a:rPr lang="ko-KR" altLang="en-US" sz="1200" dirty="0" smtClean="0">
                  <a:ln w="11430"/>
                  <a:solidFill>
                    <a:srgbClr val="006699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관리 서버</a:t>
              </a:r>
              <a:endParaRPr lang="en-US" altLang="ko-KR" sz="1200" dirty="0">
                <a:ln w="11430"/>
                <a:solidFill>
                  <a:srgbClr val="006699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75311" y="5774247"/>
              <a:ext cx="2053767" cy="2385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95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단말             </a:t>
              </a:r>
              <a:r>
                <a:rPr lang="en-US" altLang="ko-KR" sz="950" dirty="0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AP            </a:t>
              </a:r>
              <a:r>
                <a:rPr lang="ko-KR" altLang="en-US" sz="950" dirty="0" err="1" smtClean="0">
                  <a:solidFill>
                    <a:schemeClr val="bg1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인증서버</a:t>
              </a:r>
              <a:endParaRPr lang="ko-KR" altLang="en-US" sz="95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067944" y="5962736"/>
            <a:ext cx="2476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latin typeface="맑은 고딕"/>
                <a:ea typeface="맑은 고딕"/>
              </a:rPr>
              <a:t>※ ERP </a:t>
            </a:r>
            <a:r>
              <a:rPr lang="en-US" altLang="ko-KR" sz="1000" b="1" dirty="0">
                <a:latin typeface="맑은 고딕"/>
                <a:ea typeface="맑은 고딕"/>
              </a:rPr>
              <a:t>: </a:t>
            </a:r>
            <a:r>
              <a:rPr lang="en-US" altLang="ko-KR" sz="1000" b="1" dirty="0" smtClean="0">
                <a:latin typeface="맑은 고딕"/>
                <a:ea typeface="맑은 고딕"/>
              </a:rPr>
              <a:t>Enterprise Resource Planning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067944" y="6135107"/>
            <a:ext cx="13949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latin typeface="맑은 고딕"/>
                <a:ea typeface="맑은 고딕"/>
              </a:rPr>
              <a:t>※ AP </a:t>
            </a:r>
            <a:r>
              <a:rPr lang="en-US" altLang="ko-KR" sz="1000" b="1" dirty="0">
                <a:latin typeface="맑은 고딕"/>
                <a:ea typeface="맑은 고딕"/>
              </a:rPr>
              <a:t>: </a:t>
            </a:r>
            <a:r>
              <a:rPr lang="en-US" altLang="ko-KR" sz="1000" b="1" dirty="0" smtClean="0">
                <a:latin typeface="맑은 고딕"/>
                <a:ea typeface="맑은 고딕"/>
              </a:rPr>
              <a:t>Access Point</a:t>
            </a:r>
          </a:p>
        </p:txBody>
      </p:sp>
      <p:sp>
        <p:nvSpPr>
          <p:cNvPr id="21" name="제목 1"/>
          <p:cNvSpPr txBox="1">
            <a:spLocks/>
          </p:cNvSpPr>
          <p:nvPr/>
        </p:nvSpPr>
        <p:spPr>
          <a:xfrm>
            <a:off x="878904" y="96311"/>
            <a:ext cx="8229600" cy="452369"/>
          </a:xfrm>
          <a:prstGeom prst="rect">
            <a:avLst/>
          </a:prstGeom>
        </p:spPr>
        <p:txBody>
          <a:bodyPr vert="horz" lIns="84406" tIns="42203" rIns="84406" bIns="42203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 sz="3200" cap="all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무선지문 기반 </a:t>
            </a:r>
            <a:r>
              <a:rPr lang="ko-KR" altLang="en-US" sz="3200" cap="all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무선랜침해방지기술</a:t>
            </a:r>
            <a:r>
              <a:rPr lang="ko-KR" altLang="en-US" sz="3200" cap="all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 </a:t>
            </a:r>
            <a:r>
              <a:rPr lang="en-US" altLang="ko-KR" sz="3200" cap="all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(2)</a:t>
            </a:r>
            <a:endParaRPr kumimoji="0"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22" name="자유형 21"/>
          <p:cNvSpPr/>
          <p:nvPr/>
        </p:nvSpPr>
        <p:spPr>
          <a:xfrm>
            <a:off x="2437932" y="743474"/>
            <a:ext cx="3526823" cy="473156"/>
          </a:xfrm>
          <a:custGeom>
            <a:avLst/>
            <a:gdLst>
              <a:gd name="connsiteX0" fmla="*/ 0 w 4382414"/>
              <a:gd name="connsiteY0" fmla="*/ 95167 h 570988"/>
              <a:gd name="connsiteX1" fmla="*/ 95167 w 4382414"/>
              <a:gd name="connsiteY1" fmla="*/ 0 h 570988"/>
              <a:gd name="connsiteX2" fmla="*/ 4287247 w 4382414"/>
              <a:gd name="connsiteY2" fmla="*/ 0 h 570988"/>
              <a:gd name="connsiteX3" fmla="*/ 4382414 w 4382414"/>
              <a:gd name="connsiteY3" fmla="*/ 95167 h 570988"/>
              <a:gd name="connsiteX4" fmla="*/ 4382414 w 4382414"/>
              <a:gd name="connsiteY4" fmla="*/ 475821 h 570988"/>
              <a:gd name="connsiteX5" fmla="*/ 4287247 w 4382414"/>
              <a:gd name="connsiteY5" fmla="*/ 570988 h 570988"/>
              <a:gd name="connsiteX6" fmla="*/ 95167 w 4382414"/>
              <a:gd name="connsiteY6" fmla="*/ 570988 h 570988"/>
              <a:gd name="connsiteX7" fmla="*/ 0 w 4382414"/>
              <a:gd name="connsiteY7" fmla="*/ 475821 h 570988"/>
              <a:gd name="connsiteX8" fmla="*/ 0 w 4382414"/>
              <a:gd name="connsiteY8" fmla="*/ 95167 h 57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2414" h="570988">
                <a:moveTo>
                  <a:pt x="0" y="95167"/>
                </a:moveTo>
                <a:cubicBezTo>
                  <a:pt x="0" y="42608"/>
                  <a:pt x="42608" y="0"/>
                  <a:pt x="95167" y="0"/>
                </a:cubicBezTo>
                <a:lnTo>
                  <a:pt x="4287247" y="0"/>
                </a:lnTo>
                <a:cubicBezTo>
                  <a:pt x="4339806" y="0"/>
                  <a:pt x="4382414" y="42608"/>
                  <a:pt x="4382414" y="95167"/>
                </a:cubicBezTo>
                <a:lnTo>
                  <a:pt x="4382414" y="475821"/>
                </a:lnTo>
                <a:cubicBezTo>
                  <a:pt x="4382414" y="528380"/>
                  <a:pt x="4339806" y="570988"/>
                  <a:pt x="4287247" y="570988"/>
                </a:cubicBezTo>
                <a:lnTo>
                  <a:pt x="95167" y="570988"/>
                </a:lnTo>
                <a:cubicBezTo>
                  <a:pt x="42608" y="570988"/>
                  <a:pt x="0" y="528380"/>
                  <a:pt x="0" y="475821"/>
                </a:cubicBezTo>
                <a:lnTo>
                  <a:pt x="0" y="95167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9077" tIns="103101" rIns="66462" bIns="103101" numCol="1" spcCol="1270" anchor="ctr" anchorCtr="0">
            <a:noAutofit/>
          </a:bodyPr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400" spc="-92" dirty="0" smtClean="0">
                <a:ln w="11430"/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기술결과물 및 주요내용</a:t>
            </a:r>
            <a:endParaRPr kumimoji="0" lang="ko-KR" altLang="en-US" sz="2400" spc="-92" dirty="0">
              <a:ln w="11430"/>
              <a:solidFill>
                <a:srgbClr val="FFFF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90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모서리가 둥근 직사각형 21"/>
          <p:cNvSpPr/>
          <p:nvPr/>
        </p:nvSpPr>
        <p:spPr bwMode="auto">
          <a:xfrm>
            <a:off x="3332537" y="3103729"/>
            <a:ext cx="2628000" cy="2989567"/>
          </a:xfrm>
          <a:prstGeom prst="roundRect">
            <a:avLst>
              <a:gd name="adj" fmla="val 5432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none" lIns="90000" tIns="72000" rIns="91440" bIns="18000" numCol="1" rtlCol="0" anchor="t" anchorCtr="0" compatLnSpc="1">
            <a:prstTxWarp prst="textNoShape">
              <a:avLst/>
            </a:prstTxWarp>
          </a:bodyPr>
          <a:lstStyle/>
          <a:p>
            <a:pPr lvl="0" defTabSz="1289050" fontAlgn="auto" latinLnBrk="0">
              <a:lnSpc>
                <a:spcPct val="90000"/>
              </a:lnSpc>
              <a:spcAft>
                <a:spcPts val="0"/>
              </a:spcAft>
              <a:defRPr/>
            </a:pPr>
            <a:r>
              <a:rPr kumimoji="0" lang="ko-KR" altLang="en-US" sz="1050" kern="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스마트 채널 스케줄링</a:t>
            </a:r>
            <a:endParaRPr kumimoji="0" lang="en-US" altLang="ko-KR" sz="1050" kern="0" dirty="0" smtClean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179388" lvl="0" indent="-179388">
              <a:spcBef>
                <a:spcPts val="500"/>
              </a:spcBef>
            </a:pPr>
            <a:r>
              <a:rPr lang="en-US" altLang="ko-KR" sz="1000" kern="0" spc="-15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1000" kern="0" spc="-150" dirty="0" err="1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칩셋</a:t>
            </a:r>
            <a:r>
              <a:rPr lang="en-US" altLang="ko-KR" sz="1000" kern="0" spc="-15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1000" kern="0" spc="-15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감시채널 변화에 적응하는 동적 스케줄링</a:t>
            </a:r>
            <a:endParaRPr lang="en-US" altLang="ko-KR" sz="1000" kern="0" spc="-150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179388" lvl="0" indent="-179388">
              <a:spcBef>
                <a:spcPts val="500"/>
              </a:spcBef>
            </a:pPr>
            <a:r>
              <a:rPr lang="en-US" altLang="ko-KR" sz="1000" kern="0" spc="-15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1000" kern="0" spc="-150" dirty="0" err="1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칩셋</a:t>
            </a:r>
            <a:r>
              <a:rPr lang="ko-KR" altLang="en-US" sz="1000" kern="0" spc="-15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독립적 동적 채널 할당 </a:t>
            </a:r>
            <a:r>
              <a:rPr lang="en-US" altLang="ko-KR" sz="1000" kern="0" spc="-15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</a:t>
            </a:r>
            <a:r>
              <a:rPr lang="ko-KR" altLang="en-US" sz="1000" kern="0" spc="-15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000" kern="0" spc="-15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Fair Channel Hopping</a:t>
            </a:r>
          </a:p>
          <a:p>
            <a:pPr marL="179388" lvl="0" indent="-179388">
              <a:spcBef>
                <a:spcPts val="500"/>
              </a:spcBef>
            </a:pPr>
            <a:r>
              <a:rPr lang="en-US" altLang="ko-KR" sz="1000" kern="0" spc="-15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1000" kern="0" spc="-150" dirty="0" err="1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채널본딩</a:t>
            </a:r>
            <a:r>
              <a:rPr lang="en-US" altLang="ko-KR" sz="1000" kern="0" spc="-15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000" kern="0" spc="-15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감지 및 대응</a:t>
            </a:r>
            <a:r>
              <a:rPr lang="en-US" altLang="ko-KR" sz="1000" kern="0" spc="-15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000" kern="0" spc="-15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실시간 공격 단말 차단 </a:t>
            </a:r>
            <a:endParaRPr lang="en-US" altLang="ko-KR" sz="1000" kern="0" spc="-150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 bwMode="auto">
          <a:xfrm>
            <a:off x="6103167" y="3103729"/>
            <a:ext cx="2628000" cy="2989567"/>
          </a:xfrm>
          <a:prstGeom prst="roundRect">
            <a:avLst>
              <a:gd name="adj" fmla="val 5432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none" lIns="90000" tIns="72000" rIns="91440" bIns="18000" numCol="1" rtlCol="0" anchor="t" anchorCtr="0" compatLnSpc="1">
            <a:prstTxWarp prst="textNoShape">
              <a:avLst/>
            </a:prstTxWarp>
          </a:bodyPr>
          <a:lstStyle/>
          <a:p>
            <a:pPr lvl="0" defTabSz="1289050" fontAlgn="auto" latinLnBrk="0">
              <a:lnSpc>
                <a:spcPct val="90000"/>
              </a:lnSpc>
              <a:spcAft>
                <a:spcPts val="0"/>
              </a:spcAft>
              <a:defRPr/>
            </a:pPr>
            <a:r>
              <a:rPr kumimoji="0" lang="ko-KR" altLang="en-US" sz="1100" kern="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확장 가능한 범용 침입탐지 인터페이스</a:t>
            </a:r>
            <a:endParaRPr kumimoji="0" lang="en-US" altLang="ko-KR" sz="1100" kern="0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179388" lvl="0" indent="-179388">
              <a:spcBef>
                <a:spcPts val="500"/>
              </a:spcBef>
            </a:pPr>
            <a:r>
              <a:rPr lang="en-US" altLang="ko-KR" sz="1050" kern="0" spc="-15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1050" kern="0" spc="-150" dirty="0" err="1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콜백</a:t>
            </a:r>
            <a:r>
              <a:rPr lang="ko-KR" altLang="en-US" sz="1050" kern="0" spc="-15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함수 등록</a:t>
            </a:r>
            <a:r>
              <a:rPr lang="en-US" altLang="ko-KR" sz="1050" kern="0" spc="-15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1050" kern="0" spc="-15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호출을 통한 탐지</a:t>
            </a:r>
            <a:endParaRPr lang="en-US" altLang="ko-KR" sz="1050" kern="0" spc="-150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179388" lvl="0" indent="-179388">
              <a:spcBef>
                <a:spcPts val="500"/>
              </a:spcBef>
            </a:pPr>
            <a:r>
              <a:rPr lang="en-US" altLang="ko-KR" sz="1050" kern="0" spc="-15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1050" kern="0" spc="-15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신규 공격에 대한 탐지용 </a:t>
            </a:r>
            <a:r>
              <a:rPr lang="ko-KR" altLang="en-US" sz="1050" kern="0" spc="-150" dirty="0" err="1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시그니쳐</a:t>
            </a:r>
            <a:r>
              <a:rPr lang="ko-KR" altLang="en-US" sz="1050" kern="0" spc="-15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개발 용이</a:t>
            </a:r>
            <a:endParaRPr kumimoji="0" lang="en-US" altLang="ko-KR" sz="1050" kern="0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179388" lvl="0" indent="-179388">
              <a:spcBef>
                <a:spcPts val="500"/>
              </a:spcBef>
            </a:pPr>
            <a:r>
              <a:rPr lang="en-US" altLang="ko-KR" sz="1050" kern="0" spc="-150" dirty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1050" kern="0" spc="-150" dirty="0" err="1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패킷</a:t>
            </a:r>
            <a:r>
              <a:rPr lang="en-US" altLang="ko-KR" sz="1050" kern="0" spc="-15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1050" kern="0" spc="-15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통계</a:t>
            </a:r>
            <a:r>
              <a:rPr lang="en-US" altLang="ko-KR" sz="1050" kern="0" spc="-15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1050" kern="0" spc="-15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디바이스 상태 변화 기반 탐지</a:t>
            </a:r>
            <a:endParaRPr lang="en-US" altLang="ko-KR" sz="1050" kern="0" spc="-150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 bwMode="auto">
          <a:xfrm>
            <a:off x="567852" y="3103729"/>
            <a:ext cx="2628000" cy="2989567"/>
          </a:xfrm>
          <a:prstGeom prst="roundRect">
            <a:avLst>
              <a:gd name="adj" fmla="val 5432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none" lIns="90000" tIns="72000" rIns="91440" bIns="18000" numCol="1" rtlCol="0" anchor="t" anchorCtr="0" compatLnSpc="1">
            <a:prstTxWarp prst="textNoShape">
              <a:avLst/>
            </a:prstTxWarp>
          </a:bodyPr>
          <a:lstStyle/>
          <a:p>
            <a:pPr lvl="0" defTabSz="1289050" fontAlgn="auto" latinLnBrk="0">
              <a:lnSpc>
                <a:spcPct val="90000"/>
              </a:lnSpc>
              <a:spcAft>
                <a:spcPts val="0"/>
              </a:spcAft>
              <a:defRPr/>
            </a:pPr>
            <a:r>
              <a:rPr kumimoji="0" lang="ko-KR" altLang="en-US" sz="1100" kern="0" dirty="0" err="1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분산형</a:t>
            </a:r>
            <a:r>
              <a:rPr kumimoji="0" lang="ko-KR" altLang="en-US" sz="1100" kern="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침입 탐지 구조</a:t>
            </a:r>
            <a:endParaRPr kumimoji="0" lang="en-US" altLang="ko-KR" sz="1100" kern="0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179388" lvl="0" indent="-179388">
              <a:spcBef>
                <a:spcPts val="500"/>
              </a:spcBef>
            </a:pPr>
            <a:r>
              <a:rPr lang="en-US" altLang="ko-KR" sz="1050" kern="0" spc="-15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1050" kern="0" spc="-15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센서</a:t>
            </a:r>
            <a:r>
              <a:rPr lang="en-US" altLang="ko-KR" sz="1050" kern="0" spc="-15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1050" kern="0" spc="-15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서버 협력을 통한 복합 침해 탐지</a:t>
            </a:r>
            <a:endParaRPr lang="en-US" altLang="ko-KR" sz="1050" kern="0" spc="-150" dirty="0" smtClean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179388" lvl="0" indent="-179388">
              <a:spcBef>
                <a:spcPts val="500"/>
              </a:spcBef>
            </a:pPr>
            <a:r>
              <a:rPr lang="en-US" altLang="ko-KR" sz="1050" kern="0" spc="-15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1050" kern="0" spc="-15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서버 부하 감소 </a:t>
            </a:r>
            <a:r>
              <a:rPr lang="en-US" altLang="ko-KR" sz="1050" kern="0" spc="-15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</a:t>
            </a:r>
            <a:r>
              <a:rPr lang="ko-KR" altLang="en-US" sz="1050" kern="0" spc="-15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서버당 지원 센서</a:t>
            </a:r>
            <a:r>
              <a:rPr lang="en-US" altLang="ko-KR" sz="1050" kern="0" spc="-15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/AP </a:t>
            </a:r>
            <a:r>
              <a:rPr lang="ko-KR" altLang="en-US" sz="1050" kern="0" spc="-15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 증가</a:t>
            </a:r>
            <a:endParaRPr lang="en-US" altLang="ko-KR" sz="1050" kern="0" spc="-150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179388" lvl="0" indent="-179388">
              <a:spcBef>
                <a:spcPts val="500"/>
              </a:spcBef>
            </a:pPr>
            <a:r>
              <a:rPr lang="en-US" altLang="ko-KR" sz="1050" kern="0" spc="-15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Offline</a:t>
            </a:r>
            <a:r>
              <a:rPr lang="ko-KR" altLang="en-US" sz="1050" kern="0" spc="-15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에서도 </a:t>
            </a:r>
            <a:r>
              <a:rPr lang="en-US" altLang="ko-KR" sz="1050" kern="0" spc="-15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Online </a:t>
            </a:r>
            <a:r>
              <a:rPr lang="ko-KR" altLang="en-US" sz="1050" kern="0" spc="-15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수준의 탐지 가능</a:t>
            </a:r>
            <a:endParaRPr lang="en-US" altLang="ko-KR" sz="1050" kern="0" spc="-150" dirty="0" smtClean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179388" lvl="0" indent="-179388">
              <a:spcBef>
                <a:spcPts val="500"/>
              </a:spcBef>
            </a:pPr>
            <a:r>
              <a:rPr lang="en-US" altLang="ko-KR" sz="1050" kern="0" spc="-15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1050" kern="0" spc="-15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무선지문과 연계하여 복제 단말 식별 가능</a:t>
            </a:r>
            <a:r>
              <a:rPr lang="en-US" altLang="ko-KR" sz="1050" kern="0" spc="-150" dirty="0" smtClea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1050" kern="0" spc="-150" dirty="0">
              <a:solidFill>
                <a:srgbClr val="0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8" name="Picture 3" descr="C:\Users\junny\Desktop\그림3.e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693" y="4113077"/>
            <a:ext cx="2571688" cy="193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_x304594944" descr="EMB00001a300c2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842" y="4318535"/>
            <a:ext cx="2455689" cy="1594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C:\Users\junny\Desktop\그림3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09" y="4383107"/>
            <a:ext cx="2410923" cy="15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모서리가 둥근 직사각형 50"/>
          <p:cNvSpPr/>
          <p:nvPr/>
        </p:nvSpPr>
        <p:spPr bwMode="auto">
          <a:xfrm>
            <a:off x="567853" y="1084745"/>
            <a:ext cx="8163314" cy="990110"/>
          </a:xfrm>
          <a:prstGeom prst="roundRect">
            <a:avLst>
              <a:gd name="adj" fmla="val 3715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square" lIns="91432" tIns="252000" rIns="91432" bIns="45716" numCol="1" rtlCol="0" anchor="t" anchorCtr="0" compatLnSpc="1">
            <a:prstTxWarp prst="textNoShape">
              <a:avLst/>
            </a:prstTxWarp>
          </a:bodyPr>
          <a:lstStyle/>
          <a:p>
            <a:pPr latinLnBrk="0"/>
            <a:r>
              <a:rPr lang="en-US" altLang="ko-KR" sz="11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1100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서버에 </a:t>
            </a:r>
            <a:r>
              <a:rPr lang="ko-KR" altLang="en-US" sz="1100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집중된 탐지 구조 </a:t>
            </a:r>
            <a:r>
              <a:rPr lang="en-US" altLang="ko-KR" sz="11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1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탐지 엔진이 서버에 있어 서버 부하가 크고 </a:t>
            </a:r>
            <a:r>
              <a:rPr lang="en-US" altLang="ko-KR" sz="11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Offline</a:t>
            </a:r>
            <a:r>
              <a:rPr lang="ko-KR" altLang="en-US" sz="11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 대처 불가 </a:t>
            </a:r>
            <a:endParaRPr lang="en-US" altLang="ko-KR" sz="1100" dirty="0" smtClean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atinLnBrk="0"/>
            <a:r>
              <a:rPr lang="en-US" altLang="ko-KR" sz="11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1100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정적 채널 스케줄링 </a:t>
            </a:r>
            <a:r>
              <a:rPr lang="en-US" altLang="ko-KR" sz="11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1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채널당 모니터링 시간 설정이 제한적이며</a:t>
            </a:r>
            <a:r>
              <a:rPr lang="en-US" altLang="ko-KR" sz="11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한번 </a:t>
            </a:r>
            <a:r>
              <a:rPr lang="ko-KR" altLang="en-US" sz="1100" dirty="0" err="1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설정시</a:t>
            </a:r>
            <a:r>
              <a:rPr lang="ko-KR" altLang="en-US" sz="11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고정된 스케줄링</a:t>
            </a:r>
            <a:endParaRPr lang="en-US" altLang="ko-KR" sz="11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Wingdings" panose="05000000000000000000" pitchFamily="2" charset="2"/>
            </a:endParaRPr>
          </a:p>
          <a:p>
            <a:pPr latinLnBrk="0"/>
            <a:r>
              <a:rPr lang="en-US" altLang="ko-KR" sz="11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ko-KR" altLang="en-US" sz="11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신규 공격 탐지</a:t>
            </a:r>
            <a:r>
              <a:rPr lang="en-US" altLang="ko-KR" sz="11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11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대응 기술 추가 개발의 어려움 </a:t>
            </a:r>
            <a:r>
              <a:rPr lang="en-US" altLang="ko-KR" sz="11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1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탐지 엔진 구조의 비정형화 </a:t>
            </a:r>
            <a:endParaRPr lang="en-US" altLang="ko-KR" sz="1100" dirty="0" smtClean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atinLnBrk="0"/>
            <a:r>
              <a:rPr lang="en-US" altLang="ko-KR" sz="11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- </a:t>
            </a:r>
            <a:r>
              <a:rPr lang="en-US" altLang="ko-KR" sz="1100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MAC </a:t>
            </a:r>
            <a:r>
              <a:rPr lang="ko-KR" altLang="en-US" sz="1100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복제</a:t>
            </a:r>
            <a:r>
              <a:rPr lang="en-US" altLang="ko-KR" sz="1100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100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불법</a:t>
            </a:r>
            <a:r>
              <a:rPr lang="en-US" altLang="ko-KR" sz="1100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1100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100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AP </a:t>
            </a:r>
            <a:r>
              <a:rPr lang="ko-KR" altLang="en-US" sz="1100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탐지의 어려움 </a:t>
            </a:r>
            <a:r>
              <a:rPr lang="en-US" altLang="ko-KR" sz="11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ko-KR" altLang="en-US" sz="11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제한적인 탐지만 가능</a:t>
            </a:r>
            <a:r>
              <a:rPr lang="en-US" altLang="ko-KR" sz="11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1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또는 탐지 불가 </a:t>
            </a:r>
            <a:r>
              <a:rPr lang="en-US" altLang="ko-KR" sz="11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1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기존 제품</a:t>
            </a:r>
            <a:r>
              <a:rPr lang="en-US" altLang="ko-KR" sz="11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 </a:t>
            </a:r>
            <a:r>
              <a:rPr lang="en-US" altLang="ko-KR" sz="11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 </a:t>
            </a:r>
            <a:r>
              <a:rPr lang="ko-KR" altLang="en-US" sz="1100" dirty="0" err="1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무선지문</a:t>
            </a:r>
            <a:r>
              <a:rPr lang="ko-KR" altLang="en-US" sz="1100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 활용 </a:t>
            </a:r>
            <a:endParaRPr lang="ko-KR" altLang="en-US" sz="11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52" name="Group 29"/>
          <p:cNvGrpSpPr>
            <a:grpSpLocks/>
          </p:cNvGrpSpPr>
          <p:nvPr/>
        </p:nvGrpSpPr>
        <p:grpSpPr bwMode="auto">
          <a:xfrm>
            <a:off x="445104" y="908720"/>
            <a:ext cx="2689533" cy="360000"/>
            <a:chOff x="797" y="1638"/>
            <a:chExt cx="2057" cy="285"/>
          </a:xfrm>
        </p:grpSpPr>
        <p:sp>
          <p:nvSpPr>
            <p:cNvPr id="53" name="모서리가 둥근 직사각형 52"/>
            <p:cNvSpPr>
              <a:spLocks noChangeArrowheads="1"/>
            </p:cNvSpPr>
            <p:nvPr/>
          </p:nvSpPr>
          <p:spPr bwMode="auto">
            <a:xfrm>
              <a:off x="797" y="1638"/>
              <a:ext cx="2057" cy="285"/>
            </a:xfrm>
            <a:prstGeom prst="roundRect">
              <a:avLst>
                <a:gd name="adj" fmla="val 50000"/>
              </a:avLst>
            </a:prstGeom>
            <a:solidFill>
              <a:srgbClr val="006699"/>
            </a:solidFill>
            <a:ln w="19050" algn="ctr">
              <a:solidFill>
                <a:srgbClr val="909CA6"/>
              </a:solidFill>
              <a:round/>
              <a:headEnd/>
              <a:tailEnd/>
            </a:ln>
            <a:effectLst>
              <a:outerShdw dist="12700" dir="5400000" algn="t" rotWithShape="0">
                <a:srgbClr val="000000"/>
              </a:outerShdw>
            </a:effectLst>
          </p:spPr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bg2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bg2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bg2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bg2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400" kern="1200">
                  <a:solidFill>
                    <a:schemeClr val="bg2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400" kern="1200">
                  <a:solidFill>
                    <a:schemeClr val="bg2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400" kern="1200">
                  <a:solidFill>
                    <a:schemeClr val="bg2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400" kern="1200">
                  <a:solidFill>
                    <a:schemeClr val="bg2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400" kern="1200">
                  <a:solidFill>
                    <a:schemeClr val="bg2"/>
                  </a:solidFill>
                  <a:latin typeface="HY헤드라인M" pitchFamily="18" charset="-127"/>
                  <a:ea typeface="HY헤드라인M" pitchFamily="18" charset="-127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ko-KR" altLang="en-US" sz="1800" dirty="0" smtClean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한컴바탕" pitchFamily="18" charset="2"/>
                </a:rPr>
                <a:t>기존 제품</a:t>
              </a:r>
              <a:r>
                <a:rPr lang="en-US" altLang="ko-KR" sz="1800" dirty="0" smtClean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한컴바탕" pitchFamily="18" charset="2"/>
                </a:rPr>
                <a:t>/</a:t>
              </a:r>
              <a:r>
                <a:rPr lang="ko-KR" altLang="en-US" sz="1800" dirty="0" smtClean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한컴바탕" pitchFamily="18" charset="2"/>
                </a:rPr>
                <a:t>기술의 한계</a:t>
              </a:r>
              <a:endParaRPr lang="ko-KR" altLang="en-US" sz="1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한컴바탕" pitchFamily="18" charset="2"/>
              </a:endParaRPr>
            </a:p>
          </p:txBody>
        </p:sp>
        <p:pic>
          <p:nvPicPr>
            <p:cNvPr id="54" name="Picture 31" descr="그림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901" y="1665"/>
              <a:ext cx="1866" cy="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5" name="Picture 224" descr="화살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7230" t="51293" r="24792" b="36343"/>
          <a:stretch>
            <a:fillRect/>
          </a:stretch>
        </p:blipFill>
        <p:spPr bwMode="auto">
          <a:xfrm rot="10800000" flipV="1">
            <a:off x="791637" y="2119860"/>
            <a:ext cx="6795698" cy="30767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제목 1"/>
          <p:cNvSpPr txBox="1">
            <a:spLocks/>
          </p:cNvSpPr>
          <p:nvPr/>
        </p:nvSpPr>
        <p:spPr>
          <a:xfrm>
            <a:off x="878904" y="96311"/>
            <a:ext cx="8229600" cy="452369"/>
          </a:xfrm>
          <a:prstGeom prst="rect">
            <a:avLst/>
          </a:prstGeom>
        </p:spPr>
        <p:txBody>
          <a:bodyPr vert="horz" lIns="84406" tIns="42203" rIns="84406" bIns="42203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 sz="3200" cap="all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무선지문 기반 </a:t>
            </a:r>
            <a:r>
              <a:rPr lang="ko-KR" altLang="en-US" sz="3200" cap="all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무선랜침해방지기술</a:t>
            </a:r>
            <a:r>
              <a:rPr lang="ko-KR" altLang="en-US" sz="3200" cap="all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 특</a:t>
            </a:r>
            <a:r>
              <a:rPr lang="ko-KR" altLang="en-US" sz="3200" cap="all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징</a:t>
            </a:r>
            <a:r>
              <a:rPr lang="en-US" altLang="ko-KR" sz="3200" cap="all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(3)</a:t>
            </a:r>
            <a:endParaRPr kumimoji="0"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29" name="자유형 28"/>
          <p:cNvSpPr/>
          <p:nvPr/>
        </p:nvSpPr>
        <p:spPr>
          <a:xfrm>
            <a:off x="1598030" y="2427535"/>
            <a:ext cx="5566119" cy="473156"/>
          </a:xfrm>
          <a:custGeom>
            <a:avLst/>
            <a:gdLst>
              <a:gd name="connsiteX0" fmla="*/ 0 w 4382414"/>
              <a:gd name="connsiteY0" fmla="*/ 95167 h 570988"/>
              <a:gd name="connsiteX1" fmla="*/ 95167 w 4382414"/>
              <a:gd name="connsiteY1" fmla="*/ 0 h 570988"/>
              <a:gd name="connsiteX2" fmla="*/ 4287247 w 4382414"/>
              <a:gd name="connsiteY2" fmla="*/ 0 h 570988"/>
              <a:gd name="connsiteX3" fmla="*/ 4382414 w 4382414"/>
              <a:gd name="connsiteY3" fmla="*/ 95167 h 570988"/>
              <a:gd name="connsiteX4" fmla="*/ 4382414 w 4382414"/>
              <a:gd name="connsiteY4" fmla="*/ 475821 h 570988"/>
              <a:gd name="connsiteX5" fmla="*/ 4287247 w 4382414"/>
              <a:gd name="connsiteY5" fmla="*/ 570988 h 570988"/>
              <a:gd name="connsiteX6" fmla="*/ 95167 w 4382414"/>
              <a:gd name="connsiteY6" fmla="*/ 570988 h 570988"/>
              <a:gd name="connsiteX7" fmla="*/ 0 w 4382414"/>
              <a:gd name="connsiteY7" fmla="*/ 475821 h 570988"/>
              <a:gd name="connsiteX8" fmla="*/ 0 w 4382414"/>
              <a:gd name="connsiteY8" fmla="*/ 95167 h 57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2414" h="570988">
                <a:moveTo>
                  <a:pt x="0" y="95167"/>
                </a:moveTo>
                <a:cubicBezTo>
                  <a:pt x="0" y="42608"/>
                  <a:pt x="42608" y="0"/>
                  <a:pt x="95167" y="0"/>
                </a:cubicBezTo>
                <a:lnTo>
                  <a:pt x="4287247" y="0"/>
                </a:lnTo>
                <a:cubicBezTo>
                  <a:pt x="4339806" y="0"/>
                  <a:pt x="4382414" y="42608"/>
                  <a:pt x="4382414" y="95167"/>
                </a:cubicBezTo>
                <a:lnTo>
                  <a:pt x="4382414" y="475821"/>
                </a:lnTo>
                <a:cubicBezTo>
                  <a:pt x="4382414" y="528380"/>
                  <a:pt x="4339806" y="570988"/>
                  <a:pt x="4287247" y="570988"/>
                </a:cubicBezTo>
                <a:lnTo>
                  <a:pt x="95167" y="570988"/>
                </a:lnTo>
                <a:cubicBezTo>
                  <a:pt x="42608" y="570988"/>
                  <a:pt x="0" y="528380"/>
                  <a:pt x="0" y="475821"/>
                </a:cubicBezTo>
                <a:lnTo>
                  <a:pt x="0" y="95167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9077" tIns="103101" rIns="66462" bIns="103101" numCol="1" spcCol="1270" anchor="ctr" anchorCtr="0">
            <a:noAutofit/>
          </a:bodyPr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동적 스케줄러에 의한 다채널</a:t>
            </a:r>
            <a:r>
              <a:rPr lang="en-US" altLang="ko-KR" sz="2000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2000" dirty="0" err="1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본딩채널</a:t>
            </a:r>
            <a:r>
              <a:rPr lang="ko-KR" altLang="en-US" sz="2000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 smtClean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감시</a:t>
            </a:r>
            <a:endParaRPr kumimoji="0" lang="ko-KR" altLang="en-US" sz="1600" spc="-92" dirty="0">
              <a:ln w="11430"/>
              <a:solidFill>
                <a:srgbClr val="FFFF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6608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1"/>
          <p:cNvSpPr txBox="1">
            <a:spLocks/>
          </p:cNvSpPr>
          <p:nvPr/>
        </p:nvSpPr>
        <p:spPr>
          <a:xfrm>
            <a:off x="878904" y="96311"/>
            <a:ext cx="8229600" cy="452369"/>
          </a:xfrm>
          <a:prstGeom prst="rect">
            <a:avLst/>
          </a:prstGeom>
        </p:spPr>
        <p:txBody>
          <a:bodyPr vert="horz" lIns="84406" tIns="42203" rIns="84406" bIns="42203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 sz="3200" cap="all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무선지문 기반 </a:t>
            </a:r>
            <a:r>
              <a:rPr lang="ko-KR" altLang="en-US" sz="3200" cap="all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무선랜침해방지기술특징</a:t>
            </a:r>
            <a:r>
              <a:rPr lang="en-US" altLang="ko-KR" sz="3200" cap="all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(2)</a:t>
            </a:r>
            <a:endParaRPr kumimoji="0" lang="ko-KR" altLang="en-US" sz="3200" dirty="0">
              <a:solidFill>
                <a:schemeClr val="bg1"/>
              </a:solidFill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038865"/>
              </p:ext>
            </p:extLst>
          </p:nvPr>
        </p:nvGraphicFramePr>
        <p:xfrm>
          <a:off x="951939" y="4218512"/>
          <a:ext cx="5699322" cy="216281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13857"/>
                <a:gridCol w="4185465"/>
              </a:tblGrid>
              <a:tr h="1625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WIPS Product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27" marR="46627" marT="23314" marB="2331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Classification of fingerprint</a:t>
                      </a:r>
                      <a:r>
                        <a:rPr lang="en-US" altLang="ko-KR" sz="1000" b="0" baseline="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1000" b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6627" marR="46627" marT="23314" marB="23314" anchor="ctr"/>
                </a:tc>
              </a:tr>
              <a:tr h="229804">
                <a:tc>
                  <a:txBody>
                    <a:bodyPr/>
                    <a:lstStyle/>
                    <a:p>
                      <a:pPr algn="ctr" latinLnBrk="1">
                        <a:spcAft>
                          <a:spcPts val="300"/>
                        </a:spcAft>
                      </a:pPr>
                      <a:r>
                        <a:rPr lang="en-US" altLang="ko-KR" sz="1000" b="1" kern="100" dirty="0" smtClean="0">
                          <a:solidFill>
                            <a:srgbClr val="0000FF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ETRI</a:t>
                      </a:r>
                      <a:endParaRPr lang="ko-KR" altLang="en-US" sz="900" b="1" kern="100" dirty="0">
                        <a:solidFill>
                          <a:srgbClr val="0000FF"/>
                        </a:solidFill>
                        <a:effectLst/>
                        <a:latin typeface="Tahoma" panose="020B0604030504040204" pitchFamily="34" charset="0"/>
                        <a:ea typeface="HY동녘M" panose="02030600000101010101" pitchFamily="18" charset="-127"/>
                        <a:cs typeface="Tahoma" panose="020B0604030504040204" pitchFamily="34" charset="0"/>
                      </a:endParaRPr>
                    </a:p>
                  </a:txBody>
                  <a:tcPr marL="0" marR="0" marT="23314" marB="23314" anchor="ctr"/>
                </a:tc>
                <a:tc>
                  <a:txBody>
                    <a:bodyPr/>
                    <a:lstStyle/>
                    <a:p>
                      <a:pPr marL="87313" indent="-87313" latinLnBrk="1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="1" kern="100" dirty="0" smtClean="0">
                          <a:solidFill>
                            <a:srgbClr val="0000FF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  <a:cs typeface="Arial" panose="020B0604020202020204" pitchFamily="34" charset="0"/>
                        </a:rPr>
                        <a:t>PHY/MAC cross layer</a:t>
                      </a:r>
                      <a:r>
                        <a:rPr lang="en-US" altLang="ko-KR" sz="900" b="1" kern="100" baseline="0" dirty="0" smtClean="0">
                          <a:solidFill>
                            <a:srgbClr val="0000FF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800" b="1" kern="100" dirty="0" smtClean="0">
                          <a:solidFill>
                            <a:srgbClr val="0000FF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  <a:cs typeface="Arial" panose="020B0604020202020204" pitchFamily="34" charset="0"/>
                        </a:rPr>
                        <a:t>- </a:t>
                      </a:r>
                      <a:r>
                        <a:rPr lang="en-US" altLang="ko-KR" sz="700" b="1" kern="100" dirty="0" smtClean="0">
                          <a:solidFill>
                            <a:srgbClr val="0000FF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  <a:cs typeface="Arial" panose="020B0604020202020204" pitchFamily="34" charset="0"/>
                        </a:rPr>
                        <a:t>(IPR) </a:t>
                      </a:r>
                      <a:r>
                        <a:rPr lang="en-US" altLang="ko-KR" sz="700" b="0" kern="100" dirty="0" smtClean="0">
                          <a:solidFill>
                            <a:srgbClr val="0000FF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  <a:cs typeface="Arial" panose="020B0604020202020204" pitchFamily="34" charset="0"/>
                        </a:rPr>
                        <a:t>A Method of Rogue Device Identification using RSSI and RF features </a:t>
                      </a:r>
                    </a:p>
                    <a:p>
                      <a:pPr marL="87313" indent="-87313" latinLnBrk="1">
                        <a:spcAft>
                          <a:spcPts val="3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="1" kern="100" dirty="0" smtClean="0">
                          <a:solidFill>
                            <a:srgbClr val="0000FF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  <a:cs typeface="Arial" panose="020B0604020202020204" pitchFamily="34" charset="0"/>
                        </a:rPr>
                        <a:t>EVM0~3</a:t>
                      </a:r>
                      <a:r>
                        <a:rPr lang="en-US" altLang="ko-KR" sz="900" b="0" kern="100" dirty="0" smtClean="0">
                          <a:solidFill>
                            <a:srgbClr val="0000FF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  <a:cs typeface="Arial" panose="020B0604020202020204" pitchFamily="34" charset="0"/>
                        </a:rPr>
                        <a:t>,</a:t>
                      </a:r>
                      <a:r>
                        <a:rPr lang="en-US" altLang="ko-KR" sz="900" b="0" kern="100" baseline="0" dirty="0" smtClean="0">
                          <a:solidFill>
                            <a:srgbClr val="0000FF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0" kern="100" dirty="0" smtClean="0">
                          <a:solidFill>
                            <a:srgbClr val="0000FF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  <a:cs typeface="Arial" panose="020B0604020202020204" pitchFamily="34" charset="0"/>
                        </a:rPr>
                        <a:t>RSSI, OUI,</a:t>
                      </a:r>
                      <a:r>
                        <a:rPr lang="en-US" altLang="ko-KR" sz="900" b="0" kern="100" baseline="0" dirty="0" smtClean="0">
                          <a:solidFill>
                            <a:srgbClr val="0000FF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  <a:cs typeface="Arial" panose="020B0604020202020204" pitchFamily="34" charset="0"/>
                        </a:rPr>
                        <a:t> Channel… </a:t>
                      </a:r>
                      <a:endParaRPr lang="en-US" altLang="ko-KR" sz="900" b="0" kern="100" dirty="0" smtClean="0">
                        <a:solidFill>
                          <a:srgbClr val="0000FF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46627" marR="46627" marT="23314" marB="23314" anchor="ctr"/>
                </a:tc>
              </a:tr>
              <a:tr h="22980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0" kern="100" dirty="0" smtClean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Adaptive WIPS</a:t>
                      </a:r>
                      <a:r>
                        <a:rPr lang="en-US" sz="900" b="0" kern="100" dirty="0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Tahoma" panose="020B0604030504040204" pitchFamily="34" charset="0"/>
                        </a:rPr>
                        <a:t>(</a:t>
                      </a:r>
                      <a:r>
                        <a:rPr lang="ko-KR" altLang="en-US" sz="900" b="0" kern="100" dirty="0" err="1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Tahoma" panose="020B0604030504040204" pitchFamily="34" charset="0"/>
                        </a:rPr>
                        <a:t>시스코</a:t>
                      </a:r>
                      <a:r>
                        <a:rPr lang="en-US" altLang="ko-KR" sz="900" b="0" kern="100" dirty="0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Tahoma" panose="020B0604030504040204" pitchFamily="34" charset="0"/>
                        </a:rPr>
                        <a:t>)</a:t>
                      </a:r>
                      <a:endParaRPr lang="en-US" sz="900" b="0" kern="100" dirty="0" smtClean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7313" marR="0" indent="-8731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kern="100" dirty="0" smtClean="0">
                          <a:solidFill>
                            <a:schemeClr val="dk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  <a:cs typeface="Arial" panose="020B0604020202020204" pitchFamily="34" charset="0"/>
                        </a:rPr>
                        <a:t>L2 frame signature :</a:t>
                      </a:r>
                      <a:r>
                        <a:rPr lang="en-US" altLang="ko-KR" sz="900" b="0" kern="100" baseline="0" dirty="0" smtClean="0">
                          <a:solidFill>
                            <a:schemeClr val="dk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0" kern="100" dirty="0" smtClean="0">
                          <a:solidFill>
                            <a:schemeClr val="dk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  <a:cs typeface="Arial" panose="020B0604020202020204" pitchFamily="34" charset="0"/>
                        </a:rPr>
                        <a:t>OUI, frame sequence number, duration</a:t>
                      </a:r>
                    </a:p>
                    <a:p>
                      <a:pPr marL="87313" marR="0" indent="-8731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kern="100" dirty="0" smtClean="0">
                          <a:solidFill>
                            <a:schemeClr val="dk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  <a:cs typeface="Arial" panose="020B0604020202020204" pitchFamily="34" charset="0"/>
                        </a:rPr>
                        <a:t>RSSI </a:t>
                      </a:r>
                    </a:p>
                  </a:txBody>
                  <a:tcPr marL="46627" marR="46627" marT="23314" marB="23314" anchor="ctr"/>
                </a:tc>
              </a:tr>
              <a:tr h="15593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00" dirty="0" err="1" smtClean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AirTight</a:t>
                      </a:r>
                      <a:endParaRPr lang="en-US" sz="900" b="0" kern="100" dirty="0" smtClean="0">
                        <a:effectLst/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7313" indent="-87313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="0" kern="100" dirty="0" smtClean="0">
                          <a:solidFill>
                            <a:schemeClr val="dk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  <a:cs typeface="Arial" panose="020B0604020202020204" pitchFamily="34" charset="0"/>
                        </a:rPr>
                        <a:t>RSSI/Location</a:t>
                      </a:r>
                    </a:p>
                    <a:p>
                      <a:pPr marL="87313" marR="0" indent="-8731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kern="100" dirty="0" smtClean="0">
                          <a:solidFill>
                            <a:srgbClr val="0000FF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  <a:cs typeface="Arial" panose="020B0604020202020204" pitchFamily="34" charset="0"/>
                        </a:rPr>
                        <a:t>marker packet (IPR)</a:t>
                      </a:r>
                    </a:p>
                  </a:txBody>
                  <a:tcPr marL="46627" marR="46627" marT="23314" marB="23314" anchor="ctr"/>
                </a:tc>
              </a:tr>
              <a:tr h="15593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0" kern="100" dirty="0" err="1" smtClean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AirDefense</a:t>
                      </a:r>
                      <a:r>
                        <a:rPr lang="en-US" sz="900" b="0" kern="100" dirty="0" smtClean="0"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Tahoma" panose="020B0604030504040204" pitchFamily="34" charset="0"/>
                        </a:rPr>
                        <a:t>(</a:t>
                      </a:r>
                      <a:r>
                        <a:rPr lang="ko-KR" altLang="en-US" sz="900" b="0" kern="100" dirty="0" smtClean="0"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Tahoma" panose="020B0604030504040204" pitchFamily="34" charset="0"/>
                        </a:rPr>
                        <a:t>모토로라</a:t>
                      </a:r>
                      <a:r>
                        <a:rPr lang="en-US" altLang="ko-KR" sz="900" b="0" kern="100" dirty="0" smtClean="0"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  <a:cs typeface="Tahoma" panose="020B0604030504040204" pitchFamily="34" charset="0"/>
                        </a:rPr>
                        <a:t>)</a:t>
                      </a:r>
                      <a:endParaRPr lang="en-US" sz="900" b="0" kern="100" dirty="0" smtClean="0"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7313" indent="-87313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="0" kern="100" dirty="0" smtClean="0">
                          <a:solidFill>
                            <a:schemeClr val="dk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  <a:cs typeface="Arial" panose="020B0604020202020204" pitchFamily="34" charset="0"/>
                        </a:rPr>
                        <a:t>L2 frame signature :</a:t>
                      </a:r>
                      <a:r>
                        <a:rPr lang="en-US" altLang="ko-KR" sz="900" b="0" kern="100" baseline="0" dirty="0" smtClean="0">
                          <a:solidFill>
                            <a:schemeClr val="dk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0" kern="100" dirty="0" smtClean="0">
                          <a:solidFill>
                            <a:schemeClr val="dk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  <a:cs typeface="Arial" panose="020B0604020202020204" pitchFamily="34" charset="0"/>
                        </a:rPr>
                        <a:t>OUI</a:t>
                      </a:r>
                    </a:p>
                    <a:p>
                      <a:pPr marL="87313" indent="-87313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="0" kern="100" dirty="0" smtClean="0">
                          <a:solidFill>
                            <a:schemeClr val="dk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  <a:cs typeface="Arial" panose="020B0604020202020204" pitchFamily="34" charset="0"/>
                        </a:rPr>
                        <a:t>RSSI/Location</a:t>
                      </a:r>
                    </a:p>
                    <a:p>
                      <a:pPr marL="87313" marR="0" indent="-8731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900" b="0" kern="100" dirty="0" smtClean="0">
                          <a:solidFill>
                            <a:srgbClr val="0000FF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  <a:cs typeface="Arial" panose="020B0604020202020204" pitchFamily="34" charset="0"/>
                        </a:rPr>
                        <a:t>Switch port check</a:t>
                      </a:r>
                      <a:r>
                        <a:rPr lang="en-US" altLang="ko-KR" sz="900" b="0" kern="100" baseline="0" dirty="0" smtClean="0">
                          <a:solidFill>
                            <a:srgbClr val="0000FF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  <a:cs typeface="Arial" panose="020B0604020202020204" pitchFamily="34" charset="0"/>
                        </a:rPr>
                        <a:t> (IPR)</a:t>
                      </a:r>
                      <a:endParaRPr lang="en-US" altLang="ko-KR" sz="900" b="0" kern="100" dirty="0" smtClean="0">
                        <a:solidFill>
                          <a:srgbClr val="0000FF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46627" marR="46627" marT="23314" marB="23314" anchor="ctr"/>
                </a:tc>
              </a:tr>
              <a:tr h="14578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00" dirty="0" smtClean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Aruba Mobility Controllers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00" dirty="0" smtClean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(HP)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7313" indent="-87313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="0" kern="100" dirty="0" smtClean="0">
                          <a:solidFill>
                            <a:schemeClr val="dk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  <a:cs typeface="Arial" panose="020B0604020202020204" pitchFamily="34" charset="0"/>
                        </a:rPr>
                        <a:t>L2 frame signature :</a:t>
                      </a:r>
                      <a:r>
                        <a:rPr lang="en-US" altLang="ko-KR" sz="900" b="0" kern="100" baseline="0" dirty="0" smtClean="0">
                          <a:solidFill>
                            <a:schemeClr val="dk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900" b="0" kern="100" dirty="0" smtClean="0">
                          <a:solidFill>
                            <a:schemeClr val="dk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  <a:cs typeface="Arial" panose="020B0604020202020204" pitchFamily="34" charset="0"/>
                        </a:rPr>
                        <a:t>beacon broadcast cycle</a:t>
                      </a:r>
                    </a:p>
                    <a:p>
                      <a:pPr marL="87313" indent="-87313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="0" kern="10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 panose="020B0604020202020204" pitchFamily="34" charset="0"/>
                        </a:rPr>
                        <a:t>Channel</a:t>
                      </a:r>
                      <a:endParaRPr lang="ko-KR" altLang="en-US" sz="900" b="0" kern="100" dirty="0">
                        <a:solidFill>
                          <a:schemeClr val="dk1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46627" marR="46627" marT="23314" marB="23314" anchor="ctr"/>
                </a:tc>
              </a:tr>
              <a:tr h="14578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b="0" kern="100" dirty="0" err="1" smtClean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AirMagnet</a:t>
                      </a:r>
                      <a:r>
                        <a:rPr lang="en-US" sz="900" b="0" kern="100" dirty="0" smtClean="0"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 Enterprise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87313" indent="-87313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900" b="0" kern="100" dirty="0" smtClean="0">
                          <a:solidFill>
                            <a:schemeClr val="dk1"/>
                          </a:solidFill>
                          <a:effectLst/>
                          <a:latin typeface="HY강M" panose="02030600000101010101" pitchFamily="18" charset="-127"/>
                          <a:ea typeface="HY강M" panose="02030600000101010101" pitchFamily="18" charset="-127"/>
                          <a:cs typeface="Arial" panose="020B0604020202020204" pitchFamily="34" charset="0"/>
                        </a:rPr>
                        <a:t>RSSI/Location, SNR</a:t>
                      </a:r>
                      <a:endParaRPr lang="ko-KR" altLang="en-US" sz="900" b="0" kern="100" dirty="0">
                        <a:solidFill>
                          <a:schemeClr val="dk1"/>
                        </a:solidFill>
                        <a:effectLst/>
                        <a:latin typeface="HY강M" panose="02030600000101010101" pitchFamily="18" charset="-127"/>
                        <a:ea typeface="HY강M" panose="02030600000101010101" pitchFamily="18" charset="-127"/>
                        <a:cs typeface="Arial" panose="020B0604020202020204" pitchFamily="34" charset="0"/>
                      </a:endParaRPr>
                    </a:p>
                  </a:txBody>
                  <a:tcPr marL="46627" marR="46627" marT="23314" marB="23314" anchor="ctr"/>
                </a:tc>
              </a:tr>
            </a:tbl>
          </a:graphicData>
        </a:graphic>
      </p:graphicFrame>
      <p:sp>
        <p:nvSpPr>
          <p:cNvPr id="31" name="TextBox 30"/>
          <p:cNvSpPr txBox="1"/>
          <p:nvPr/>
        </p:nvSpPr>
        <p:spPr>
          <a:xfrm>
            <a:off x="4830108" y="5028602"/>
            <a:ext cx="3851153" cy="1107996"/>
          </a:xfrm>
          <a:prstGeom prst="rect">
            <a:avLst/>
          </a:prstGeom>
          <a:ln>
            <a:solidFill>
              <a:srgbClr val="FF996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400" dirty="0" smtClean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대부분의 제품은 </a:t>
            </a:r>
            <a:r>
              <a:rPr lang="en-US" altLang="ko-KR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L2 </a:t>
            </a:r>
            <a:r>
              <a:rPr lang="ko-KR" altLang="en-US" sz="1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프레임 </a:t>
            </a:r>
            <a:r>
              <a:rPr lang="ko-KR" altLang="en-US" sz="1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시그니쳐와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RSSI, 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또는 </a:t>
            </a:r>
            <a:r>
              <a:rPr lang="ko-KR" altLang="en-US" sz="14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자체방식으로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불법 디바이스 식별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en-US" altLang="ko-KR" sz="1400" dirty="0" smtClean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MAC</a:t>
            </a:r>
            <a:r>
              <a:rPr lang="ko-KR" altLang="en-US" sz="1400" dirty="0" smtClean="0">
                <a:solidFill>
                  <a:srgbClr val="0000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복제 유무 판단 못함</a:t>
            </a:r>
            <a:endParaRPr lang="en-US" altLang="ko-KR" sz="1400" dirty="0">
              <a:solidFill>
                <a:srgbClr val="0000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200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ETRI</a:t>
            </a:r>
            <a:r>
              <a:rPr lang="ko-KR" altLang="en-US" sz="1200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는 </a:t>
            </a:r>
            <a:r>
              <a:rPr lang="en-US" altLang="ko-KR" sz="1200" b="1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cross layer fingerprint </a:t>
            </a:r>
            <a:r>
              <a:rPr lang="ko-KR" altLang="en-US" sz="1200" b="1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기법</a:t>
            </a:r>
            <a:r>
              <a:rPr lang="en-US" altLang="ko-KR" sz="1200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(IPR)</a:t>
            </a:r>
            <a:r>
              <a:rPr lang="ko-KR" altLang="en-US" sz="1200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으로 </a:t>
            </a:r>
            <a:r>
              <a:rPr lang="en-US" altLang="ko-KR" sz="1200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MAC </a:t>
            </a:r>
            <a:r>
              <a:rPr lang="ko-KR" altLang="en-US" sz="1200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복제 디바이스 식별 성능 향상</a:t>
            </a:r>
            <a:endParaRPr lang="en-US" altLang="ko-KR" sz="1200" dirty="0" smtClean="0">
              <a:solidFill>
                <a:srgbClr val="C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95536" y="914126"/>
            <a:ext cx="3960470" cy="2594459"/>
          </a:xfrm>
          <a:prstGeom prst="rect">
            <a:avLst/>
          </a:prstGeom>
          <a:solidFill>
            <a:schemeClr val="accent3"/>
          </a:solidFill>
          <a:ln w="28575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anchor="b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defRPr/>
            </a:pPr>
            <a:endParaRPr kumimoji="0" lang="en-US" altLang="ko-KR" sz="1100" kern="0" dirty="0" smtClean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Wingdings" panose="05000000000000000000" pitchFamily="2" charset="2"/>
            </a:endParaRP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499" y="1099035"/>
            <a:ext cx="3682468" cy="1013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67" y="2112608"/>
            <a:ext cx="3600400" cy="1152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63" descr="81-9"/>
          <p:cNvPicPr>
            <a:picLocks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96597" y="836712"/>
            <a:ext cx="3489350" cy="324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980631" y="860235"/>
            <a:ext cx="2692389" cy="27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실험환경</a:t>
            </a:r>
            <a:r>
              <a:rPr lang="en-US" altLang="ko-KR" sz="1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및 불법 </a:t>
            </a:r>
            <a:r>
              <a:rPr lang="en-US" altLang="ko-KR" sz="1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AP </a:t>
            </a:r>
            <a:r>
              <a:rPr lang="ko-KR" altLang="en-US" sz="14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탐지 성능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4436559" y="914125"/>
            <a:ext cx="4368970" cy="2594459"/>
          </a:xfrm>
          <a:prstGeom prst="rect">
            <a:avLst/>
          </a:prstGeom>
          <a:solidFill>
            <a:schemeClr val="accent3"/>
          </a:solidFill>
          <a:ln w="28575" algn="ctr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anchor="b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lvl="0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defRPr/>
            </a:pPr>
            <a:endParaRPr kumimoji="0" lang="en-US" altLang="ko-KR" sz="1100" kern="0" dirty="0" smtClean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Wingdings" panose="05000000000000000000" pitchFamily="2" charset="2"/>
            </a:endParaRPr>
          </a:p>
        </p:txBody>
      </p:sp>
      <p:pic>
        <p:nvPicPr>
          <p:cNvPr id="25" name="Picture 63" descr="81-9"/>
          <p:cNvPicPr>
            <a:picLocks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057133" y="836712"/>
            <a:ext cx="3763509" cy="324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extBox 25"/>
          <p:cNvSpPr txBox="1"/>
          <p:nvPr/>
        </p:nvSpPr>
        <p:spPr>
          <a:xfrm>
            <a:off x="5211101" y="860235"/>
            <a:ext cx="3465385" cy="27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무선지문에</a:t>
            </a:r>
            <a:r>
              <a:rPr lang="ko-KR" altLang="en-US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따른 유사도</a:t>
            </a:r>
            <a:r>
              <a:rPr lang="en-US" altLang="ko-KR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불법</a:t>
            </a:r>
            <a:r>
              <a:rPr lang="en-US" altLang="ko-KR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 </a:t>
            </a:r>
            <a:r>
              <a:rPr lang="ko-KR" altLang="en-US" sz="1400" b="1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판정 </a:t>
            </a:r>
            <a:endParaRPr lang="ko-KR" altLang="en-US" sz="14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423455" y="3212976"/>
            <a:ext cx="2485927" cy="249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&lt;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복제된 불법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AP </a:t>
            </a:r>
            <a:r>
              <a:rPr lang="en-US" altLang="ko-KR" sz="1200" i="1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vs. </a:t>
            </a:r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정상</a:t>
            </a:r>
            <a:r>
              <a:rPr lang="en-US" altLang="ko-KR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AP&gt;</a:t>
            </a:r>
            <a:endParaRPr lang="ko-KR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636615" y="2852689"/>
            <a:ext cx="1973114" cy="471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&lt; 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유사도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추이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평균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r>
              <a:rPr lang="ko-KR" altLang="en-US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그래프 </a:t>
            </a:r>
            <a:r>
              <a:rPr lang="en-US" altLang="ko-KR" sz="1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&gt;</a:t>
            </a:r>
            <a:endParaRPr lang="ko-KR" altLang="en-US" sz="1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1" name="자유형 40"/>
          <p:cNvSpPr/>
          <p:nvPr/>
        </p:nvSpPr>
        <p:spPr>
          <a:xfrm>
            <a:off x="1547664" y="3645024"/>
            <a:ext cx="6696224" cy="473156"/>
          </a:xfrm>
          <a:custGeom>
            <a:avLst/>
            <a:gdLst>
              <a:gd name="connsiteX0" fmla="*/ 0 w 4382414"/>
              <a:gd name="connsiteY0" fmla="*/ 95167 h 570988"/>
              <a:gd name="connsiteX1" fmla="*/ 95167 w 4382414"/>
              <a:gd name="connsiteY1" fmla="*/ 0 h 570988"/>
              <a:gd name="connsiteX2" fmla="*/ 4287247 w 4382414"/>
              <a:gd name="connsiteY2" fmla="*/ 0 h 570988"/>
              <a:gd name="connsiteX3" fmla="*/ 4382414 w 4382414"/>
              <a:gd name="connsiteY3" fmla="*/ 95167 h 570988"/>
              <a:gd name="connsiteX4" fmla="*/ 4382414 w 4382414"/>
              <a:gd name="connsiteY4" fmla="*/ 475821 h 570988"/>
              <a:gd name="connsiteX5" fmla="*/ 4287247 w 4382414"/>
              <a:gd name="connsiteY5" fmla="*/ 570988 h 570988"/>
              <a:gd name="connsiteX6" fmla="*/ 95167 w 4382414"/>
              <a:gd name="connsiteY6" fmla="*/ 570988 h 570988"/>
              <a:gd name="connsiteX7" fmla="*/ 0 w 4382414"/>
              <a:gd name="connsiteY7" fmla="*/ 475821 h 570988"/>
              <a:gd name="connsiteX8" fmla="*/ 0 w 4382414"/>
              <a:gd name="connsiteY8" fmla="*/ 95167 h 57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2414" h="570988">
                <a:moveTo>
                  <a:pt x="0" y="95167"/>
                </a:moveTo>
                <a:cubicBezTo>
                  <a:pt x="0" y="42608"/>
                  <a:pt x="42608" y="0"/>
                  <a:pt x="95167" y="0"/>
                </a:cubicBezTo>
                <a:lnTo>
                  <a:pt x="4287247" y="0"/>
                </a:lnTo>
                <a:cubicBezTo>
                  <a:pt x="4339806" y="0"/>
                  <a:pt x="4382414" y="42608"/>
                  <a:pt x="4382414" y="95167"/>
                </a:cubicBezTo>
                <a:lnTo>
                  <a:pt x="4382414" y="475821"/>
                </a:lnTo>
                <a:cubicBezTo>
                  <a:pt x="4382414" y="528380"/>
                  <a:pt x="4339806" y="570988"/>
                  <a:pt x="4287247" y="570988"/>
                </a:cubicBezTo>
                <a:lnTo>
                  <a:pt x="95167" y="570988"/>
                </a:lnTo>
                <a:cubicBezTo>
                  <a:pt x="42608" y="570988"/>
                  <a:pt x="0" y="528380"/>
                  <a:pt x="0" y="475821"/>
                </a:cubicBezTo>
                <a:lnTo>
                  <a:pt x="0" y="95167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9077" tIns="103101" rIns="66462" bIns="103101" numCol="1" spcCol="1270" anchor="ctr" anchorCtr="0">
            <a:noAutofit/>
          </a:bodyPr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spc="-100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무선 지문 등 </a:t>
            </a:r>
            <a:r>
              <a:rPr lang="en-US" altLang="ko-KR" sz="2000" spc="-100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WLAN </a:t>
            </a:r>
            <a:r>
              <a:rPr lang="ko-KR" altLang="en-US" sz="2000" spc="-100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특징 기반 </a:t>
            </a:r>
            <a:r>
              <a:rPr lang="ko-KR" altLang="en-US" sz="2000" spc="-100" dirty="0" smtClean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불법복제</a:t>
            </a:r>
            <a:r>
              <a:rPr lang="en-US" altLang="ko-KR" sz="2000" spc="-100" dirty="0" smtClean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/Twin </a:t>
            </a:r>
            <a:r>
              <a:rPr lang="en-US" altLang="ko-KR" sz="2000" spc="-100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AP </a:t>
            </a:r>
            <a:r>
              <a:rPr lang="ko-KR" altLang="en-US" sz="2000" spc="-100" dirty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식별 </a:t>
            </a:r>
            <a:r>
              <a:rPr lang="ko-KR" altLang="en-US" sz="2000" spc="-100" dirty="0" smtClean="0"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sz="2000" spc="-100" dirty="0">
              <a:solidFill>
                <a:srgbClr val="FFFF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4697957" y="1437473"/>
            <a:ext cx="1804990" cy="1199137"/>
            <a:chOff x="3356865" y="1583795"/>
            <a:chExt cx="4720523" cy="2655295"/>
          </a:xfrm>
        </p:grpSpPr>
        <p:pic>
          <p:nvPicPr>
            <p:cNvPr id="47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6865" y="1583795"/>
              <a:ext cx="4720523" cy="2655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5222" y="2048798"/>
              <a:ext cx="2605081" cy="1637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2" name="그룹 31"/>
          <p:cNvGrpSpPr/>
          <p:nvPr/>
        </p:nvGrpSpPr>
        <p:grpSpPr>
          <a:xfrm>
            <a:off x="7019589" y="1298262"/>
            <a:ext cx="1287897" cy="965753"/>
            <a:chOff x="5247075" y="4800895"/>
            <a:chExt cx="1782942" cy="1575884"/>
          </a:xfrm>
        </p:grpSpPr>
        <p:pic>
          <p:nvPicPr>
            <p:cNvPr id="44" name="Picture 5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767" t="63240" r="12330" b="2404"/>
            <a:stretch/>
          </p:blipFill>
          <p:spPr bwMode="auto">
            <a:xfrm>
              <a:off x="5247075" y="4800895"/>
              <a:ext cx="1782942" cy="12347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TextBox 44"/>
            <p:cNvSpPr txBox="1"/>
            <p:nvPr/>
          </p:nvSpPr>
          <p:spPr>
            <a:xfrm>
              <a:off x="5248021" y="6081953"/>
              <a:ext cx="1738969" cy="294826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831" dirty="0">
                  <a:solidFill>
                    <a:prstClr val="white"/>
                  </a:solidFill>
                  <a:latin typeface="HY동녘M" panose="02030600000101010101" pitchFamily="18" charset="-127"/>
                  <a:ea typeface="HY동녘M" panose="02030600000101010101" pitchFamily="18" charset="-127"/>
                </a:rPr>
                <a:t>유사도</a:t>
              </a:r>
              <a:r>
                <a:rPr kumimoji="0" lang="en-US" altLang="ko-KR" sz="831" dirty="0">
                  <a:solidFill>
                    <a:prstClr val="white"/>
                  </a:solidFill>
                  <a:latin typeface="HY동녘M" panose="02030600000101010101" pitchFamily="18" charset="-127"/>
                  <a:ea typeface="HY동녘M" panose="02030600000101010101" pitchFamily="18" charset="-127"/>
                </a:rPr>
                <a:t> 32 % </a:t>
              </a:r>
              <a:r>
                <a:rPr kumimoji="0" lang="en-US" altLang="ko-KR" sz="831" dirty="0">
                  <a:solidFill>
                    <a:prstClr val="white"/>
                  </a:solidFill>
                  <a:latin typeface="HY동녘M" panose="02030600000101010101" pitchFamily="18" charset="-127"/>
                  <a:ea typeface="HY동녘M" panose="02030600000101010101" pitchFamily="18" charset="-127"/>
                  <a:sym typeface="Wingdings" panose="05000000000000000000" pitchFamily="2" charset="2"/>
                </a:rPr>
                <a:t> </a:t>
              </a:r>
              <a:r>
                <a:rPr kumimoji="0" lang="ko-KR" altLang="en-US" sz="831" dirty="0">
                  <a:solidFill>
                    <a:prstClr val="white"/>
                  </a:solidFill>
                  <a:latin typeface="HY동녘M" panose="02030600000101010101" pitchFamily="18" charset="-127"/>
                  <a:ea typeface="HY동녘M" panose="02030600000101010101" pitchFamily="18" charset="-127"/>
                  <a:sym typeface="Wingdings" panose="05000000000000000000" pitchFamily="2" charset="2"/>
                </a:rPr>
                <a:t>복제 </a:t>
              </a:r>
              <a:endParaRPr kumimoji="0" lang="ko-KR" altLang="en-US" sz="831" dirty="0">
                <a:solidFill>
                  <a:prstClr val="white"/>
                </a:solidFill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7019589" y="2285538"/>
            <a:ext cx="1287897" cy="867517"/>
            <a:chOff x="7199007" y="4800895"/>
            <a:chExt cx="1828488" cy="1577992"/>
          </a:xfrm>
        </p:grpSpPr>
        <p:pic>
          <p:nvPicPr>
            <p:cNvPr id="53" name="Picture 4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655" t="63204" r="12225" b="2534"/>
            <a:stretch/>
          </p:blipFill>
          <p:spPr bwMode="auto">
            <a:xfrm>
              <a:off x="7199007" y="4800895"/>
              <a:ext cx="1828488" cy="1253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" name="TextBox 55"/>
            <p:cNvSpPr txBox="1"/>
            <p:nvPr/>
          </p:nvSpPr>
          <p:spPr>
            <a:xfrm>
              <a:off x="7199008" y="6084061"/>
              <a:ext cx="1738968" cy="294826"/>
            </a:xfrm>
            <a:prstGeom prst="rect">
              <a:avLst/>
            </a:prstGeom>
            <a:solidFill>
              <a:srgbClr val="0070C0"/>
            </a:solidFill>
          </p:spPr>
          <p:txBody>
            <a:bodyPr wrap="square" rtlCol="0"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831" dirty="0">
                  <a:solidFill>
                    <a:prstClr val="white"/>
                  </a:solidFill>
                  <a:latin typeface="HY동녘M" panose="02030600000101010101" pitchFamily="18" charset="-127"/>
                  <a:ea typeface="HY동녘M" panose="02030600000101010101" pitchFamily="18" charset="-127"/>
                </a:rPr>
                <a:t>유사도 </a:t>
              </a:r>
              <a:r>
                <a:rPr kumimoji="0" lang="en-US" altLang="ko-KR" sz="831" dirty="0">
                  <a:solidFill>
                    <a:prstClr val="white"/>
                  </a:solidFill>
                  <a:latin typeface="HY동녘M" panose="02030600000101010101" pitchFamily="18" charset="-127"/>
                  <a:ea typeface="HY동녘M" panose="02030600000101010101" pitchFamily="18" charset="-127"/>
                </a:rPr>
                <a:t>: 98% </a:t>
              </a:r>
              <a:r>
                <a:rPr kumimoji="0" lang="en-US" altLang="ko-KR" sz="831" dirty="0">
                  <a:solidFill>
                    <a:prstClr val="white"/>
                  </a:solidFill>
                  <a:latin typeface="HY동녘M" panose="02030600000101010101" pitchFamily="18" charset="-127"/>
                  <a:ea typeface="HY동녘M" panose="02030600000101010101" pitchFamily="18" charset="-127"/>
                  <a:sym typeface="Wingdings" panose="05000000000000000000" pitchFamily="2" charset="2"/>
                </a:rPr>
                <a:t></a:t>
              </a:r>
              <a:r>
                <a:rPr kumimoji="0" lang="ko-KR" altLang="en-US" sz="831" dirty="0">
                  <a:solidFill>
                    <a:prstClr val="white"/>
                  </a:solidFill>
                  <a:latin typeface="HY동녘M" panose="02030600000101010101" pitchFamily="18" charset="-127"/>
                  <a:ea typeface="HY동녘M" panose="02030600000101010101" pitchFamily="18" charset="-127"/>
                  <a:sym typeface="Wingdings" panose="05000000000000000000" pitchFamily="2" charset="2"/>
                </a:rPr>
                <a:t>정상 </a:t>
              </a:r>
              <a:endParaRPr kumimoji="0" lang="ko-KR" altLang="en-US" sz="831" dirty="0">
                <a:solidFill>
                  <a:prstClr val="white"/>
                </a:solidFill>
                <a:latin typeface="HY동녘M" panose="02030600000101010101" pitchFamily="18" charset="-127"/>
                <a:ea typeface="HY동녘M" panose="02030600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47704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기술의 사업성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457200" y="959514"/>
            <a:ext cx="8471284" cy="5709846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시장 환경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2"/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2013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년 국내 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WIPS 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시장 규모는 대략 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200</a:t>
            </a:r>
            <a:r>
              <a:rPr lang="ko-KR" altLang="en-US" sz="16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억원대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출처 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en-US" altLang="ko-KR" sz="16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ciociso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6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매거진자료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  <a:p>
            <a:pPr lvl="2"/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국내 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WIPS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는 에어타이트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6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아루바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6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시스코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등의 국외업체가 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70% 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이상 선점</a:t>
            </a:r>
          </a:p>
          <a:p>
            <a:pPr lvl="2"/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하지만</a:t>
            </a:r>
            <a:r>
              <a:rPr lang="en-US" altLang="ko-KR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MAC </a:t>
            </a:r>
            <a:r>
              <a:rPr lang="ko-KR" altLang="en-US" sz="16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주소 복제를 통한 불법 접속을 근본적으로 막을 수 없음</a:t>
            </a:r>
            <a:endParaRPr lang="en-US" altLang="ko-KR" sz="16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2"/>
            <a:r>
              <a:rPr lang="ko-KR" altLang="en-US" sz="1900" dirty="0" err="1" smtClean="0">
                <a:solidFill>
                  <a:srgbClr val="0066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무선랜을</a:t>
            </a:r>
            <a:r>
              <a:rPr lang="ko-KR" altLang="en-US" sz="1900" dirty="0" smtClean="0">
                <a:solidFill>
                  <a:srgbClr val="0066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이용한 </a:t>
            </a:r>
            <a:r>
              <a:rPr lang="en-US" altLang="ko-KR" sz="1900" dirty="0" smtClean="0">
                <a:solidFill>
                  <a:srgbClr val="0066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ICT</a:t>
            </a:r>
            <a:r>
              <a:rPr lang="ko-KR" altLang="en-US" sz="1900" dirty="0" smtClean="0">
                <a:solidFill>
                  <a:srgbClr val="0066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융합 서비스</a:t>
            </a:r>
            <a:r>
              <a:rPr lang="en-US" altLang="ko-KR" sz="1900" dirty="0" smtClean="0">
                <a:solidFill>
                  <a:srgbClr val="0066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900" dirty="0" smtClean="0">
                <a:solidFill>
                  <a:srgbClr val="0066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의료</a:t>
            </a:r>
            <a:r>
              <a:rPr lang="en-US" altLang="ko-KR" sz="1900" dirty="0" smtClean="0">
                <a:solidFill>
                  <a:srgbClr val="0066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900" dirty="0" smtClean="0">
                <a:solidFill>
                  <a:srgbClr val="0066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차량</a:t>
            </a:r>
            <a:r>
              <a:rPr lang="en-US" altLang="ko-KR" sz="1900" dirty="0" smtClean="0">
                <a:solidFill>
                  <a:srgbClr val="0066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900" dirty="0" smtClean="0">
                <a:solidFill>
                  <a:srgbClr val="0066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공장 등</a:t>
            </a:r>
            <a:r>
              <a:rPr lang="en-US" altLang="ko-KR" sz="1900" dirty="0" smtClean="0">
                <a:solidFill>
                  <a:srgbClr val="0066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 </a:t>
            </a:r>
            <a:r>
              <a:rPr lang="ko-KR" altLang="en-US" sz="1900" dirty="0" smtClean="0">
                <a:solidFill>
                  <a:srgbClr val="0066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확산으로 무선침입방지 시장 규모의 확대가 예상됨</a:t>
            </a:r>
          </a:p>
          <a:p>
            <a:pPr lvl="2"/>
            <a:endParaRPr lang="en-US" altLang="ko-KR" sz="9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예상 응용 제품 및 서비스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2"/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외산에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비해 열세인 국산 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WIPS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제품과 기술적 차별화 가능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1449387" lvl="3" indent="-285750">
              <a:buFont typeface="Arial" charset="0"/>
              <a:buChar char="•"/>
            </a:pPr>
            <a:r>
              <a:rPr lang="en-US" altLang="ko-KR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WIPS</a:t>
            </a:r>
            <a:r>
              <a:rPr lang="ko-KR" altLang="en-US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센서에 내장한 </a:t>
            </a:r>
            <a:r>
              <a:rPr lang="ko-KR" altLang="en-US" dirty="0" err="1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무선지문</a:t>
            </a:r>
            <a:r>
              <a:rPr lang="ko-KR" altLang="en-US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기반 </a:t>
            </a:r>
            <a:r>
              <a:rPr lang="en-US" altLang="ko-KR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MAC</a:t>
            </a:r>
            <a:r>
              <a:rPr lang="ko-KR" altLang="en-US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위장</a:t>
            </a:r>
            <a:r>
              <a:rPr lang="en-US" altLang="ko-KR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복제 디바이스 탐지  </a:t>
            </a:r>
            <a:r>
              <a:rPr lang="en-US" altLang="ko-KR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기술은 독창성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을 지님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1449387" lvl="3" indent="-285750">
              <a:buFont typeface="Arial" charset="0"/>
              <a:buChar char="•"/>
            </a:pP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MDM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연동을 통한 </a:t>
            </a:r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무선위협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탐지 성능 고도화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914400" lvl="2" indent="0">
              <a:buNone/>
            </a:pPr>
            <a:endParaRPr lang="en-US" altLang="ko-KR" sz="1000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1"/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기타</a:t>
            </a:r>
            <a:endParaRPr lang="en-US" altLang="ko-KR" dirty="0" smtClean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2"/>
            <a:r>
              <a:rPr lang="ko-KR" altLang="en-US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모바일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디바이스의 폭발적 증가로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무선</a:t>
            </a:r>
            <a:r>
              <a:rPr lang="en-US" altLang="ko-KR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지문</a:t>
            </a:r>
            <a:r>
              <a:rPr lang="en-US" altLang="ko-KR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(Wireless</a:t>
            </a:r>
            <a:r>
              <a:rPr lang="ko-KR" altLang="en-US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Fingerprint) </a:t>
            </a:r>
            <a:r>
              <a:rPr lang="ko-KR" altLang="en-US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기술의 높은</a:t>
            </a:r>
            <a:r>
              <a:rPr lang="en-US" altLang="ko-KR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시장성 </a:t>
            </a:r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기대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146779"/>
              </p:ext>
            </p:extLst>
          </p:nvPr>
        </p:nvGraphicFramePr>
        <p:xfrm>
          <a:off x="1259632" y="3140968"/>
          <a:ext cx="7043415" cy="939800"/>
        </p:xfrm>
        <a:graphic>
          <a:graphicData uri="http://schemas.openxmlformats.org/drawingml/2006/table">
            <a:tbl>
              <a:tblPr firstRow="1" bandRow="1">
                <a:effectLst/>
              </a:tblPr>
              <a:tblGrid>
                <a:gridCol w="2258728"/>
                <a:gridCol w="4784687"/>
              </a:tblGrid>
              <a:tr h="36026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예상 제품</a:t>
                      </a:r>
                      <a:r>
                        <a:rPr lang="en-US" altLang="ko-KR" sz="1400" dirty="0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</a:t>
                      </a:r>
                      <a:r>
                        <a:rPr lang="ko-KR" altLang="en-US" sz="1400" dirty="0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서비스</a:t>
                      </a:r>
                      <a:endParaRPr lang="ko-KR" altLang="en-US" sz="1400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22" marR="91422" marT="45777" marB="4577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예상 수요자</a:t>
                      </a:r>
                      <a:r>
                        <a:rPr lang="en-US" altLang="ko-KR" sz="1400" dirty="0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</a:t>
                      </a:r>
                      <a:r>
                        <a:rPr lang="ko-KR" altLang="en-US" sz="1400" dirty="0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층</a:t>
                      </a:r>
                      <a:r>
                        <a:rPr lang="en-US" altLang="ko-KR" sz="1400" dirty="0" smtClean="0">
                          <a:solidFill>
                            <a:schemeClr val="accent3">
                              <a:lumMod val="20000"/>
                              <a:lumOff val="8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22" marR="91422" marT="45777" marB="45777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</a:tr>
              <a:tr h="57953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4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무선 </a:t>
                      </a:r>
                      <a:r>
                        <a:rPr lang="ko-KR" altLang="en-US" sz="1400" b="0" dirty="0" err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침입탐지</a:t>
                      </a:r>
                      <a:r>
                        <a:rPr lang="en-US" altLang="ko-KR" sz="14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/</a:t>
                      </a:r>
                      <a:r>
                        <a:rPr lang="ko-KR" altLang="en-US" sz="14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방지 시스템 </a:t>
                      </a:r>
                      <a:r>
                        <a:rPr lang="en-US" altLang="ko-KR" sz="1400" b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(WIDS/WIPS)</a:t>
                      </a:r>
                      <a:endParaRPr lang="ko-KR" altLang="en-US" sz="1400" b="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22" marR="91422" marT="45777" marB="4577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285750" indent="-285750" algn="just" latinLnBrk="1">
                        <a:buFont typeface="Wingdings" pitchFamily="2" charset="2"/>
                        <a:buChar char="v"/>
                      </a:pPr>
                      <a:r>
                        <a:rPr lang="ko-KR" altLang="en-US" sz="1400" b="0" baseline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무선 보안</a:t>
                      </a:r>
                      <a:r>
                        <a:rPr lang="en-US" altLang="ko-KR" sz="1400" b="0" baseline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400" b="0" baseline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업체 </a:t>
                      </a:r>
                      <a:endParaRPr lang="en-US" altLang="ko-KR" sz="1400" b="0" baseline="0" dirty="0" smtClean="0">
                        <a:solidFill>
                          <a:schemeClr val="accent6">
                            <a:lumMod val="50000"/>
                          </a:schemeClr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285750" indent="-285750" algn="just" latinLnBrk="1">
                        <a:buFont typeface="Wingdings" pitchFamily="2" charset="2"/>
                        <a:buChar char="v"/>
                      </a:pPr>
                      <a:r>
                        <a:rPr lang="ko-KR" altLang="en-US" sz="1400" b="0" baseline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기업</a:t>
                      </a:r>
                      <a:r>
                        <a:rPr lang="en-US" altLang="ko-KR" sz="1400" b="0" baseline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, </a:t>
                      </a:r>
                      <a:r>
                        <a:rPr lang="ko-KR" altLang="en-US" sz="1400" b="0" baseline="0" dirty="0" err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공공기관</a:t>
                      </a:r>
                      <a:r>
                        <a:rPr lang="en-US" altLang="ko-KR" sz="1400" b="0" baseline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-KR" altLang="en-US" sz="1400" b="0" baseline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등 </a:t>
                      </a:r>
                      <a:r>
                        <a:rPr lang="ko-KR" altLang="en-US" sz="1400" b="0" baseline="0" dirty="0" err="1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무선랜</a:t>
                      </a:r>
                      <a:r>
                        <a:rPr lang="ko-KR" altLang="en-US" sz="1400" b="0" baseline="0" dirty="0" smtClean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보안 제품 수요자 </a:t>
                      </a:r>
                    </a:p>
                  </a:txBody>
                  <a:tcPr marL="91422" marR="91422" marT="45777" marB="45777" anchor="ctr">
                    <a:lnL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742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67744" y="3965381"/>
            <a:ext cx="44165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 smtClean="0">
                <a:solidFill>
                  <a:srgbClr val="0066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</a:t>
            </a:r>
            <a:endParaRPr lang="ko-KR" altLang="en-US" sz="6600" dirty="0">
              <a:solidFill>
                <a:srgbClr val="0066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28" name="Picture 4" descr="http://cfile27.uf.tistory.com/image/216D20435332DEFF2E39A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0422" y="1808494"/>
            <a:ext cx="1599971" cy="173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9934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41313"/>
            <a:ext cx="263525" cy="6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2" name="다이어그램 31"/>
          <p:cNvGraphicFramePr/>
          <p:nvPr>
            <p:extLst>
              <p:ext uri="{D42A27DB-BD31-4B8C-83A1-F6EECF244321}">
                <p14:modId xmlns:p14="http://schemas.microsoft.com/office/powerpoint/2010/main" val="1170328383"/>
              </p:ext>
            </p:extLst>
          </p:nvPr>
        </p:nvGraphicFramePr>
        <p:xfrm>
          <a:off x="539552" y="1036409"/>
          <a:ext cx="8345997" cy="50720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196" name="TextBox 32"/>
          <p:cNvSpPr txBox="1">
            <a:spLocks noChangeArrowheads="1"/>
          </p:cNvSpPr>
          <p:nvPr/>
        </p:nvSpPr>
        <p:spPr bwMode="auto">
          <a:xfrm>
            <a:off x="955675" y="1539875"/>
            <a:ext cx="3460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3200">
                <a:solidFill>
                  <a:srgbClr val="953735"/>
                </a:solidFill>
                <a:latin typeface="Arial Bold" pitchFamily="34" charset="0"/>
                <a:ea typeface="HY견고딕" pitchFamily="18" charset="-127"/>
              </a:rPr>
              <a:t>I</a:t>
            </a:r>
            <a:endParaRPr lang="ko-KR" altLang="en-US" sz="3200">
              <a:solidFill>
                <a:srgbClr val="953735"/>
              </a:solidFill>
              <a:latin typeface="Arial Bold" pitchFamily="34" charset="0"/>
              <a:ea typeface="HY견고딕" pitchFamily="18" charset="-127"/>
            </a:endParaRPr>
          </a:p>
        </p:txBody>
      </p:sp>
      <p:sp>
        <p:nvSpPr>
          <p:cNvPr id="8197" name="TextBox 33"/>
          <p:cNvSpPr txBox="1">
            <a:spLocks noChangeArrowheads="1"/>
          </p:cNvSpPr>
          <p:nvPr/>
        </p:nvSpPr>
        <p:spPr bwMode="auto">
          <a:xfrm>
            <a:off x="1362075" y="2663825"/>
            <a:ext cx="4413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3600">
                <a:solidFill>
                  <a:srgbClr val="77933C"/>
                </a:solidFill>
                <a:latin typeface="Arial Bold" pitchFamily="34" charset="0"/>
                <a:ea typeface="HY견고딕" pitchFamily="18" charset="-127"/>
              </a:rPr>
              <a:t>II</a:t>
            </a:r>
            <a:endParaRPr lang="ko-KR" altLang="en-US" sz="3600">
              <a:solidFill>
                <a:srgbClr val="77933C"/>
              </a:solidFill>
              <a:latin typeface="Arial Bold" pitchFamily="34" charset="0"/>
              <a:ea typeface="HY견고딕" pitchFamily="18" charset="-127"/>
            </a:endParaRPr>
          </a:p>
        </p:txBody>
      </p:sp>
      <p:sp>
        <p:nvSpPr>
          <p:cNvPr id="8198" name="TextBox 34"/>
          <p:cNvSpPr txBox="1">
            <a:spLocks noChangeArrowheads="1"/>
          </p:cNvSpPr>
          <p:nvPr/>
        </p:nvSpPr>
        <p:spPr bwMode="auto">
          <a:xfrm>
            <a:off x="1276350" y="3871913"/>
            <a:ext cx="5270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3200">
                <a:solidFill>
                  <a:srgbClr val="604A7B"/>
                </a:solidFill>
                <a:latin typeface="Arial Bold" pitchFamily="34" charset="0"/>
                <a:ea typeface="HY견고딕" pitchFamily="18" charset="-127"/>
              </a:rPr>
              <a:t>III</a:t>
            </a:r>
            <a:endParaRPr lang="ko-KR" altLang="en-US" sz="3200">
              <a:solidFill>
                <a:srgbClr val="604A7B"/>
              </a:solidFill>
              <a:latin typeface="Arial Bold" pitchFamily="34" charset="0"/>
              <a:ea typeface="HY견고딕" pitchFamily="18" charset="-127"/>
            </a:endParaRPr>
          </a:p>
        </p:txBody>
      </p:sp>
      <p:sp>
        <p:nvSpPr>
          <p:cNvPr id="8199" name="TextBox 36"/>
          <p:cNvSpPr txBox="1">
            <a:spLocks noChangeArrowheads="1"/>
          </p:cNvSpPr>
          <p:nvPr/>
        </p:nvSpPr>
        <p:spPr bwMode="auto">
          <a:xfrm>
            <a:off x="842963" y="5110163"/>
            <a:ext cx="573087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3200">
                <a:solidFill>
                  <a:srgbClr val="0070C0"/>
                </a:solidFill>
                <a:latin typeface="Arial Bold" pitchFamily="34" charset="0"/>
                <a:ea typeface="HY견고딕" pitchFamily="18" charset="-127"/>
              </a:rPr>
              <a:t>IV</a:t>
            </a:r>
            <a:endParaRPr lang="ko-KR" altLang="en-US" sz="3200">
              <a:solidFill>
                <a:srgbClr val="0070C0"/>
              </a:solidFill>
              <a:latin typeface="Arial Bold" pitchFamily="34" charset="0"/>
              <a:ea typeface="HY견고딕" pitchFamily="18" charset="-127"/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1106614" y="116632"/>
            <a:ext cx="5065585" cy="519112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anchor="ctr"/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굴림" charset="-127"/>
                <a:ea typeface="휴먼둥근헤드라인" pitchFamily="18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굴림" charset="-127"/>
                <a:ea typeface="휴먼둥근헤드라인" pitchFamily="18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굴림" charset="-127"/>
                <a:ea typeface="휴먼둥근헤드라인" pitchFamily="18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굴림" charset="-127"/>
                <a:ea typeface="휴먼둥근헤드라인" pitchFamily="18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>
              <a:lnSpc>
                <a:spcPts val="4000"/>
              </a:lnSpc>
              <a:defRPr/>
            </a:pPr>
            <a:r>
              <a:rPr lang="ko-KR" altLang="en-US" sz="3200" spc="-15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차 </a:t>
            </a:r>
            <a:r>
              <a:rPr lang="ko-KR" altLang="en-US" sz="3200" spc="-150" dirty="0" err="1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례</a:t>
            </a:r>
            <a:r>
              <a:rPr lang="ko-KR" altLang="en-US" sz="3200" spc="-15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 </a:t>
            </a:r>
            <a:endParaRPr lang="ko-KR" altLang="en-US" sz="3200" spc="-15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83237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586429"/>
            <a:ext cx="9144000" cy="3635566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333CC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77958" y="1970222"/>
            <a:ext cx="741350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ko-KR" altLang="en-US" sz="2800" b="1" spc="-15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무선기기 수  급증</a:t>
            </a:r>
            <a:r>
              <a:rPr lang="ko-KR" altLang="en-US" sz="2000" b="1" spc="-15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↑</a:t>
            </a:r>
            <a:r>
              <a:rPr lang="en-US" altLang="ko-KR" sz="2000" b="1" spc="-15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(</a:t>
            </a:r>
            <a:r>
              <a:rPr lang="ko-KR" altLang="en-US" sz="2000" b="1" spc="-150" dirty="0" err="1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가트너</a:t>
            </a:r>
            <a:r>
              <a:rPr lang="en-US" altLang="ko-KR" sz="2000" b="1" spc="-15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, 250</a:t>
            </a:r>
            <a:r>
              <a:rPr lang="ko-KR" altLang="en-US" sz="2000" b="1" spc="-15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억대</a:t>
            </a:r>
            <a:r>
              <a:rPr lang="en-US" altLang="ko-KR" sz="2000" b="1" spc="-15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/2020</a:t>
            </a:r>
            <a:r>
              <a:rPr lang="ko-KR" altLang="en-US" sz="2000" b="1" spc="-150" dirty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년</a:t>
            </a:r>
            <a:r>
              <a:rPr lang="en-US" altLang="ko-KR" sz="2000" b="1" spc="-150" dirty="0" smtClean="0"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)</a:t>
            </a:r>
            <a:endParaRPr lang="en-US" altLang="ko-KR" sz="2800" b="1" spc="-15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spc="-150" dirty="0" smtClean="0">
                <a:solidFill>
                  <a:schemeClr val="bg2">
                    <a:lumMod val="9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위장</a:t>
            </a:r>
            <a:r>
              <a:rPr lang="en-US" altLang="ko-KR" sz="2800" b="1" spc="-150" dirty="0" smtClean="0">
                <a:solidFill>
                  <a:schemeClr val="bg2">
                    <a:lumMod val="9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/</a:t>
            </a:r>
            <a:r>
              <a:rPr lang="ko-KR" altLang="en-US" sz="2800" b="1" spc="-150" dirty="0" smtClean="0">
                <a:solidFill>
                  <a:schemeClr val="bg2">
                    <a:lumMod val="9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복제</a:t>
            </a:r>
            <a:r>
              <a:rPr lang="en-US" altLang="ko-KR" sz="2800" b="1" spc="-150" dirty="0" smtClean="0">
                <a:solidFill>
                  <a:schemeClr val="bg2">
                    <a:lumMod val="9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AP</a:t>
            </a:r>
            <a:r>
              <a:rPr lang="en-US" altLang="ko-KR" sz="2000" b="1" spc="-150" dirty="0" smtClean="0">
                <a:solidFill>
                  <a:schemeClr val="bg2">
                    <a:lumMod val="9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(</a:t>
            </a:r>
            <a:r>
              <a:rPr lang="ko-KR" altLang="en-US" sz="2000" b="1" spc="-150" dirty="0" smtClean="0">
                <a:solidFill>
                  <a:schemeClr val="bg2">
                    <a:lumMod val="9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무선 해킹을  통한 개인</a:t>
            </a:r>
            <a:r>
              <a:rPr lang="en-US" altLang="ko-KR" sz="2000" b="1" spc="-150" dirty="0" smtClean="0">
                <a:solidFill>
                  <a:schemeClr val="bg2">
                    <a:lumMod val="9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/</a:t>
            </a:r>
            <a:r>
              <a:rPr lang="ko-KR" altLang="en-US" sz="2000" b="1" spc="-150" dirty="0" err="1" smtClean="0">
                <a:solidFill>
                  <a:schemeClr val="bg2">
                    <a:lumMod val="9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민감</a:t>
            </a:r>
            <a:r>
              <a:rPr lang="en-US" altLang="ko-KR" sz="2000" b="1" spc="-150" dirty="0" smtClean="0">
                <a:solidFill>
                  <a:schemeClr val="bg2">
                    <a:lumMod val="9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/</a:t>
            </a:r>
            <a:r>
              <a:rPr lang="ko-KR" altLang="en-US" sz="2000" b="1" spc="-150" dirty="0" smtClean="0">
                <a:solidFill>
                  <a:schemeClr val="bg2">
                    <a:lumMod val="9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내부정보 유출 </a:t>
            </a:r>
            <a:r>
              <a:rPr lang="en-US" altLang="ko-KR" sz="2000" b="1" spc="-150" dirty="0" smtClean="0">
                <a:solidFill>
                  <a:schemeClr val="bg2">
                    <a:lumMod val="9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)</a:t>
            </a:r>
            <a:endParaRPr lang="en-US" altLang="ko-KR" b="1" spc="-150" dirty="0" smtClean="0">
              <a:solidFill>
                <a:schemeClr val="bg2">
                  <a:lumMod val="9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sym typeface="Wingdings" panose="05000000000000000000" pitchFamily="2" charset="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b="1" spc="-15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국내 공짜 </a:t>
            </a:r>
            <a:r>
              <a:rPr lang="ko-KR" altLang="en-US" sz="2800" b="1" spc="-150" dirty="0" err="1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와이파이</a:t>
            </a:r>
            <a:r>
              <a:rPr lang="ko-KR" altLang="en-US" sz="2800" b="1" spc="-15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en-US" altLang="ko-KR" sz="2800" b="1" spc="-15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10</a:t>
            </a:r>
            <a:r>
              <a:rPr lang="ko-KR" altLang="en-US" sz="2800" b="1" spc="-15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개 중 </a:t>
            </a:r>
            <a:r>
              <a:rPr lang="en-US" altLang="ko-KR" sz="2800" b="1" spc="-15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9</a:t>
            </a:r>
            <a:r>
              <a:rPr lang="ko-KR" altLang="en-US" sz="2800" b="1" spc="-15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개는 해킹 위협에 노출</a:t>
            </a:r>
            <a:r>
              <a:rPr lang="en-US" altLang="ko-KR" sz="2800" b="1" spc="-15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2000" b="1" spc="-15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전자신문 </a:t>
            </a:r>
            <a:r>
              <a:rPr lang="en-US" altLang="ko-KR" sz="2000" b="1" spc="-15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2015. 2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2800" spc="-150" dirty="0" err="1" smtClean="0">
                <a:solidFill>
                  <a:schemeClr val="bg2">
                    <a:lumMod val="9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무선피슁</a:t>
            </a:r>
            <a:r>
              <a:rPr lang="en-US" altLang="ko-KR" sz="2800" spc="-150" dirty="0" smtClean="0">
                <a:solidFill>
                  <a:schemeClr val="bg2">
                    <a:lumMod val="9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-</a:t>
            </a:r>
            <a:r>
              <a:rPr lang="ko-KR" altLang="en-US" sz="2800" spc="-150" dirty="0" smtClean="0">
                <a:solidFill>
                  <a:schemeClr val="bg2">
                    <a:lumMod val="9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금융정보해킹</a:t>
            </a:r>
            <a:r>
              <a:rPr lang="en-US" altLang="ko-KR" sz="2000" spc="-150" dirty="0" smtClean="0">
                <a:solidFill>
                  <a:schemeClr val="bg2">
                    <a:lumMod val="9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(</a:t>
            </a:r>
            <a:r>
              <a:rPr lang="ko-KR" altLang="en-US" sz="2000" spc="-150" dirty="0">
                <a:solidFill>
                  <a:schemeClr val="bg2">
                    <a:lumMod val="9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계좌번호</a:t>
            </a:r>
            <a:r>
              <a:rPr lang="en-US" altLang="ko-KR" sz="2000" spc="-150" dirty="0">
                <a:solidFill>
                  <a:schemeClr val="bg2">
                    <a:lumMod val="9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,</a:t>
            </a:r>
            <a:r>
              <a:rPr lang="ko-KR" altLang="en-US" sz="2000" spc="-150" dirty="0">
                <a:solidFill>
                  <a:schemeClr val="bg2">
                    <a:lumMod val="9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비밀번호</a:t>
            </a:r>
            <a:r>
              <a:rPr lang="en-US" altLang="ko-KR" sz="2000" spc="-150" dirty="0">
                <a:solidFill>
                  <a:schemeClr val="bg2">
                    <a:lumMod val="9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,</a:t>
            </a:r>
            <a:r>
              <a:rPr lang="ko-KR" altLang="en-US" sz="2000" spc="-150" dirty="0" smtClean="0">
                <a:solidFill>
                  <a:schemeClr val="bg2">
                    <a:lumMod val="9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보안카드</a:t>
            </a:r>
            <a:r>
              <a:rPr lang="en-US" altLang="ko-KR" sz="2000" spc="-150" dirty="0" smtClean="0">
                <a:solidFill>
                  <a:schemeClr val="bg2">
                    <a:lumMod val="9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, 1,600</a:t>
            </a:r>
            <a:r>
              <a:rPr lang="ko-KR" altLang="en-US" sz="2000" spc="-150" dirty="0">
                <a:solidFill>
                  <a:schemeClr val="bg2">
                    <a:lumMod val="9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여명 </a:t>
            </a:r>
            <a:r>
              <a:rPr lang="ko-KR" altLang="en-US" sz="2000" spc="-150" dirty="0" smtClean="0">
                <a:solidFill>
                  <a:schemeClr val="bg2">
                    <a:lumMod val="9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피해</a:t>
            </a:r>
            <a:r>
              <a:rPr lang="en-US" altLang="ko-KR" sz="2000" spc="-150" dirty="0" smtClean="0">
                <a:solidFill>
                  <a:schemeClr val="bg2">
                    <a:lumMod val="9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, </a:t>
            </a:r>
            <a:r>
              <a:rPr lang="ko-KR" altLang="en-US" sz="2000" spc="-150" dirty="0" err="1" smtClean="0">
                <a:solidFill>
                  <a:schemeClr val="bg2">
                    <a:lumMod val="9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금감원</a:t>
            </a:r>
            <a:r>
              <a:rPr lang="en-US" altLang="ko-KR" sz="2000" spc="-150" dirty="0" smtClean="0">
                <a:solidFill>
                  <a:schemeClr val="bg2">
                    <a:lumMod val="9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959923" y="43979"/>
            <a:ext cx="8064500" cy="57670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ko-KR" altLang="en-US" sz="3200" spc="-15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배경 및 필요성</a:t>
            </a:r>
            <a:endParaRPr lang="ko-KR" altLang="en-US" sz="2400" spc="-15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03240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644" l="0" r="36939">
                        <a14:foregroundMark x1="12269" y1="20285" x2="12269" y2="20285"/>
                        <a14:foregroundMark x1="25330" y1="15125" x2="25330" y2="15125"/>
                        <a14:foregroundMark x1="12269" y1="9609" x2="12269" y2="9609"/>
                        <a14:foregroundMark x1="7916" y1="28114" x2="7916" y2="28114"/>
                        <a14:foregroundMark x1="6201" y1="22064" x2="6201" y2="22064"/>
                        <a14:foregroundMark x1="3430" y1="12100" x2="3430" y2="12100"/>
                        <a14:foregroundMark x1="3430" y1="6050" x2="3430" y2="6050"/>
                        <a14:foregroundMark x1="20976" y1="5516" x2="20976" y2="5516"/>
                        <a14:foregroundMark x1="28100" y1="7117" x2="28100" y2="7117"/>
                        <a14:foregroundMark x1="17546" y1="19395" x2="17546" y2="19395"/>
                        <a14:foregroundMark x1="29420" y1="28470" x2="29420" y2="28470"/>
                        <a14:foregroundMark x1="25198" y1="32384" x2="25198" y2="32384"/>
                        <a14:foregroundMark x1="27441" y1="35231" x2="27441" y2="35231"/>
                        <a14:foregroundMark x1="22823" y1="48399" x2="22823" y2="48399"/>
                        <a14:foregroundMark x1="29288" y1="48754" x2="29288" y2="48754"/>
                        <a14:foregroundMark x1="25858" y1="44128" x2="25858" y2="44128"/>
                        <a14:foregroundMark x1="22955" y1="42705" x2="22955" y2="42705"/>
                        <a14:foregroundMark x1="25462" y1="52847" x2="25462" y2="52847"/>
                        <a14:foregroundMark x1="22559" y1="54448" x2="22559" y2="54448"/>
                        <a14:foregroundMark x1="24802" y1="58363" x2="24802" y2="58363"/>
                        <a14:foregroundMark x1="20053" y1="63523" x2="20053" y2="63523"/>
                        <a14:foregroundMark x1="1451" y1="22242" x2="3034" y2="79181"/>
                        <a14:foregroundMark x1="14644" y1="86299" x2="14644" y2="86299"/>
                        <a14:foregroundMark x1="2639" y1="82384" x2="31135" y2="86833"/>
                        <a14:foregroundMark x1="35752" y1="4093" x2="33773" y2="63701"/>
                        <a14:foregroundMark x1="33773" y1="63523" x2="31794" y2="987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625" y="2906214"/>
            <a:ext cx="4455495" cy="3303415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959923" y="43979"/>
            <a:ext cx="8064500" cy="57670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ko-KR" altLang="en-US" sz="3200" spc="-15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배경 및 필요성</a:t>
            </a:r>
            <a:endParaRPr lang="ko-KR" altLang="en-US" sz="2400" spc="-15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" y="1012310"/>
            <a:ext cx="8997950" cy="520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53" b="100000" l="10000" r="90000">
                        <a14:foregroundMark x1="60769" y1="83933" x2="60769" y2="83933"/>
                        <a14:foregroundMark x1="52769" y1="86331" x2="52769" y2="86331"/>
                        <a14:foregroundMark x1="63692" y1="75779" x2="63692" y2="75779"/>
                        <a14:foregroundMark x1="65692" y1="83933" x2="65692" y2="83933"/>
                        <a14:foregroundMark x1="76308" y1="82494" x2="76308" y2="82494"/>
                        <a14:foregroundMark x1="40615" y1="49400" x2="40615" y2="49400"/>
                        <a14:foregroundMark x1="36769" y1="48681" x2="36769" y2="48681"/>
                        <a14:foregroundMark x1="36000" y1="40767" x2="36000" y2="40767"/>
                        <a14:foregroundMark x1="37231" y1="40048" x2="37231" y2="40048"/>
                        <a14:foregroundMark x1="34923" y1="39568" x2="34923" y2="39568"/>
                        <a14:foregroundMark x1="42308" y1="40528" x2="42308" y2="40528"/>
                        <a14:foregroundMark x1="45077" y1="40528" x2="45077" y2="40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66" t="8076" r="12927" b="11474"/>
          <a:stretch/>
        </p:blipFill>
        <p:spPr>
          <a:xfrm>
            <a:off x="2231740" y="4626473"/>
            <a:ext cx="2430270" cy="1597677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  <a:softEdge rad="12700"/>
          </a:effectLst>
        </p:spPr>
      </p:pic>
      <p:sp>
        <p:nvSpPr>
          <p:cNvPr id="8" name="직사각형 7"/>
          <p:cNvSpPr/>
          <p:nvPr/>
        </p:nvSpPr>
        <p:spPr bwMode="auto">
          <a:xfrm>
            <a:off x="0" y="6129300"/>
            <a:ext cx="9143999" cy="728700"/>
          </a:xfrm>
          <a:prstGeom prst="rect">
            <a:avLst/>
          </a:prstGeom>
          <a:solidFill>
            <a:schemeClr val="bg1">
              <a:alpha val="69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539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48"/>
          <p:cNvGrpSpPr/>
          <p:nvPr/>
        </p:nvGrpSpPr>
        <p:grpSpPr>
          <a:xfrm>
            <a:off x="1488460" y="913019"/>
            <a:ext cx="6260617" cy="3939189"/>
            <a:chOff x="1612498" y="1061337"/>
            <a:chExt cx="6782335" cy="4586216"/>
          </a:xfrm>
        </p:grpSpPr>
        <p:sp>
          <p:nvSpPr>
            <p:cNvPr id="7" name="타원 76"/>
            <p:cNvSpPr>
              <a:spLocks noChangeArrowheads="1"/>
            </p:cNvSpPr>
            <p:nvPr/>
          </p:nvSpPr>
          <p:spPr bwMode="auto">
            <a:xfrm>
              <a:off x="1853639" y="1901272"/>
              <a:ext cx="4358937" cy="2262753"/>
            </a:xfrm>
            <a:prstGeom prst="ellipse">
              <a:avLst/>
            </a:prstGeom>
            <a:solidFill>
              <a:srgbClr val="CADB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539275" latinLnBrk="0" hangingPunct="0">
                <a:defRPr/>
              </a:pPr>
              <a:endParaRPr kumimoji="0" lang="ko-KR" altLang="en-US" sz="1200" ker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" pitchFamily="50" charset="-127"/>
                <a:sym typeface="Apple SD 산돌고딕 Neo 옅은체" charset="0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72200" y="4144306"/>
              <a:ext cx="2824038" cy="429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spc="-150" dirty="0" smtClean="0">
                  <a:solidFill>
                    <a:srgbClr val="0066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Wireless  Broadcasting</a:t>
              </a:r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314203" y="2590713"/>
              <a:ext cx="1907119" cy="9674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b="1" spc="-150" dirty="0" err="1" smtClean="0">
                  <a:solidFill>
                    <a:srgbClr val="0066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내부망</a:t>
              </a:r>
              <a:r>
                <a:rPr lang="ko-KR" altLang="en-US" sz="2400" b="1" spc="-150" dirty="0" smtClean="0">
                  <a:solidFill>
                    <a:srgbClr val="0066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 은 </a:t>
              </a:r>
              <a:endParaRPr lang="en-US" altLang="ko-KR" sz="2400" b="1" spc="-150" dirty="0" smtClean="0">
                <a:solidFill>
                  <a:srgbClr val="0066FF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endParaRPr>
            </a:p>
            <a:p>
              <a:r>
                <a:rPr lang="ko-KR" altLang="en-US" sz="2400" b="1" spc="-150" dirty="0" smtClean="0">
                  <a:solidFill>
                    <a:srgbClr val="85312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신뢰</a:t>
              </a:r>
              <a:r>
                <a:rPr lang="en-US" altLang="ko-KR" sz="2400" b="1" spc="-150" dirty="0" smtClean="0">
                  <a:solidFill>
                    <a:srgbClr val="85312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(Trust)</a:t>
              </a:r>
              <a:endParaRPr lang="ko-KR" altLang="en-US" sz="2400" dirty="0">
                <a:solidFill>
                  <a:srgbClr val="85312F"/>
                </a:solidFill>
              </a:endParaRPr>
            </a:p>
          </p:txBody>
        </p:sp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3953" y="2936784"/>
              <a:ext cx="967610" cy="9698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473" descr="C:\Users\shykim\AppData\Local\Microsoft\Windows\Temporary Internet Files\Content.IE5\VBN09G60\MC900441735[1]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rgbClr val="000066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78735">
              <a:off x="3559939" y="3868445"/>
              <a:ext cx="727874" cy="749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1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0570" y="4736121"/>
              <a:ext cx="670156" cy="431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타원 76"/>
            <p:cNvSpPr>
              <a:spLocks noChangeArrowheads="1"/>
            </p:cNvSpPr>
            <p:nvPr/>
          </p:nvSpPr>
          <p:spPr bwMode="auto">
            <a:xfrm>
              <a:off x="6088690" y="1061337"/>
              <a:ext cx="1898540" cy="1131377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 defTabSz="539275" latinLnBrk="0" hangingPunct="0">
                <a:defRPr/>
              </a:pPr>
              <a:endParaRPr kumimoji="0" lang="ko-KR" altLang="en-US" sz="1200" kern="0">
                <a:solidFill>
                  <a:srgbClr val="0000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맑은 고딕" pitchFamily="50" charset="-127"/>
                <a:sym typeface="Apple SD 산돌고딕 Neo 옅은체" charset="0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374289" y="1442359"/>
              <a:ext cx="1116972" cy="5374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b="1" spc="-150" dirty="0" smtClean="0">
                  <a:solidFill>
                    <a:srgbClr val="0066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인터넷</a:t>
              </a:r>
              <a:endParaRPr lang="ko-KR" altLang="en-US" sz="2400" dirty="0"/>
            </a:p>
          </p:txBody>
        </p:sp>
        <p:cxnSp>
          <p:nvCxnSpPr>
            <p:cNvPr id="19" name="직선 화살표 연결선 18"/>
            <p:cNvCxnSpPr/>
            <p:nvPr/>
          </p:nvCxnSpPr>
          <p:spPr>
            <a:xfrm flipH="1">
              <a:off x="5376288" y="1901272"/>
              <a:ext cx="602290" cy="690635"/>
            </a:xfrm>
            <a:prstGeom prst="straightConnector1">
              <a:avLst/>
            </a:prstGeom>
            <a:ln w="1270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/>
            <p:nvPr/>
          </p:nvCxnSpPr>
          <p:spPr>
            <a:xfrm flipV="1">
              <a:off x="2930082" y="3810025"/>
              <a:ext cx="674873" cy="890746"/>
            </a:xfrm>
            <a:prstGeom prst="straightConnector1">
              <a:avLst/>
            </a:prstGeom>
            <a:ln w="127000">
              <a:solidFill>
                <a:schemeClr val="accent4">
                  <a:lumMod val="60000"/>
                  <a:lumOff val="4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/>
            <p:nvPr/>
          </p:nvCxnSpPr>
          <p:spPr>
            <a:xfrm flipH="1">
              <a:off x="3923877" y="4025111"/>
              <a:ext cx="526705" cy="965525"/>
            </a:xfrm>
            <a:prstGeom prst="straightConnector1">
              <a:avLst/>
            </a:prstGeom>
            <a:ln w="127000">
              <a:solidFill>
                <a:srgbClr val="85312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/>
            <p:cNvSpPr/>
            <p:nvPr/>
          </p:nvSpPr>
          <p:spPr>
            <a:xfrm>
              <a:off x="4800649" y="3206171"/>
              <a:ext cx="1676153" cy="4299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b="1" spc="-150" dirty="0" smtClean="0">
                  <a:solidFill>
                    <a:srgbClr val="0066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인증</a:t>
              </a:r>
              <a:r>
                <a:rPr lang="en-US" altLang="ko-KR" b="1" spc="-150" dirty="0" smtClean="0">
                  <a:solidFill>
                    <a:srgbClr val="0066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,</a:t>
              </a:r>
              <a:r>
                <a:rPr lang="ko-KR" altLang="en-US" b="1" i="1" spc="-150" dirty="0" smtClean="0">
                  <a:solidFill>
                    <a:srgbClr val="0066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접근제어</a:t>
              </a:r>
              <a:r>
                <a:rPr lang="en-US" altLang="ko-KR" b="1" spc="-150" dirty="0" smtClean="0">
                  <a:solidFill>
                    <a:srgbClr val="0066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 </a:t>
              </a:r>
              <a:endParaRPr lang="ko-KR" altLang="en-US" dirty="0"/>
            </a:p>
          </p:txBody>
        </p:sp>
        <p:cxnSp>
          <p:nvCxnSpPr>
            <p:cNvPr id="29" name="직선 연결선 28"/>
            <p:cNvCxnSpPr/>
            <p:nvPr/>
          </p:nvCxnSpPr>
          <p:spPr>
            <a:xfrm>
              <a:off x="4033107" y="4152662"/>
              <a:ext cx="417475" cy="548109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flipH="1">
              <a:off x="3923877" y="4337328"/>
              <a:ext cx="787686" cy="89388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2930082" y="2397511"/>
              <a:ext cx="207157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>
              <a:off x="4374031" y="2397511"/>
              <a:ext cx="0" cy="10241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직사각형 42"/>
            <p:cNvSpPr/>
            <p:nvPr/>
          </p:nvSpPr>
          <p:spPr>
            <a:xfrm>
              <a:off x="5857333" y="2166678"/>
              <a:ext cx="2537500" cy="5374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b="1" spc="-150" dirty="0" smtClean="0">
                  <a:solidFill>
                    <a:srgbClr val="85312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외부유선</a:t>
              </a:r>
              <a:r>
                <a:rPr lang="en-US" altLang="ko-KR" sz="2400" b="1" spc="-150" dirty="0" smtClean="0">
                  <a:solidFill>
                    <a:srgbClr val="85312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-</a:t>
              </a:r>
              <a:r>
                <a:rPr lang="ko-KR" altLang="en-US" sz="2400" b="1" spc="-150" dirty="0" err="1" smtClean="0">
                  <a:solidFill>
                    <a:srgbClr val="85312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비신뢰</a:t>
              </a:r>
              <a:endParaRPr lang="ko-KR" altLang="en-US" sz="2400" dirty="0">
                <a:solidFill>
                  <a:srgbClr val="85312F"/>
                </a:solidFill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1612498" y="4680062"/>
              <a:ext cx="1422612" cy="96749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2400" b="1" spc="-150" dirty="0" smtClean="0">
                  <a:solidFill>
                    <a:srgbClr val="85312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외부무선</a:t>
              </a:r>
              <a:endParaRPr lang="en-US" altLang="ko-KR" sz="2400" b="1" spc="-150" dirty="0" smtClean="0">
                <a:solidFill>
                  <a:srgbClr val="85312F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endParaRPr>
            </a:p>
            <a:p>
              <a:r>
                <a:rPr lang="en-US" altLang="ko-KR" sz="2400" b="1" spc="-150" dirty="0" smtClean="0">
                  <a:solidFill>
                    <a:srgbClr val="85312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-</a:t>
              </a:r>
              <a:r>
                <a:rPr lang="ko-KR" altLang="en-US" sz="2400" b="1" spc="-150" dirty="0" err="1" smtClean="0">
                  <a:solidFill>
                    <a:srgbClr val="85312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비신뢰</a:t>
              </a:r>
              <a:endParaRPr lang="ko-KR" altLang="en-US" sz="2400" dirty="0">
                <a:solidFill>
                  <a:srgbClr val="85312F"/>
                </a:solidFill>
              </a:endParaRPr>
            </a:p>
          </p:txBody>
        </p:sp>
        <p:sp>
          <p:nvSpPr>
            <p:cNvPr id="46" name="타원 45"/>
            <p:cNvSpPr/>
            <p:nvPr/>
          </p:nvSpPr>
          <p:spPr>
            <a:xfrm>
              <a:off x="3054298" y="4168761"/>
              <a:ext cx="335078" cy="339112"/>
            </a:xfrm>
            <a:prstGeom prst="ellipse">
              <a:avLst/>
            </a:prstGeom>
            <a:solidFill>
              <a:schemeClr val="bg1">
                <a:alpha val="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548144" y="4995421"/>
            <a:ext cx="8123003" cy="1070853"/>
            <a:chOff x="569350" y="5439139"/>
            <a:chExt cx="8799920" cy="831574"/>
          </a:xfrm>
        </p:grpSpPr>
        <p:sp>
          <p:nvSpPr>
            <p:cNvPr id="51" name="AutoShape 16"/>
            <p:cNvSpPr>
              <a:spLocks noChangeArrowheads="1"/>
            </p:cNvSpPr>
            <p:nvPr/>
          </p:nvSpPr>
          <p:spPr bwMode="auto">
            <a:xfrm>
              <a:off x="586125" y="5439139"/>
              <a:ext cx="8783145" cy="831574"/>
            </a:xfrm>
            <a:prstGeom prst="roundRect">
              <a:avLst>
                <a:gd name="adj" fmla="val 5528"/>
              </a:avLst>
            </a:prstGeom>
            <a:solidFill>
              <a:schemeClr val="bg1">
                <a:lumMod val="85000"/>
                <a:alpha val="65000"/>
              </a:schemeClr>
            </a:solidFill>
            <a:ln w="19050" cap="rnd" algn="ctr">
              <a:solidFill>
                <a:srgbClr val="808080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altLang="ko-KR" dirty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52" name="TextBox 51"/>
            <p:cNvSpPr txBox="1">
              <a:spLocks noChangeAspect="1"/>
            </p:cNvSpPr>
            <p:nvPr/>
          </p:nvSpPr>
          <p:spPr>
            <a:xfrm>
              <a:off x="569350" y="5608935"/>
              <a:ext cx="8346648" cy="66177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latinLnBrk="0">
                <a:lnSpc>
                  <a:spcPct val="120000"/>
                </a:lnSpc>
              </a:pPr>
              <a:endParaRPr lang="en-US" altLang="ko-KR" sz="1600" b="1" spc="-15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3" name="TextBox 52"/>
            <p:cNvSpPr txBox="1">
              <a:spLocks noChangeAspect="1"/>
            </p:cNvSpPr>
            <p:nvPr/>
          </p:nvSpPr>
          <p:spPr>
            <a:xfrm>
              <a:off x="586125" y="5465467"/>
              <a:ext cx="8783145" cy="80524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285750" indent="-285750" latinLnBrk="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b="1" spc="-150" dirty="0" smtClean="0">
                  <a:solidFill>
                    <a:srgbClr val="0066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무선표준 보안의 </a:t>
              </a:r>
              <a:r>
                <a:rPr lang="ko-KR" altLang="en-US" sz="2000" b="1" spc="-150" dirty="0" err="1" smtClean="0">
                  <a:solidFill>
                    <a:srgbClr val="0066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아키텍쳐</a:t>
              </a:r>
              <a:r>
                <a:rPr lang="ko-KR" altLang="en-US" sz="2000" b="1" spc="-150" dirty="0" smtClean="0">
                  <a:solidFill>
                    <a:srgbClr val="0066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 한계</a:t>
              </a:r>
              <a:r>
                <a:rPr lang="en-US" altLang="ko-KR" sz="2000" b="1" spc="-150" dirty="0" smtClean="0">
                  <a:solidFill>
                    <a:srgbClr val="0066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: (</a:t>
              </a:r>
              <a:r>
                <a:rPr lang="ko-KR" altLang="en-US" sz="2000" b="1" spc="-150" dirty="0" smtClean="0">
                  <a:solidFill>
                    <a:srgbClr val="0066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상호인증 부재 </a:t>
              </a:r>
              <a:r>
                <a:rPr lang="en-US" altLang="ko-KR" sz="2000" b="1" spc="-150" dirty="0" smtClean="0">
                  <a:solidFill>
                    <a:srgbClr val="0066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(</a:t>
              </a:r>
              <a:r>
                <a:rPr lang="ko-KR" altLang="en-US" sz="2000" b="1" spc="-150" dirty="0" smtClean="0">
                  <a:solidFill>
                    <a:srgbClr val="0066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단말</a:t>
              </a:r>
              <a:r>
                <a:rPr lang="en-US" altLang="ko-KR" sz="2000" b="1" spc="-150" dirty="0" smtClean="0">
                  <a:solidFill>
                    <a:srgbClr val="FF0000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</a:t>
              </a:r>
              <a:r>
                <a:rPr lang="ko-KR" altLang="en-US" sz="2000" b="1" spc="-150" dirty="0" smtClean="0">
                  <a:solidFill>
                    <a:srgbClr val="0066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무선</a:t>
              </a:r>
              <a:r>
                <a:rPr lang="en-US" altLang="ko-KR" sz="2000" b="1" spc="-150" dirty="0" smtClean="0">
                  <a:solidFill>
                    <a:srgbClr val="0066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AP</a:t>
              </a:r>
              <a:r>
                <a:rPr lang="ko-KR" altLang="en-US" sz="2000" b="1" spc="-150" dirty="0" smtClean="0">
                  <a:solidFill>
                    <a:srgbClr val="0066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인증</a:t>
              </a:r>
              <a:r>
                <a:rPr lang="en-US" altLang="ko-KR" sz="2000" b="1" spc="-150" dirty="0" smtClean="0">
                  <a:solidFill>
                    <a:srgbClr val="0066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)</a:t>
              </a:r>
            </a:p>
            <a:p>
              <a:pPr marL="285750" indent="-285750" latinLnBrk="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sz="2000" b="1" spc="-150" dirty="0" smtClean="0">
                  <a:solidFill>
                    <a:srgbClr val="0066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신호세기 우선 접속</a:t>
              </a:r>
              <a:endParaRPr lang="en-US" altLang="ko-KR" sz="2000" b="1" spc="-150" dirty="0" smtClean="0">
                <a:solidFill>
                  <a:srgbClr val="85312F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endParaRPr>
            </a:p>
          </p:txBody>
        </p:sp>
        <p:cxnSp>
          <p:nvCxnSpPr>
            <p:cNvPr id="54" name="직선 연결선 53"/>
            <p:cNvCxnSpPr/>
            <p:nvPr/>
          </p:nvCxnSpPr>
          <p:spPr>
            <a:xfrm flipH="1">
              <a:off x="6754927" y="5550647"/>
              <a:ext cx="116490" cy="16790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오른쪽 화살표 39"/>
          <p:cNvSpPr/>
          <p:nvPr/>
        </p:nvSpPr>
        <p:spPr>
          <a:xfrm>
            <a:off x="2994300" y="5459995"/>
            <a:ext cx="815893" cy="56186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AutoShape 16"/>
          <p:cNvSpPr>
            <a:spLocks noChangeArrowheads="1"/>
          </p:cNvSpPr>
          <p:nvPr/>
        </p:nvSpPr>
        <p:spPr bwMode="auto">
          <a:xfrm>
            <a:off x="3801668" y="5548475"/>
            <a:ext cx="4638966" cy="384903"/>
          </a:xfrm>
          <a:prstGeom prst="roundRect">
            <a:avLst>
              <a:gd name="adj" fmla="val 5528"/>
            </a:avLst>
          </a:prstGeom>
          <a:solidFill>
            <a:schemeClr val="bg1">
              <a:alpha val="65000"/>
            </a:schemeClr>
          </a:solidFill>
          <a:ln w="19050" cap="rnd" algn="ctr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r>
              <a:rPr lang="ko-KR" altLang="en-US" sz="2000" b="1" dirty="0" smtClean="0">
                <a:solidFill>
                  <a:srgbClr val="85312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위장</a:t>
            </a:r>
            <a:r>
              <a:rPr lang="en-US" altLang="ko-KR" sz="2000" b="1" dirty="0" smtClean="0">
                <a:solidFill>
                  <a:srgbClr val="85312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AP/</a:t>
            </a:r>
            <a:r>
              <a:rPr lang="ko-KR" altLang="en-US" sz="2000" b="1" dirty="0" smtClean="0">
                <a:solidFill>
                  <a:srgbClr val="85312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복제</a:t>
            </a:r>
            <a:r>
              <a:rPr lang="en-US" altLang="ko-KR" sz="2000" b="1" dirty="0" smtClean="0">
                <a:solidFill>
                  <a:srgbClr val="85312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AP</a:t>
            </a:r>
            <a:r>
              <a:rPr lang="ko-KR" altLang="en-US" sz="2000" b="1" dirty="0" smtClean="0">
                <a:solidFill>
                  <a:srgbClr val="85312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를 이용한</a:t>
            </a:r>
            <a:r>
              <a:rPr lang="en-US" altLang="ko-KR" sz="2000" b="1" dirty="0" smtClean="0">
                <a:solidFill>
                  <a:srgbClr val="85312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b="1" dirty="0" smtClean="0">
                <a:solidFill>
                  <a:srgbClr val="85312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무선 공격</a:t>
            </a:r>
            <a:r>
              <a:rPr lang="en-US" altLang="ko-KR" sz="2000" b="1" dirty="0" smtClean="0">
                <a:solidFill>
                  <a:srgbClr val="85312F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 </a:t>
            </a:r>
            <a:r>
              <a:rPr lang="ko-KR" altLang="en-US" sz="2000" b="1" dirty="0" smtClean="0">
                <a:solidFill>
                  <a:srgbClr val="85312F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rPr>
              <a:t>출현</a:t>
            </a:r>
            <a:endParaRPr lang="en-US" altLang="ko-KR" sz="2000" b="1" dirty="0">
              <a:solidFill>
                <a:srgbClr val="85312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1" name="Rectangle 2"/>
          <p:cNvSpPr txBox="1">
            <a:spLocks noChangeArrowheads="1"/>
          </p:cNvSpPr>
          <p:nvPr/>
        </p:nvSpPr>
        <p:spPr>
          <a:xfrm>
            <a:off x="959923" y="43979"/>
            <a:ext cx="8064500" cy="57670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ko-KR" altLang="en-US" sz="3200" spc="-15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배경 및 필요성</a:t>
            </a:r>
            <a:endParaRPr lang="ko-KR" altLang="en-US" sz="2400" spc="-15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1331640" y="2226629"/>
            <a:ext cx="813410" cy="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313413" y="1960050"/>
            <a:ext cx="1018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위장</a:t>
            </a:r>
            <a:r>
              <a:rPr lang="en-US" altLang="ko-KR" sz="2400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2400" dirty="0">
              <a:solidFill>
                <a:srgbClr val="C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 flipH="1">
            <a:off x="4562118" y="4319182"/>
            <a:ext cx="813410" cy="0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375528" y="4100891"/>
            <a:ext cx="3185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불법복제</a:t>
            </a:r>
            <a:r>
              <a:rPr lang="en-US" altLang="ko-KR" sz="2400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 </a:t>
            </a:r>
            <a:r>
              <a:rPr lang="ko-KR" altLang="en-US" sz="2400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공격위치</a:t>
            </a:r>
            <a:r>
              <a:rPr lang="en-US" altLang="ko-KR" sz="2400" dirty="0" smtClean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2400" dirty="0">
              <a:solidFill>
                <a:srgbClr val="C0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56165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2" name="표 14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954175"/>
              </p:ext>
            </p:extLst>
          </p:nvPr>
        </p:nvGraphicFramePr>
        <p:xfrm>
          <a:off x="504714" y="1975968"/>
          <a:ext cx="1217786" cy="28748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3511"/>
                <a:gridCol w="954275"/>
              </a:tblGrid>
              <a:tr h="31906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0" dirty="0">
                          <a:solidFill>
                            <a:srgbClr val="85312F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1</a:t>
                      </a:r>
                      <a:endParaRPr lang="ko-KR" sz="2000" b="0" kern="100" dirty="0">
                        <a:solidFill>
                          <a:srgbClr val="85312F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Times New Roman"/>
                      </a:endParaRPr>
                    </a:p>
                  </a:txBody>
                  <a:tcPr marL="8134" marR="8134" marT="8812" marB="8812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700" b="0" kern="100" dirty="0" smtClean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Times New Roman"/>
                        </a:rPr>
                        <a:t>위장</a:t>
                      </a:r>
                      <a:r>
                        <a:rPr lang="en-US" altLang="ko-KR" sz="1700" b="0" kern="100" dirty="0" smtClean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Times New Roman"/>
                        </a:rPr>
                        <a:t>AP</a:t>
                      </a:r>
                      <a:endParaRPr lang="ko-KR" sz="1700" b="0" kern="100" dirty="0">
                        <a:solidFill>
                          <a:srgbClr val="FF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Times New Roman"/>
                      </a:endParaRPr>
                    </a:p>
                  </a:txBody>
                  <a:tcPr marL="8134" marR="8134" marT="8812" marB="8812" anchor="ctr"/>
                </a:tc>
              </a:tr>
              <a:tr h="319069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2000" b="0" kern="100" dirty="0" smtClean="0">
                          <a:solidFill>
                            <a:srgbClr val="85312F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Times New Roman"/>
                        </a:rPr>
                        <a:t>2</a:t>
                      </a:r>
                      <a:endParaRPr lang="ko-KR" sz="2000" b="0" kern="100" dirty="0">
                        <a:solidFill>
                          <a:srgbClr val="85312F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Times New Roman"/>
                      </a:endParaRPr>
                    </a:p>
                  </a:txBody>
                  <a:tcPr marL="8134" marR="8134" marT="8812" marB="8812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b="0" kern="0" dirty="0" smtClean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복제</a:t>
                      </a:r>
                      <a:r>
                        <a:rPr lang="en-US" altLang="ko-KR" sz="1700" b="0" kern="0" dirty="0" smtClean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AP</a:t>
                      </a:r>
                    </a:p>
                  </a:txBody>
                  <a:tcPr marL="8134" marR="8134" marT="8812" marB="8812" anchor="ctr"/>
                </a:tc>
              </a:tr>
              <a:tr h="3943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0" dirty="0" smtClean="0">
                          <a:solidFill>
                            <a:srgbClr val="85312F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3</a:t>
                      </a:r>
                      <a:endParaRPr lang="ko-KR" sz="2000" b="0" kern="100" dirty="0">
                        <a:solidFill>
                          <a:srgbClr val="85312F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Times New Roman"/>
                      </a:endParaRPr>
                    </a:p>
                  </a:txBody>
                  <a:tcPr marL="8134" marR="8134" marT="8812" marB="8812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700" b="0" kern="0" dirty="0" smtClean="0">
                          <a:solidFill>
                            <a:srgbClr val="FF0000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+mn-cs"/>
                        </a:rPr>
                        <a:t>공격위치추적</a:t>
                      </a:r>
                      <a:endParaRPr lang="en-US" altLang="ko-KR" sz="1700" b="0" kern="0" dirty="0" smtClean="0">
                        <a:solidFill>
                          <a:srgbClr val="FF0000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8134" marR="8134" marT="8812" marB="8812" anchor="ctr"/>
                </a:tc>
              </a:tr>
              <a:tr h="3943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0" dirty="0">
                          <a:solidFill>
                            <a:srgbClr val="85312F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4</a:t>
                      </a:r>
                      <a:endParaRPr lang="ko-KR" sz="2000" b="0" kern="100" dirty="0">
                        <a:solidFill>
                          <a:srgbClr val="85312F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Times New Roman"/>
                      </a:endParaRPr>
                    </a:p>
                  </a:txBody>
                  <a:tcPr marL="8134" marR="8134" marT="8812" marB="8812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700" b="0" kern="0" dirty="0" smtClean="0">
                          <a:solidFill>
                            <a:srgbClr val="85312F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Honey</a:t>
                      </a:r>
                    </a:p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700" b="0" kern="0" dirty="0" smtClean="0">
                          <a:solidFill>
                            <a:srgbClr val="85312F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Pot</a:t>
                      </a:r>
                      <a:endParaRPr lang="ko-KR" sz="1700" b="0" kern="100" dirty="0">
                        <a:solidFill>
                          <a:srgbClr val="85312F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Times New Roman"/>
                      </a:endParaRPr>
                    </a:p>
                  </a:txBody>
                  <a:tcPr marL="8134" marR="8134" marT="8812" marB="8812" anchor="ctr"/>
                </a:tc>
              </a:tr>
              <a:tr h="22328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0" dirty="0">
                          <a:solidFill>
                            <a:srgbClr val="85312F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5</a:t>
                      </a:r>
                      <a:endParaRPr lang="ko-KR" sz="2000" b="0" kern="100" dirty="0">
                        <a:solidFill>
                          <a:srgbClr val="85312F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Times New Roman"/>
                      </a:endParaRPr>
                    </a:p>
                  </a:txBody>
                  <a:tcPr marL="8134" marR="8134" marT="8812" marB="8812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1700" b="0" kern="0" dirty="0" smtClean="0">
                          <a:solidFill>
                            <a:srgbClr val="85312F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무선</a:t>
                      </a:r>
                      <a:r>
                        <a:rPr lang="en-US" sz="1700" b="0" kern="0" dirty="0" smtClean="0">
                          <a:solidFill>
                            <a:srgbClr val="85312F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Dos</a:t>
                      </a:r>
                      <a:endParaRPr lang="ko-KR" sz="1700" b="0" kern="100" dirty="0">
                        <a:solidFill>
                          <a:srgbClr val="85312F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8134" marR="8134" marT="8812" marB="8812" anchor="ctr"/>
                </a:tc>
              </a:tr>
              <a:tr h="39435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0">
                          <a:solidFill>
                            <a:srgbClr val="85312F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6</a:t>
                      </a:r>
                      <a:endParaRPr lang="ko-KR" sz="2000" b="0" kern="100">
                        <a:solidFill>
                          <a:srgbClr val="85312F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Times New Roman"/>
                      </a:endParaRPr>
                    </a:p>
                  </a:txBody>
                  <a:tcPr marL="8134" marR="8134" marT="8812" marB="8812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ko-KR" altLang="ko-KR" sz="1700" b="0" kern="0" dirty="0" smtClean="0">
                          <a:solidFill>
                            <a:srgbClr val="85312F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소프트</a:t>
                      </a:r>
                      <a:r>
                        <a:rPr lang="en-US" altLang="ko-KR" sz="1700" b="0" kern="0" dirty="0" smtClean="0">
                          <a:solidFill>
                            <a:srgbClr val="85312F"/>
                          </a:solidFill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AP</a:t>
                      </a:r>
                      <a:endParaRPr lang="ko-KR" sz="1700" b="0" kern="100" dirty="0">
                        <a:solidFill>
                          <a:srgbClr val="85312F"/>
                        </a:solidFill>
                        <a:effectLst/>
                        <a:latin typeface="HY견고딕" panose="02030600000101010101" pitchFamily="18" charset="-127"/>
                        <a:ea typeface="HY견고딕" panose="02030600000101010101" pitchFamily="18" charset="-127"/>
                        <a:cs typeface="Times New Roman"/>
                      </a:endParaRPr>
                    </a:p>
                  </a:txBody>
                  <a:tcPr marL="8134" marR="8134" marT="8812" marB="8812" anchor="ctr"/>
                </a:tc>
              </a:tr>
            </a:tbl>
          </a:graphicData>
        </a:graphic>
      </p:graphicFrame>
      <p:grpSp>
        <p:nvGrpSpPr>
          <p:cNvPr id="1433" name="그룹 1432"/>
          <p:cNvGrpSpPr/>
          <p:nvPr/>
        </p:nvGrpSpPr>
        <p:grpSpPr>
          <a:xfrm>
            <a:off x="1759375" y="1451797"/>
            <a:ext cx="6563075" cy="3777403"/>
            <a:chOff x="2100108" y="1693047"/>
            <a:chExt cx="7109998" cy="3777403"/>
          </a:xfrm>
        </p:grpSpPr>
        <p:grpSp>
          <p:nvGrpSpPr>
            <p:cNvPr id="1434" name="그룹 1433"/>
            <p:cNvGrpSpPr/>
            <p:nvPr/>
          </p:nvGrpSpPr>
          <p:grpSpPr>
            <a:xfrm>
              <a:off x="2268107" y="1693047"/>
              <a:ext cx="4198910" cy="3389244"/>
              <a:chOff x="1671815" y="2027104"/>
              <a:chExt cx="4715219" cy="3809376"/>
            </a:xfrm>
          </p:grpSpPr>
          <p:sp>
            <p:nvSpPr>
              <p:cNvPr id="1450" name="타원 1449"/>
              <p:cNvSpPr/>
              <p:nvPr/>
            </p:nvSpPr>
            <p:spPr>
              <a:xfrm>
                <a:off x="1671815" y="2352101"/>
                <a:ext cx="4715219" cy="3327094"/>
              </a:xfrm>
              <a:prstGeom prst="ellipse">
                <a:avLst/>
              </a:prstGeom>
              <a:gradFill flip="none" rotWithShape="1">
                <a:gsLst>
                  <a:gs pos="0">
                    <a:srgbClr val="92D050">
                      <a:tint val="66000"/>
                      <a:satMod val="160000"/>
                    </a:srgbClr>
                  </a:gs>
                  <a:gs pos="50000">
                    <a:srgbClr val="92D050">
                      <a:tint val="44500"/>
                      <a:satMod val="160000"/>
                    </a:srgbClr>
                  </a:gs>
                  <a:gs pos="100000">
                    <a:srgbClr val="92D050">
                      <a:tint val="23500"/>
                      <a:satMod val="16000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451" name="자유형 1450"/>
              <p:cNvSpPr/>
              <p:nvPr/>
            </p:nvSpPr>
            <p:spPr>
              <a:xfrm>
                <a:off x="3629929" y="2027104"/>
                <a:ext cx="798994" cy="3809376"/>
              </a:xfrm>
              <a:custGeom>
                <a:avLst/>
                <a:gdLst>
                  <a:gd name="connsiteX0" fmla="*/ 236991 w 798993"/>
                  <a:gd name="connsiteY0" fmla="*/ 0 h 4131325"/>
                  <a:gd name="connsiteX1" fmla="*/ 5637 w 798993"/>
                  <a:gd name="connsiteY1" fmla="*/ 683045 h 4131325"/>
                  <a:gd name="connsiteX2" fmla="*/ 446312 w 798993"/>
                  <a:gd name="connsiteY2" fmla="*/ 1057619 h 4131325"/>
                  <a:gd name="connsiteX3" fmla="*/ 148857 w 798993"/>
                  <a:gd name="connsiteY3" fmla="*/ 1652530 h 4131325"/>
                  <a:gd name="connsiteX4" fmla="*/ 512413 w 798993"/>
                  <a:gd name="connsiteY4" fmla="*/ 2082188 h 4131325"/>
                  <a:gd name="connsiteX5" fmla="*/ 203941 w 798993"/>
                  <a:gd name="connsiteY5" fmla="*/ 2511845 h 4131325"/>
                  <a:gd name="connsiteX6" fmla="*/ 633599 w 798993"/>
                  <a:gd name="connsiteY6" fmla="*/ 2864385 h 4131325"/>
                  <a:gd name="connsiteX7" fmla="*/ 203941 w 798993"/>
                  <a:gd name="connsiteY7" fmla="*/ 3294043 h 4131325"/>
                  <a:gd name="connsiteX8" fmla="*/ 798852 w 798993"/>
                  <a:gd name="connsiteY8" fmla="*/ 3767768 h 4131325"/>
                  <a:gd name="connsiteX9" fmla="*/ 248008 w 798993"/>
                  <a:gd name="connsiteY9" fmla="*/ 4131325 h 4131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98993" h="4131325">
                    <a:moveTo>
                      <a:pt x="236991" y="0"/>
                    </a:moveTo>
                    <a:cubicBezTo>
                      <a:pt x="103870" y="253387"/>
                      <a:pt x="-29250" y="506775"/>
                      <a:pt x="5637" y="683045"/>
                    </a:cubicBezTo>
                    <a:cubicBezTo>
                      <a:pt x="40524" y="859315"/>
                      <a:pt x="422442" y="896038"/>
                      <a:pt x="446312" y="1057619"/>
                    </a:cubicBezTo>
                    <a:cubicBezTo>
                      <a:pt x="470182" y="1219200"/>
                      <a:pt x="137840" y="1481768"/>
                      <a:pt x="148857" y="1652530"/>
                    </a:cubicBezTo>
                    <a:cubicBezTo>
                      <a:pt x="159874" y="1823292"/>
                      <a:pt x="503232" y="1938969"/>
                      <a:pt x="512413" y="2082188"/>
                    </a:cubicBezTo>
                    <a:cubicBezTo>
                      <a:pt x="521594" y="2225407"/>
                      <a:pt x="183743" y="2381479"/>
                      <a:pt x="203941" y="2511845"/>
                    </a:cubicBezTo>
                    <a:cubicBezTo>
                      <a:pt x="224139" y="2642211"/>
                      <a:pt x="633599" y="2734019"/>
                      <a:pt x="633599" y="2864385"/>
                    </a:cubicBezTo>
                    <a:cubicBezTo>
                      <a:pt x="633599" y="2994751"/>
                      <a:pt x="176399" y="3143479"/>
                      <a:pt x="203941" y="3294043"/>
                    </a:cubicBezTo>
                    <a:cubicBezTo>
                      <a:pt x="231483" y="3444607"/>
                      <a:pt x="791508" y="3628221"/>
                      <a:pt x="798852" y="3767768"/>
                    </a:cubicBezTo>
                    <a:cubicBezTo>
                      <a:pt x="806196" y="3907315"/>
                      <a:pt x="527102" y="4019320"/>
                      <a:pt x="248008" y="4131325"/>
                    </a:cubicBezTo>
                  </a:path>
                </a:pathLst>
              </a:custGeom>
              <a:no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ln w="3175">
                    <a:solidFill>
                      <a:schemeClr val="tx1"/>
                    </a:solidFill>
                  </a:ln>
                </a:endParaRPr>
              </a:p>
            </p:txBody>
          </p:sp>
        </p:grpSp>
        <p:cxnSp>
          <p:nvCxnSpPr>
            <p:cNvPr id="1435" name="직선 화살표 연결선 1434"/>
            <p:cNvCxnSpPr>
              <a:stCxn id="1438" idx="1"/>
            </p:cNvCxnSpPr>
            <p:nvPr/>
          </p:nvCxnSpPr>
          <p:spPr>
            <a:xfrm flipH="1" flipV="1">
              <a:off x="2100108" y="2988523"/>
              <a:ext cx="492057" cy="429603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6" name="직선 화살표 연결선 1435"/>
            <p:cNvCxnSpPr>
              <a:stCxn id="1438" idx="1"/>
            </p:cNvCxnSpPr>
            <p:nvPr/>
          </p:nvCxnSpPr>
          <p:spPr>
            <a:xfrm flipH="1">
              <a:off x="2114003" y="3418126"/>
              <a:ext cx="478162" cy="127467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7" name="직선 화살표 연결선 1436"/>
            <p:cNvCxnSpPr/>
            <p:nvPr/>
          </p:nvCxnSpPr>
          <p:spPr>
            <a:xfrm flipH="1">
              <a:off x="2177355" y="3444266"/>
              <a:ext cx="414810" cy="676009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38" name="직사각형 1437"/>
            <p:cNvSpPr/>
            <p:nvPr/>
          </p:nvSpPr>
          <p:spPr>
            <a:xfrm>
              <a:off x="2592165" y="2910294"/>
              <a:ext cx="750553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b="1" spc="-150" dirty="0" smtClean="0">
                  <a:solidFill>
                    <a:srgbClr val="0066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13</a:t>
              </a:r>
              <a:r>
                <a:rPr lang="ko-KR" altLang="en-US" sz="2000" b="1" spc="-150" dirty="0" smtClean="0">
                  <a:solidFill>
                    <a:srgbClr val="0066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개</a:t>
              </a:r>
              <a:endParaRPr lang="en-US" altLang="ko-KR" sz="2000" b="1" spc="-150" dirty="0" smtClean="0">
                <a:solidFill>
                  <a:srgbClr val="0066FF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endParaRPr>
            </a:p>
            <a:p>
              <a:r>
                <a:rPr lang="ko-KR" altLang="en-US" sz="2000" b="1" spc="-150" dirty="0" smtClean="0">
                  <a:solidFill>
                    <a:srgbClr val="0066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채널</a:t>
              </a:r>
              <a:endParaRPr lang="en-US" altLang="ko-KR" sz="2000" b="1" spc="-150" dirty="0" smtClean="0">
                <a:solidFill>
                  <a:srgbClr val="0066FF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endParaRPr>
            </a:p>
            <a:p>
              <a:r>
                <a:rPr lang="ko-KR" altLang="en-US" sz="2000" b="1" spc="-150" dirty="0" smtClean="0">
                  <a:solidFill>
                    <a:srgbClr val="0066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감</a:t>
              </a:r>
              <a:r>
                <a:rPr lang="ko-KR" altLang="en-US" sz="2000" b="1" spc="-150" dirty="0">
                  <a:solidFill>
                    <a:srgbClr val="0066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시</a:t>
              </a:r>
              <a:endParaRPr lang="en-US" altLang="ko-KR" sz="2000" b="1" spc="-150" dirty="0" smtClean="0">
                <a:solidFill>
                  <a:srgbClr val="0066FF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endParaRPr>
            </a:p>
          </p:txBody>
        </p:sp>
        <p:pic>
          <p:nvPicPr>
            <p:cNvPr id="1439" name="Picture 4" descr="http://www.securewifiworks.com/images/AirTight/AirTight-WIPS-group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7193" y="3476386"/>
              <a:ext cx="464617" cy="225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40" name="직사각형 1439"/>
            <p:cNvSpPr/>
            <p:nvPr/>
          </p:nvSpPr>
          <p:spPr>
            <a:xfrm>
              <a:off x="3439416" y="2890679"/>
              <a:ext cx="723602" cy="95410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ko-KR" sz="1400" b="1" spc="-150" dirty="0" smtClean="0">
                  <a:solidFill>
                    <a:srgbClr val="0066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Mbps</a:t>
              </a:r>
            </a:p>
            <a:p>
              <a:pPr algn="ctr"/>
              <a:r>
                <a:rPr lang="ko-KR" altLang="en-US" sz="1400" b="1" spc="-150" dirty="0" smtClean="0">
                  <a:solidFill>
                    <a:srgbClr val="0066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급</a:t>
              </a:r>
              <a:endParaRPr lang="en-US" altLang="ko-KR" sz="1400" b="1" spc="-150" dirty="0" smtClean="0">
                <a:solidFill>
                  <a:srgbClr val="0066FF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endParaRPr>
            </a:p>
            <a:p>
              <a:pPr algn="ctr"/>
              <a:r>
                <a:rPr lang="en-US" altLang="ko-KR" sz="1400" b="1" spc="-150" dirty="0" smtClean="0">
                  <a:solidFill>
                    <a:srgbClr val="0066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WIPS</a:t>
              </a:r>
            </a:p>
            <a:p>
              <a:pPr algn="ctr"/>
              <a:r>
                <a:rPr lang="ko-KR" altLang="en-US" sz="1400" b="1" spc="-150" dirty="0" smtClean="0">
                  <a:solidFill>
                    <a:srgbClr val="0066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센</a:t>
              </a:r>
              <a:r>
                <a:rPr lang="ko-KR" altLang="en-US" sz="1400" b="1" spc="-150" dirty="0">
                  <a:solidFill>
                    <a:srgbClr val="0066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서</a:t>
              </a:r>
              <a:endParaRPr lang="en-US" altLang="ko-KR" sz="1400" b="1" spc="-150" dirty="0" smtClean="0">
                <a:solidFill>
                  <a:srgbClr val="0066FF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endParaRPr>
            </a:p>
          </p:txBody>
        </p:sp>
        <p:sp>
          <p:nvSpPr>
            <p:cNvPr id="1441" name="직사각형 1440"/>
            <p:cNvSpPr/>
            <p:nvPr/>
          </p:nvSpPr>
          <p:spPr>
            <a:xfrm>
              <a:off x="4606938" y="2345326"/>
              <a:ext cx="812800" cy="954107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400" b="1" spc="-150" dirty="0" err="1" smtClean="0">
                  <a:solidFill>
                    <a:srgbClr val="3333CC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Gbps</a:t>
              </a:r>
              <a:endParaRPr lang="en-US" altLang="ko-KR" sz="1400" b="1" spc="-150" dirty="0" smtClean="0">
                <a:solidFill>
                  <a:srgbClr val="3333CC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endParaRPr>
            </a:p>
            <a:p>
              <a:pPr algn="ctr"/>
              <a:r>
                <a:rPr lang="ko-KR" altLang="en-US" sz="1400" b="1" spc="-150" dirty="0" smtClean="0">
                  <a:solidFill>
                    <a:srgbClr val="3333CC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급</a:t>
              </a:r>
              <a:endParaRPr lang="en-US" altLang="ko-KR" sz="1400" b="1" spc="-150" dirty="0" smtClean="0">
                <a:solidFill>
                  <a:srgbClr val="3333CC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endParaRPr>
            </a:p>
            <a:p>
              <a:pPr algn="ctr"/>
              <a:r>
                <a:rPr lang="en-US" altLang="ko-KR" sz="1400" b="1" spc="-150" dirty="0" smtClean="0">
                  <a:solidFill>
                    <a:srgbClr val="3333CC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WIPS</a:t>
              </a:r>
            </a:p>
            <a:p>
              <a:pPr algn="ctr"/>
              <a:r>
                <a:rPr lang="ko-KR" altLang="en-US" sz="1400" b="1" spc="-150" dirty="0" smtClean="0">
                  <a:solidFill>
                    <a:srgbClr val="3333CC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센</a:t>
              </a:r>
              <a:r>
                <a:rPr lang="ko-KR" altLang="en-US" sz="1400" b="1" spc="-150" dirty="0">
                  <a:solidFill>
                    <a:srgbClr val="3333CC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서</a:t>
              </a:r>
              <a:endParaRPr lang="en-US" altLang="ko-KR" sz="1400" b="1" spc="-150" dirty="0" smtClean="0">
                <a:solidFill>
                  <a:srgbClr val="3333CC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endParaRPr>
            </a:p>
          </p:txBody>
        </p:sp>
        <p:sp>
          <p:nvSpPr>
            <p:cNvPr id="1442" name="직사각형 1441"/>
            <p:cNvSpPr/>
            <p:nvPr/>
          </p:nvSpPr>
          <p:spPr>
            <a:xfrm>
              <a:off x="4606938" y="3365460"/>
              <a:ext cx="812800" cy="116955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400" b="1" spc="-150" dirty="0" smtClean="0">
                  <a:solidFill>
                    <a:srgbClr val="3333CC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WIPS</a:t>
              </a:r>
            </a:p>
            <a:p>
              <a:pPr algn="ctr"/>
              <a:r>
                <a:rPr lang="ko-KR" altLang="en-US" sz="1400" b="1" spc="-150" dirty="0" smtClean="0">
                  <a:solidFill>
                    <a:srgbClr val="3333CC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내장</a:t>
              </a:r>
              <a:endParaRPr lang="en-US" altLang="ko-KR" sz="1400" b="1" spc="-150" dirty="0" smtClean="0">
                <a:solidFill>
                  <a:srgbClr val="3333CC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endParaRPr>
            </a:p>
            <a:p>
              <a:pPr algn="ctr"/>
              <a:r>
                <a:rPr lang="en-US" altLang="ko-KR" sz="1400" b="1" spc="-150" dirty="0" smtClean="0">
                  <a:solidFill>
                    <a:srgbClr val="3333CC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AP/</a:t>
              </a:r>
            </a:p>
            <a:p>
              <a:pPr algn="ctr"/>
              <a:r>
                <a:rPr lang="ko-KR" altLang="en-US" sz="1400" b="1" spc="-150" dirty="0" smtClean="0">
                  <a:solidFill>
                    <a:srgbClr val="3333CC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공유기</a:t>
              </a:r>
              <a:r>
                <a:rPr lang="en-US" altLang="ko-KR" sz="1400" b="1" spc="-150" dirty="0" smtClean="0">
                  <a:solidFill>
                    <a:srgbClr val="3333CC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/</a:t>
              </a:r>
            </a:p>
            <a:p>
              <a:pPr algn="ctr"/>
              <a:r>
                <a:rPr lang="en-US" altLang="ko-KR" sz="1400" b="1" spc="-150" dirty="0" smtClean="0">
                  <a:solidFill>
                    <a:srgbClr val="3333CC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GW</a:t>
              </a:r>
            </a:p>
          </p:txBody>
        </p:sp>
        <p:sp>
          <p:nvSpPr>
            <p:cNvPr id="1443" name="오른쪽 화살표 1442"/>
            <p:cNvSpPr/>
            <p:nvPr/>
          </p:nvSpPr>
          <p:spPr>
            <a:xfrm>
              <a:off x="3977383" y="4851016"/>
              <a:ext cx="1412717" cy="619434"/>
            </a:xfrm>
            <a:prstGeom prst="rightArrow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bg1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시장이동</a:t>
              </a:r>
              <a:endParaRPr lang="ko-KR" altLang="en-US" sz="16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1444" name="직사각형 1443"/>
            <p:cNvSpPr/>
            <p:nvPr/>
          </p:nvSpPr>
          <p:spPr>
            <a:xfrm>
              <a:off x="4502872" y="1806696"/>
              <a:ext cx="104924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b="1" spc="-150" smtClean="0">
                  <a:solidFill>
                    <a:srgbClr val="0066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2015</a:t>
              </a:r>
              <a:r>
                <a:rPr lang="ko-KR" altLang="en-US" sz="2000" b="1" spc="-150" dirty="0" smtClean="0">
                  <a:solidFill>
                    <a:srgbClr val="0066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년</a:t>
              </a:r>
              <a:endParaRPr lang="en-US" altLang="ko-KR" sz="2000" b="1" spc="-150" dirty="0" smtClean="0">
                <a:solidFill>
                  <a:srgbClr val="0066FF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endParaRPr>
            </a:p>
          </p:txBody>
        </p:sp>
        <p:grpSp>
          <p:nvGrpSpPr>
            <p:cNvPr id="1445" name="그룹 1444"/>
            <p:cNvGrpSpPr/>
            <p:nvPr/>
          </p:nvGrpSpPr>
          <p:grpSpPr>
            <a:xfrm>
              <a:off x="6689048" y="1851123"/>
              <a:ext cx="2521058" cy="3231168"/>
              <a:chOff x="5773119" y="1239068"/>
              <a:chExt cx="3596151" cy="2960361"/>
            </a:xfrm>
          </p:grpSpPr>
          <p:sp>
            <p:nvSpPr>
              <p:cNvPr id="1448" name="직사각형 1447"/>
              <p:cNvSpPr/>
              <p:nvPr/>
            </p:nvSpPr>
            <p:spPr>
              <a:xfrm>
                <a:off x="5773119" y="1239068"/>
                <a:ext cx="3596151" cy="2960360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449" name="TextBox 1448"/>
              <p:cNvSpPr txBox="1">
                <a:spLocks noChangeAspect="1"/>
              </p:cNvSpPr>
              <p:nvPr/>
            </p:nvSpPr>
            <p:spPr>
              <a:xfrm>
                <a:off x="5773120" y="1452407"/>
                <a:ext cx="3596150" cy="274702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 latinLnBrk="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spc="-150" dirty="0" smtClean="0">
                    <a:solidFill>
                      <a:srgbClr val="85312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무선 특성</a:t>
                </a:r>
                <a:r>
                  <a:rPr lang="en-US" altLang="ko-KR" sz="1200" spc="-150" dirty="0" smtClean="0">
                    <a:solidFill>
                      <a:srgbClr val="85312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: CSMA/CA, OFDM, 8x8 MIMO, 256QAM, </a:t>
                </a:r>
                <a:r>
                  <a:rPr lang="ko-KR" altLang="en-US" sz="1200" spc="-150" dirty="0" err="1" smtClean="0">
                    <a:solidFill>
                      <a:srgbClr val="85312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빔포밍</a:t>
                </a:r>
                <a:r>
                  <a:rPr lang="en-US" altLang="ko-KR" sz="1200" spc="-150" dirty="0" smtClean="0">
                    <a:solidFill>
                      <a:srgbClr val="85312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, 20/40/80/160MHz </a:t>
                </a:r>
                <a:r>
                  <a:rPr lang="ko-KR" altLang="en-US" sz="1200" spc="-150" dirty="0" smtClean="0">
                    <a:solidFill>
                      <a:srgbClr val="85312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채널</a:t>
                </a:r>
                <a:r>
                  <a:rPr lang="en-US" altLang="ko-KR" sz="1200" spc="-150" dirty="0" smtClean="0">
                    <a:solidFill>
                      <a:srgbClr val="85312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, </a:t>
                </a:r>
                <a:r>
                  <a:rPr lang="ko-KR" altLang="en-US" sz="1200" spc="-150" dirty="0" err="1" smtClean="0">
                    <a:solidFill>
                      <a:srgbClr val="85312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채널본딩</a:t>
                </a:r>
                <a:endParaRPr lang="en-US" altLang="ko-KR" sz="1200" spc="-150" dirty="0" smtClean="0">
                  <a:solidFill>
                    <a:srgbClr val="85312F"/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  <a:p>
                <a:pPr marL="285750" indent="-285750" latinLnBrk="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spc="-150" dirty="0" smtClean="0">
                    <a:solidFill>
                      <a:srgbClr val="85312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sym typeface="Wingdings" panose="05000000000000000000" pitchFamily="2" charset="2"/>
                  </a:rPr>
                  <a:t> </a:t>
                </a:r>
                <a:r>
                  <a:rPr lang="en-US" altLang="ko-KR" sz="1200" spc="-150" dirty="0" smtClean="0">
                    <a:solidFill>
                      <a:srgbClr val="85312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sym typeface="Wingdings" panose="05000000000000000000" pitchFamily="2" charset="2"/>
                  </a:rPr>
                  <a:t>38</a:t>
                </a:r>
                <a:r>
                  <a:rPr lang="ko-KR" altLang="en-US" sz="1200" spc="-150" dirty="0" err="1" smtClean="0">
                    <a:solidFill>
                      <a:srgbClr val="85312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sym typeface="Wingdings" panose="05000000000000000000" pitchFamily="2" charset="2"/>
                  </a:rPr>
                  <a:t>개채널</a:t>
                </a:r>
                <a:r>
                  <a:rPr lang="en-US" altLang="ko-KR" sz="1200" spc="-150" dirty="0" smtClean="0">
                    <a:solidFill>
                      <a:srgbClr val="85312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sym typeface="Wingdings" panose="05000000000000000000" pitchFamily="2" charset="2"/>
                  </a:rPr>
                  <a:t> </a:t>
                </a:r>
                <a:r>
                  <a:rPr lang="ko-KR" altLang="en-US" sz="1200" spc="-150" dirty="0" smtClean="0">
                    <a:solidFill>
                      <a:srgbClr val="85312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sym typeface="Wingdings" panose="05000000000000000000" pitchFamily="2" charset="2"/>
                  </a:rPr>
                  <a:t>탐지 성능 저하</a:t>
                </a:r>
                <a:r>
                  <a:rPr lang="en-US" altLang="ko-KR" sz="1200" spc="-150" dirty="0" smtClean="0">
                    <a:solidFill>
                      <a:srgbClr val="85312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sym typeface="Wingdings" panose="05000000000000000000" pitchFamily="2" charset="2"/>
                  </a:rPr>
                  <a:t>  </a:t>
                </a:r>
                <a:r>
                  <a:rPr lang="ko-KR" altLang="en-US" sz="1200" spc="-150" dirty="0" smtClean="0">
                    <a:solidFill>
                      <a:srgbClr val="85312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sym typeface="Wingdings" panose="05000000000000000000" pitchFamily="2" charset="2"/>
                  </a:rPr>
                  <a:t>스마트 감시 스케줄링</a:t>
                </a:r>
                <a:endParaRPr lang="en-US" altLang="ko-KR" sz="1200" spc="-150" dirty="0" smtClean="0">
                  <a:solidFill>
                    <a:srgbClr val="85312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endParaRPr>
              </a:p>
              <a:p>
                <a:pPr marL="285750" indent="-285750" latinLnBrk="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spc="-150" dirty="0" smtClean="0">
                    <a:solidFill>
                      <a:srgbClr val="0066F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sym typeface="Wingdings" panose="05000000000000000000" pitchFamily="2" charset="2"/>
                  </a:rPr>
                  <a:t>정확한 위치인식 </a:t>
                </a:r>
                <a:r>
                  <a:rPr lang="en-US" altLang="ko-KR" sz="1200" spc="-150" dirty="0" smtClean="0">
                    <a:solidFill>
                      <a:srgbClr val="0066F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sym typeface="Wingdings" panose="05000000000000000000" pitchFamily="2" charset="2"/>
                  </a:rPr>
                  <a:t>: (RSSI </a:t>
                </a:r>
                <a:r>
                  <a:rPr lang="en-US" altLang="ko-KR" sz="1200" b="1" spc="-150" dirty="0" smtClean="0">
                    <a:solidFill>
                      <a:srgbClr val="0066F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sym typeface="Wingdings" panose="05000000000000000000" pitchFamily="2" charset="2"/>
                  </a:rPr>
                  <a:t>CSI)</a:t>
                </a:r>
                <a:r>
                  <a:rPr lang="en-US" altLang="ko-KR" sz="1200" spc="-150" dirty="0" smtClean="0">
                    <a:solidFill>
                      <a:srgbClr val="0066F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sym typeface="Wingdings" panose="05000000000000000000" pitchFamily="2" charset="2"/>
                  </a:rPr>
                  <a:t> </a:t>
                </a:r>
                <a:r>
                  <a:rPr lang="ko-KR" altLang="en-US" sz="1200" spc="-150" dirty="0" smtClean="0">
                    <a:solidFill>
                      <a:srgbClr val="0066F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sym typeface="Wingdings" panose="05000000000000000000" pitchFamily="2" charset="2"/>
                  </a:rPr>
                  <a:t>위치 인식</a:t>
                </a:r>
                <a:r>
                  <a:rPr lang="en-US" altLang="ko-KR" sz="1200" spc="-150" dirty="0" smtClean="0">
                    <a:solidFill>
                      <a:srgbClr val="0066F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sym typeface="Wingdings" panose="05000000000000000000" pitchFamily="2" charset="2"/>
                  </a:rPr>
                  <a:t>/</a:t>
                </a:r>
                <a:r>
                  <a:rPr lang="ko-KR" altLang="en-US" sz="1200" spc="-150" dirty="0" smtClean="0">
                    <a:solidFill>
                      <a:srgbClr val="0066F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sym typeface="Wingdings" panose="05000000000000000000" pitchFamily="2" charset="2"/>
                  </a:rPr>
                  <a:t>추적 정확도 개선</a:t>
                </a:r>
                <a:endParaRPr lang="en-US" altLang="ko-KR" sz="1200" spc="-150" dirty="0" smtClean="0">
                  <a:solidFill>
                    <a:srgbClr val="0066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endParaRPr>
              </a:p>
              <a:p>
                <a:pPr marL="285750" indent="-285750" latinLnBrk="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200" spc="-150" dirty="0" err="1" smtClean="0">
                    <a:solidFill>
                      <a:srgbClr val="0066F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sym typeface="Wingdings" panose="05000000000000000000" pitchFamily="2" charset="2"/>
                  </a:rPr>
                  <a:t>스마트폰을</a:t>
                </a:r>
                <a:r>
                  <a:rPr lang="ko-KR" altLang="en-US" sz="1200" spc="-150" dirty="0" smtClean="0">
                    <a:solidFill>
                      <a:srgbClr val="0066F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sym typeface="Wingdings" panose="05000000000000000000" pitchFamily="2" charset="2"/>
                  </a:rPr>
                  <a:t> 이용한 소프트</a:t>
                </a:r>
                <a:r>
                  <a:rPr lang="en-US" altLang="ko-KR" sz="1200" spc="-150" dirty="0" smtClean="0">
                    <a:solidFill>
                      <a:srgbClr val="0066F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sym typeface="Wingdings" panose="05000000000000000000" pitchFamily="2" charset="2"/>
                  </a:rPr>
                  <a:t>AP </a:t>
                </a:r>
                <a:r>
                  <a:rPr lang="ko-KR" altLang="en-US" sz="1200" spc="-150" dirty="0" smtClean="0">
                    <a:solidFill>
                      <a:srgbClr val="0066F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sym typeface="Wingdings" panose="05000000000000000000" pitchFamily="2" charset="2"/>
                  </a:rPr>
                  <a:t>급증 </a:t>
                </a:r>
                <a:r>
                  <a:rPr lang="en-US" altLang="ko-KR" sz="1200" spc="-150" dirty="0" smtClean="0">
                    <a:solidFill>
                      <a:srgbClr val="0066F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sym typeface="Wingdings" panose="05000000000000000000" pitchFamily="2" charset="2"/>
                  </a:rPr>
                  <a:t> </a:t>
                </a:r>
                <a:r>
                  <a:rPr lang="ko-KR" altLang="en-US" sz="1200" spc="-150" dirty="0" err="1">
                    <a:solidFill>
                      <a:srgbClr val="0066F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sym typeface="Wingdings" panose="05000000000000000000" pitchFamily="2" charset="2"/>
                  </a:rPr>
                  <a:t>모바일</a:t>
                </a:r>
                <a:r>
                  <a:rPr lang="ko-KR" altLang="en-US" sz="1200" spc="-150" dirty="0">
                    <a:solidFill>
                      <a:srgbClr val="0066F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1200" spc="-150" dirty="0" smtClean="0">
                    <a:solidFill>
                      <a:srgbClr val="0066F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sym typeface="Wingdings" panose="05000000000000000000" pitchFamily="2" charset="2"/>
                  </a:rPr>
                  <a:t>악성</a:t>
                </a:r>
                <a:r>
                  <a:rPr lang="ko-KR" altLang="en-US" sz="1200" spc="-150" dirty="0">
                    <a:solidFill>
                      <a:srgbClr val="0066F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1200" spc="-150" dirty="0" err="1" smtClean="0">
                    <a:solidFill>
                      <a:srgbClr val="0066F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sym typeface="Wingdings" panose="05000000000000000000" pitchFamily="2" charset="2"/>
                  </a:rPr>
                  <a:t>트래픽</a:t>
                </a:r>
                <a:r>
                  <a:rPr lang="en-US" altLang="ko-KR" sz="1200" spc="-150" dirty="0" smtClean="0">
                    <a:solidFill>
                      <a:srgbClr val="0066F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sym typeface="Wingdings" panose="05000000000000000000" pitchFamily="2" charset="2"/>
                  </a:rPr>
                  <a:t>, </a:t>
                </a:r>
                <a:r>
                  <a:rPr lang="ko-KR" altLang="en-US" sz="1200" spc="-150" dirty="0" smtClean="0">
                    <a:solidFill>
                      <a:srgbClr val="0066F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sym typeface="Wingdings" panose="05000000000000000000" pitchFamily="2" charset="2"/>
                  </a:rPr>
                  <a:t>정보유출</a:t>
                </a:r>
                <a:r>
                  <a:rPr lang="ko-KR" altLang="en-US" sz="1200" spc="-150" dirty="0">
                    <a:solidFill>
                      <a:srgbClr val="0066F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sym typeface="Wingdings" panose="05000000000000000000" pitchFamily="2" charset="2"/>
                  </a:rPr>
                  <a:t>의</a:t>
                </a:r>
                <a:r>
                  <a:rPr lang="en-US" altLang="ko-KR" sz="1200" spc="-150" dirty="0" smtClean="0">
                    <a:solidFill>
                      <a:srgbClr val="0066F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sym typeface="Wingdings" panose="05000000000000000000" pitchFamily="2" charset="2"/>
                  </a:rPr>
                  <a:t> </a:t>
                </a:r>
                <a:r>
                  <a:rPr lang="ko-KR" altLang="en-US" sz="1200" spc="-150" dirty="0">
                    <a:solidFill>
                      <a:srgbClr val="0066F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sym typeface="Wingdings" panose="05000000000000000000" pitchFamily="2" charset="2"/>
                  </a:rPr>
                  <a:t>통로</a:t>
                </a:r>
                <a:r>
                  <a:rPr lang="en-US" altLang="ko-KR" sz="1200" spc="-150" dirty="0" smtClean="0">
                    <a:solidFill>
                      <a:srgbClr val="0066FF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  <a:sym typeface="Wingdings" panose="05000000000000000000" pitchFamily="2" charset="2"/>
                  </a:rPr>
                  <a:t> </a:t>
                </a:r>
              </a:p>
            </p:txBody>
          </p:sp>
        </p:grpSp>
        <p:sp>
          <p:nvSpPr>
            <p:cNvPr id="1446" name="Text Box 13"/>
            <p:cNvSpPr txBox="1">
              <a:spLocks noChangeArrowheads="1"/>
            </p:cNvSpPr>
            <p:nvPr/>
          </p:nvSpPr>
          <p:spPr bwMode="auto">
            <a:xfrm>
              <a:off x="6689047" y="1854463"/>
              <a:ext cx="1528490" cy="259885"/>
            </a:xfrm>
            <a:prstGeom prst="rect">
              <a:avLst/>
            </a:prstGeom>
            <a:solidFill>
              <a:srgbClr val="00206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 anchorCtr="1"/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 smtClean="0">
                  <a:solidFill>
                    <a:srgbClr val="FFFF00"/>
                  </a:solidFill>
                  <a:latin typeface="HY헤드라인M" pitchFamily="18" charset="-127"/>
                  <a:ea typeface="HY헤드라인M" pitchFamily="18" charset="-127"/>
                </a:rPr>
                <a:t>G</a:t>
              </a:r>
              <a:r>
                <a:rPr lang="ko-KR" altLang="en-US" sz="1200" b="1" dirty="0" smtClean="0">
                  <a:solidFill>
                    <a:srgbClr val="FFFF00"/>
                  </a:solidFill>
                  <a:latin typeface="HY헤드라인M" pitchFamily="18" charset="-127"/>
                  <a:ea typeface="HY헤드라인M" pitchFamily="18" charset="-127"/>
                </a:rPr>
                <a:t>급무선</a:t>
              </a:r>
              <a:r>
                <a:rPr lang="ko-KR" altLang="en-US" sz="1200" b="1" dirty="0" smtClean="0">
                  <a:solidFill>
                    <a:prstClr val="white"/>
                  </a:solidFill>
                  <a:latin typeface="HY헤드라인M" pitchFamily="18" charset="-127"/>
                  <a:ea typeface="HY헤드라인M" pitchFamily="18" charset="-127"/>
                </a:rPr>
                <a:t> 출현</a:t>
              </a:r>
              <a:r>
                <a:rPr lang="en-US" altLang="ko-KR" sz="1200" b="1" dirty="0" smtClean="0">
                  <a:solidFill>
                    <a:prstClr val="white"/>
                  </a:solidFill>
                  <a:latin typeface="HY헤드라인M" pitchFamily="18" charset="-127"/>
                  <a:ea typeface="HY헤드라인M" pitchFamily="18" charset="-127"/>
                </a:rPr>
                <a:t>)</a:t>
              </a:r>
              <a:endParaRPr lang="ko-KR" altLang="en-US" sz="1200" b="1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endParaRPr>
            </a:p>
            <a:p>
              <a:pPr>
                <a:lnSpc>
                  <a:spcPct val="150000"/>
                </a:lnSpc>
              </a:pPr>
              <a:endParaRPr lang="en-US" altLang="ko-KR" sz="200" b="1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1447" name="직사각형 1446"/>
            <p:cNvSpPr/>
            <p:nvPr/>
          </p:nvSpPr>
          <p:spPr>
            <a:xfrm>
              <a:off x="5513993" y="2906993"/>
              <a:ext cx="750553" cy="10156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2000" b="1" spc="-150" dirty="0" smtClean="0">
                  <a:solidFill>
                    <a:srgbClr val="0066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38</a:t>
              </a:r>
              <a:r>
                <a:rPr lang="ko-KR" altLang="en-US" sz="2000" b="1" spc="-150" dirty="0" smtClean="0">
                  <a:solidFill>
                    <a:srgbClr val="0066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개</a:t>
              </a:r>
              <a:endParaRPr lang="en-US" altLang="ko-KR" sz="2000" b="1" spc="-150" dirty="0" smtClean="0">
                <a:solidFill>
                  <a:srgbClr val="0066FF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endParaRPr>
            </a:p>
            <a:p>
              <a:r>
                <a:rPr lang="ko-KR" altLang="en-US" sz="2000" b="1" spc="-150" dirty="0" smtClean="0">
                  <a:solidFill>
                    <a:srgbClr val="0066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채널</a:t>
              </a:r>
              <a:endParaRPr lang="en-US" altLang="ko-KR" sz="2000" b="1" spc="-150" dirty="0" smtClean="0">
                <a:solidFill>
                  <a:srgbClr val="0066FF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endParaRPr>
            </a:p>
            <a:p>
              <a:r>
                <a:rPr lang="ko-KR" altLang="en-US" sz="2000" b="1" spc="-150" dirty="0" smtClean="0">
                  <a:solidFill>
                    <a:srgbClr val="0066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감</a:t>
              </a:r>
              <a:r>
                <a:rPr lang="ko-KR" altLang="en-US" sz="2000" b="1" spc="-150" dirty="0">
                  <a:solidFill>
                    <a:srgbClr val="0066F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시</a:t>
              </a:r>
              <a:endParaRPr lang="en-US" altLang="ko-KR" sz="2000" b="1" spc="-150" dirty="0" smtClean="0">
                <a:solidFill>
                  <a:srgbClr val="0066FF"/>
                </a:solidFill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endParaRPr>
            </a:p>
          </p:txBody>
        </p:sp>
      </p:grpSp>
      <p:sp>
        <p:nvSpPr>
          <p:cNvPr id="1452" name="직사각형 1451"/>
          <p:cNvSpPr/>
          <p:nvPr/>
        </p:nvSpPr>
        <p:spPr>
          <a:xfrm>
            <a:off x="512563" y="850341"/>
            <a:ext cx="80329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altLang="ko-KR" sz="2000" b="1" dirty="0" smtClean="0">
                <a:solidFill>
                  <a:srgbClr val="0066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WIPS: </a:t>
            </a:r>
            <a:r>
              <a:rPr lang="ko-KR" altLang="en-US" sz="2000" b="1" dirty="0" smtClean="0">
                <a:solidFill>
                  <a:srgbClr val="0066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세계시장 </a:t>
            </a:r>
            <a:r>
              <a:rPr lang="en-US" altLang="ko-KR" sz="2000" b="1" dirty="0" smtClean="0">
                <a:solidFill>
                  <a:srgbClr val="0066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69</a:t>
            </a:r>
            <a:r>
              <a:rPr lang="ko-KR" altLang="en-US" sz="2000" b="1" dirty="0" smtClean="0">
                <a:solidFill>
                  <a:srgbClr val="0066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조원</a:t>
            </a:r>
            <a:r>
              <a:rPr lang="en-US" altLang="ko-KR" sz="1600" b="1" dirty="0" smtClean="0">
                <a:solidFill>
                  <a:srgbClr val="0066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/2015</a:t>
            </a:r>
            <a:r>
              <a:rPr lang="ko-KR" altLang="en-US" sz="1600" b="1" dirty="0" smtClean="0">
                <a:solidFill>
                  <a:srgbClr val="0066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년</a:t>
            </a:r>
            <a:r>
              <a:rPr lang="en-US" altLang="ko-KR" sz="2000" b="1" dirty="0" smtClean="0">
                <a:solidFill>
                  <a:srgbClr val="0066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CGAR:21.09</a:t>
            </a:r>
            <a:r>
              <a:rPr lang="en-US" altLang="ko-KR" sz="2000" b="1" dirty="0">
                <a:solidFill>
                  <a:srgbClr val="0066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% </a:t>
            </a:r>
            <a:r>
              <a:rPr lang="en-US" altLang="ko-KR" sz="1600" b="1" spc="-100" dirty="0">
                <a:solidFill>
                  <a:srgbClr val="0066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Frost &amp; Sullivan, </a:t>
            </a:r>
            <a:r>
              <a:rPr lang="en-US" altLang="ko-KR" sz="1600" b="1" spc="-100" dirty="0" smtClean="0">
                <a:solidFill>
                  <a:srgbClr val="0066F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2008</a:t>
            </a:r>
            <a:endParaRPr lang="ko-KR" altLang="en-US" sz="1600" b="1" spc="-100" dirty="0">
              <a:solidFill>
                <a:srgbClr val="0066F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453" name="그룹 1452"/>
          <p:cNvGrpSpPr/>
          <p:nvPr/>
        </p:nvGrpSpPr>
        <p:grpSpPr>
          <a:xfrm>
            <a:off x="467544" y="5428120"/>
            <a:ext cx="8123003" cy="881200"/>
            <a:chOff x="569350" y="5439139"/>
            <a:chExt cx="8799920" cy="918455"/>
          </a:xfrm>
        </p:grpSpPr>
        <p:sp>
          <p:nvSpPr>
            <p:cNvPr id="1454" name="AutoShape 16"/>
            <p:cNvSpPr>
              <a:spLocks noChangeArrowheads="1"/>
            </p:cNvSpPr>
            <p:nvPr/>
          </p:nvSpPr>
          <p:spPr bwMode="auto">
            <a:xfrm>
              <a:off x="586125" y="5439139"/>
              <a:ext cx="8783145" cy="831574"/>
            </a:xfrm>
            <a:prstGeom prst="roundRect">
              <a:avLst>
                <a:gd name="adj" fmla="val 5528"/>
              </a:avLst>
            </a:prstGeom>
            <a:solidFill>
              <a:schemeClr val="bg1">
                <a:lumMod val="85000"/>
                <a:alpha val="65000"/>
              </a:schemeClr>
            </a:solidFill>
            <a:ln w="19050" cap="rnd" algn="ctr">
              <a:solidFill>
                <a:srgbClr val="808080"/>
              </a:solidFill>
              <a:prstDash val="sys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altLang="ko-KR" sz="1600" dirty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1455" name="TextBox 1454"/>
            <p:cNvSpPr txBox="1">
              <a:spLocks noChangeAspect="1"/>
            </p:cNvSpPr>
            <p:nvPr/>
          </p:nvSpPr>
          <p:spPr>
            <a:xfrm>
              <a:off x="569350" y="5608935"/>
              <a:ext cx="8346648" cy="66177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latinLnBrk="0">
                <a:lnSpc>
                  <a:spcPct val="120000"/>
                </a:lnSpc>
              </a:pPr>
              <a:endParaRPr lang="en-US" altLang="ko-KR" sz="1400" b="1" spc="-15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456" name="TextBox 1455"/>
            <p:cNvSpPr txBox="1">
              <a:spLocks noChangeAspect="1"/>
            </p:cNvSpPr>
            <p:nvPr/>
          </p:nvSpPr>
          <p:spPr>
            <a:xfrm>
              <a:off x="586125" y="5465467"/>
              <a:ext cx="8783145" cy="89212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noAutofit/>
            </a:bodyPr>
            <a:lstStyle/>
            <a:p>
              <a:pPr marL="285750" lvl="1" indent="-285750" latinLnBrk="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ko-KR" altLang="en-US" b="1" spc="-150" dirty="0" smtClean="0">
                  <a:solidFill>
                    <a:srgbClr val="85312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대응 핵심기술 </a:t>
              </a:r>
              <a:r>
                <a:rPr lang="en-US" altLang="ko-KR" b="1" spc="-150" dirty="0" smtClean="0">
                  <a:solidFill>
                    <a:srgbClr val="85312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: </a:t>
              </a:r>
              <a:r>
                <a:rPr lang="en-US" altLang="ko-KR" b="1" spc="-150" dirty="0" err="1" smtClean="0">
                  <a:solidFill>
                    <a:srgbClr val="85312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Gbps</a:t>
              </a:r>
              <a:r>
                <a:rPr lang="ko-KR" altLang="en-US" b="1" spc="-150" dirty="0" smtClean="0">
                  <a:solidFill>
                    <a:srgbClr val="85312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급 무선 침입방지 기술 </a:t>
              </a:r>
              <a:r>
                <a:rPr lang="en-US" altLang="ko-KR" b="1" spc="-150" dirty="0" smtClean="0">
                  <a:solidFill>
                    <a:srgbClr val="85312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: </a:t>
              </a:r>
              <a:r>
                <a:rPr lang="ko-KR" altLang="en-US" b="1" spc="-150" dirty="0" smtClean="0"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위장</a:t>
              </a:r>
              <a:r>
                <a:rPr lang="en-US" altLang="ko-KR" b="1" spc="-150" dirty="0" smtClean="0"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AP</a:t>
              </a:r>
              <a:r>
                <a:rPr lang="ko-KR" altLang="en-US" b="1" spc="-150" dirty="0" smtClean="0"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식별</a:t>
              </a:r>
              <a:r>
                <a:rPr lang="en-US" altLang="ko-KR" b="1" spc="-150" dirty="0" smtClean="0"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, </a:t>
              </a:r>
              <a:r>
                <a:rPr lang="ko-KR" altLang="en-US" b="1" spc="-150" dirty="0" smtClean="0">
                  <a:solidFill>
                    <a:srgbClr val="85312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복제</a:t>
              </a:r>
              <a:r>
                <a:rPr lang="en-US" altLang="ko-KR" b="1" spc="-150" dirty="0" smtClean="0">
                  <a:solidFill>
                    <a:srgbClr val="85312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AP</a:t>
              </a:r>
              <a:r>
                <a:rPr lang="ko-KR" altLang="en-US" b="1" spc="-150" dirty="0" smtClean="0">
                  <a:solidFill>
                    <a:srgbClr val="85312F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식별</a:t>
              </a:r>
              <a:r>
                <a:rPr lang="en-US" altLang="ko-KR" b="1" spc="-150" dirty="0" smtClean="0"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, </a:t>
              </a:r>
              <a:r>
                <a:rPr lang="ko-KR" altLang="en-US" b="1" spc="-150" dirty="0" smtClean="0">
                  <a:latin typeface="HY견고딕" panose="02030600000101010101" pitchFamily="18" charset="-127"/>
                  <a:ea typeface="HY견고딕" panose="02030600000101010101" pitchFamily="18" charset="-127"/>
                  <a:sym typeface="Wingdings" panose="05000000000000000000" pitchFamily="2" charset="2"/>
                </a:rPr>
                <a:t>공격위치식별  센서</a:t>
              </a:r>
              <a:endParaRPr lang="en-US" altLang="ko-KR" b="1" spc="-150" dirty="0" smtClean="0">
                <a:latin typeface="HY견고딕" panose="02030600000101010101" pitchFamily="18" charset="-127"/>
                <a:ea typeface="HY견고딕" panose="02030600000101010101" pitchFamily="18" charset="-127"/>
                <a:sym typeface="Wingdings" panose="05000000000000000000" pitchFamily="2" charset="2"/>
              </a:endParaRPr>
            </a:p>
          </p:txBody>
        </p:sp>
      </p:grpSp>
      <p:sp>
        <p:nvSpPr>
          <p:cNvPr id="1457" name="직사각형 1456"/>
          <p:cNvSpPr/>
          <p:nvPr/>
        </p:nvSpPr>
        <p:spPr>
          <a:xfrm>
            <a:off x="4755380" y="4420039"/>
            <a:ext cx="12121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400" b="1" smtClean="0">
                <a:solidFill>
                  <a:srgbClr val="85312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WIPS</a:t>
            </a:r>
            <a:r>
              <a:rPr lang="ko-KR" altLang="en-US" sz="1400" b="1" dirty="0" err="1" smtClean="0">
                <a:solidFill>
                  <a:srgbClr val="85312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탑재형</a:t>
            </a:r>
            <a:endParaRPr lang="en-US" altLang="ko-KR" sz="1400" b="1" dirty="0" smtClean="0">
              <a:solidFill>
                <a:srgbClr val="85312F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/>
            <a:r>
              <a:rPr lang="en-US" altLang="ko-KR" sz="1400" b="1" dirty="0" smtClean="0">
                <a:solidFill>
                  <a:srgbClr val="85312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AP</a:t>
            </a:r>
            <a:r>
              <a:rPr lang="ko-KR" altLang="en-US" sz="1400" b="1" dirty="0" smtClean="0">
                <a:solidFill>
                  <a:srgbClr val="85312F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출현</a:t>
            </a:r>
            <a:endParaRPr lang="ko-KR" altLang="en-US" sz="1400" b="1" dirty="0">
              <a:solidFill>
                <a:srgbClr val="85312F"/>
              </a:solidFill>
            </a:endParaRPr>
          </a:p>
        </p:txBody>
      </p:sp>
      <p:sp>
        <p:nvSpPr>
          <p:cNvPr id="29" name="Rectangle 2"/>
          <p:cNvSpPr txBox="1">
            <a:spLocks noChangeArrowheads="1"/>
          </p:cNvSpPr>
          <p:nvPr/>
        </p:nvSpPr>
        <p:spPr>
          <a:xfrm>
            <a:off x="959923" y="43979"/>
            <a:ext cx="8064500" cy="576709"/>
          </a:xfrm>
          <a:prstGeom prst="rect">
            <a:avLst/>
          </a:prstGeom>
        </p:spPr>
        <p:txBody>
          <a:bodyPr/>
          <a:lstStyle/>
          <a:p>
            <a:pPr algn="l">
              <a:defRPr/>
            </a:pPr>
            <a:r>
              <a:rPr lang="ko-KR" altLang="en-US" sz="3200" spc="-15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연구 배경 및 필요성</a:t>
            </a:r>
            <a:endParaRPr lang="ko-KR" altLang="en-US" sz="2400" spc="-15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16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41313"/>
            <a:ext cx="263525" cy="6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2" name="다이어그램 31"/>
          <p:cNvGraphicFramePr/>
          <p:nvPr>
            <p:extLst>
              <p:ext uri="{D42A27DB-BD31-4B8C-83A1-F6EECF244321}">
                <p14:modId xmlns:p14="http://schemas.microsoft.com/office/powerpoint/2010/main" val="440968820"/>
              </p:ext>
            </p:extLst>
          </p:nvPr>
        </p:nvGraphicFramePr>
        <p:xfrm>
          <a:off x="539552" y="1036409"/>
          <a:ext cx="8345997" cy="50720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197" name="TextBox 33"/>
          <p:cNvSpPr txBox="1">
            <a:spLocks noChangeArrowheads="1"/>
          </p:cNvSpPr>
          <p:nvPr/>
        </p:nvSpPr>
        <p:spPr bwMode="auto">
          <a:xfrm>
            <a:off x="1206557" y="2037489"/>
            <a:ext cx="4413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3600" dirty="0">
                <a:solidFill>
                  <a:srgbClr val="77933C"/>
                </a:solidFill>
                <a:latin typeface="Arial Bold" pitchFamily="34" charset="0"/>
                <a:ea typeface="HY견고딕" pitchFamily="18" charset="-127"/>
              </a:rPr>
              <a:t>II</a:t>
            </a:r>
            <a:endParaRPr lang="ko-KR" altLang="en-US" sz="3600" dirty="0">
              <a:solidFill>
                <a:srgbClr val="77933C"/>
              </a:solidFill>
              <a:latin typeface="Arial Bold" pitchFamily="34" charset="0"/>
              <a:ea typeface="HY견고딕" pitchFamily="18" charset="-127"/>
            </a:endParaRPr>
          </a:p>
        </p:txBody>
      </p:sp>
      <p:sp>
        <p:nvSpPr>
          <p:cNvPr id="8198" name="TextBox 34"/>
          <p:cNvSpPr txBox="1">
            <a:spLocks noChangeArrowheads="1"/>
          </p:cNvSpPr>
          <p:nvPr/>
        </p:nvSpPr>
        <p:spPr bwMode="auto">
          <a:xfrm>
            <a:off x="1223617" y="4365104"/>
            <a:ext cx="5270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sz="3200" dirty="0">
                <a:solidFill>
                  <a:srgbClr val="604A7B"/>
                </a:solidFill>
                <a:latin typeface="Arial Bold" pitchFamily="34" charset="0"/>
                <a:ea typeface="HY견고딕" pitchFamily="18" charset="-127"/>
              </a:rPr>
              <a:t>III</a:t>
            </a:r>
            <a:endParaRPr lang="ko-KR" altLang="en-US" sz="3200" dirty="0">
              <a:solidFill>
                <a:srgbClr val="604A7B"/>
              </a:solidFill>
              <a:latin typeface="Arial Bold" pitchFamily="34" charset="0"/>
              <a:ea typeface="HY견고딕" pitchFamily="18" charset="-127"/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1106614" y="116632"/>
            <a:ext cx="5065585" cy="519112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anchor="ctr"/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굴림" charset="-127"/>
                <a:ea typeface="휴먼둥근헤드라인" pitchFamily="18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굴림" charset="-127"/>
                <a:ea typeface="휴먼둥근헤드라인" pitchFamily="18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굴림" charset="-127"/>
                <a:ea typeface="휴먼둥근헤드라인" pitchFamily="18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굴림" charset="-127"/>
                <a:ea typeface="휴먼둥근헤드라인" pitchFamily="18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>
              <a:lnSpc>
                <a:spcPts val="4000"/>
              </a:lnSpc>
              <a:defRPr/>
            </a:pPr>
            <a:r>
              <a:rPr lang="ko-KR" altLang="en-US" sz="3200" spc="-15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차 </a:t>
            </a:r>
            <a:r>
              <a:rPr lang="ko-KR" altLang="en-US" sz="3200" spc="-150" dirty="0" err="1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례</a:t>
            </a:r>
            <a:r>
              <a:rPr lang="ko-KR" altLang="en-US" sz="3200" spc="-15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 </a:t>
            </a:r>
            <a:endParaRPr lang="ko-KR" altLang="en-US" sz="3200" spc="-15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97762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7184" y="11017"/>
            <a:ext cx="7869616" cy="620713"/>
          </a:xfrm>
        </p:spPr>
        <p:txBody>
          <a:bodyPr>
            <a:noAutofit/>
          </a:bodyPr>
          <a:lstStyle/>
          <a:p>
            <a:r>
              <a:rPr kumimoji="1" lang="ko-KR" altLang="en-US" sz="3000" b="0" cap="all" dirty="0" err="1" smtClean="0">
                <a:effectLst/>
                <a:latin typeface="HY견고딕" pitchFamily="18" charset="-127"/>
                <a:ea typeface="HY견고딕" pitchFamily="18" charset="-127"/>
                <a:cs typeface="Arial" pitchFamily="34" charset="0"/>
              </a:rPr>
              <a:t>무선랜</a:t>
            </a:r>
            <a:r>
              <a:rPr kumimoji="1" lang="ko-KR" altLang="en-US" sz="3000" b="0" cap="all" dirty="0" smtClean="0">
                <a:effectLst/>
                <a:latin typeface="HY견고딕" pitchFamily="18" charset="-127"/>
                <a:ea typeface="HY견고딕" pitchFamily="18" charset="-127"/>
                <a:cs typeface="Arial" pitchFamily="34" charset="0"/>
              </a:rPr>
              <a:t> </a:t>
            </a:r>
            <a:r>
              <a:rPr kumimoji="1" lang="ko-KR" altLang="en-US" sz="3000" b="0" cap="all" dirty="0" err="1" smtClean="0">
                <a:effectLst/>
                <a:latin typeface="HY견고딕" pitchFamily="18" charset="-127"/>
                <a:ea typeface="HY견고딕" pitchFamily="18" charset="-127"/>
                <a:cs typeface="Arial" pitchFamily="34" charset="0"/>
              </a:rPr>
              <a:t>핫스팟</a:t>
            </a:r>
            <a:r>
              <a:rPr kumimoji="1" lang="ko-KR" altLang="en-US" sz="3000" b="0" cap="all" dirty="0" smtClean="0">
                <a:effectLst/>
                <a:latin typeface="HY견고딕" pitchFamily="18" charset="-127"/>
                <a:ea typeface="HY견고딕" pitchFamily="18" charset="-127"/>
                <a:cs typeface="Arial" pitchFamily="34" charset="0"/>
              </a:rPr>
              <a:t> </a:t>
            </a:r>
            <a:r>
              <a:rPr kumimoji="1" lang="ko-KR" altLang="en-US" sz="3000" b="0" cap="all" dirty="0" err="1" smtClean="0">
                <a:effectLst/>
                <a:latin typeface="HY견고딕" pitchFamily="18" charset="-127"/>
                <a:ea typeface="HY견고딕" pitchFamily="18" charset="-127"/>
                <a:cs typeface="Arial" pitchFamily="34" charset="0"/>
              </a:rPr>
              <a:t>무선랜</a:t>
            </a:r>
            <a:r>
              <a:rPr kumimoji="1" lang="ko-KR" altLang="en-US" sz="3000" b="0" cap="all" dirty="0" smtClean="0">
                <a:effectLst/>
                <a:latin typeface="HY견고딕" pitchFamily="18" charset="-127"/>
                <a:ea typeface="HY견고딕" pitchFamily="18" charset="-127"/>
                <a:cs typeface="Arial" pitchFamily="34" charset="0"/>
              </a:rPr>
              <a:t> 안심접속 </a:t>
            </a:r>
            <a:r>
              <a:rPr kumimoji="1" lang="ko-KR" altLang="en-US" sz="3000" b="0" cap="all" dirty="0" err="1" smtClean="0">
                <a:effectLst/>
                <a:latin typeface="HY견고딕" pitchFamily="18" charset="-127"/>
                <a:ea typeface="HY견고딕" pitchFamily="18" charset="-127"/>
                <a:cs typeface="Arial" pitchFamily="34" charset="0"/>
              </a:rPr>
              <a:t>앱</a:t>
            </a:r>
            <a:r>
              <a:rPr kumimoji="1" lang="en-US" altLang="ko-KR" sz="3000" b="0" cap="all" dirty="0">
                <a:effectLst/>
                <a:latin typeface="HY견고딕" pitchFamily="18" charset="-127"/>
                <a:ea typeface="HY견고딕" pitchFamily="18" charset="-127"/>
                <a:cs typeface="Arial" pitchFamily="34" charset="0"/>
              </a:rPr>
              <a:t> </a:t>
            </a:r>
            <a:r>
              <a:rPr kumimoji="1" lang="ko-KR" altLang="en-US" sz="3000" b="0" cap="all" dirty="0" smtClean="0">
                <a:effectLst/>
                <a:latin typeface="HY견고딕" pitchFamily="18" charset="-127"/>
                <a:ea typeface="HY견고딕" pitchFamily="18" charset="-127"/>
                <a:cs typeface="Arial" pitchFamily="34" charset="0"/>
              </a:rPr>
              <a:t>기술소개</a:t>
            </a:r>
            <a:endParaRPr lang="ko-KR" altLang="en-US" sz="3000" b="0" dirty="0">
              <a:effectLst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031486" y="3349579"/>
            <a:ext cx="2103204" cy="1073468"/>
            <a:chOff x="-22706" y="772133"/>
            <a:chExt cx="4306354" cy="2220053"/>
          </a:xfrm>
        </p:grpSpPr>
        <p:grpSp>
          <p:nvGrpSpPr>
            <p:cNvPr id="6" name="그룹 5"/>
            <p:cNvGrpSpPr/>
            <p:nvPr/>
          </p:nvGrpSpPr>
          <p:grpSpPr>
            <a:xfrm>
              <a:off x="730262" y="874532"/>
              <a:ext cx="736296" cy="822582"/>
              <a:chOff x="730262" y="874532"/>
              <a:chExt cx="736296" cy="822582"/>
            </a:xfrm>
          </p:grpSpPr>
          <p:sp>
            <p:nvSpPr>
              <p:cNvPr id="9" name="타원 8"/>
              <p:cNvSpPr/>
              <p:nvPr/>
            </p:nvSpPr>
            <p:spPr>
              <a:xfrm>
                <a:off x="730262" y="874532"/>
                <a:ext cx="540000" cy="540000"/>
              </a:xfrm>
              <a:prstGeom prst="ellipse">
                <a:avLst/>
              </a:prstGeom>
              <a:solidFill>
                <a:srgbClr val="4F81BD"/>
              </a:solidFill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</p:sp>
          <p:sp>
            <p:nvSpPr>
              <p:cNvPr id="10" name="직사각형 9"/>
              <p:cNvSpPr/>
              <p:nvPr/>
            </p:nvSpPr>
            <p:spPr>
              <a:xfrm>
                <a:off x="791579" y="908720"/>
                <a:ext cx="674979" cy="7883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sz="2585" dirty="0">
                    <a:solidFill>
                      <a:srgbClr val="FFFFFF"/>
                    </a:solidFill>
                    <a:latin typeface="HY강B" panose="02030600000101010101" pitchFamily="18" charset="-127"/>
                    <a:ea typeface="HY강B" panose="02030600000101010101" pitchFamily="18" charset="-127"/>
                  </a:rPr>
                  <a:t>3.</a:t>
                </a:r>
                <a:endParaRPr kumimoji="0" lang="ko-KR" altLang="en-US" sz="2585" dirty="0">
                  <a:solidFill>
                    <a:prstClr val="black"/>
                  </a:solidFill>
                  <a:latin typeface="HY강B" panose="02030600000101010101" pitchFamily="18" charset="-127"/>
                  <a:ea typeface="HY강B" panose="02030600000101010101" pitchFamily="18" charset="-127"/>
                </a:endParaRPr>
              </a:p>
            </p:txBody>
          </p:sp>
        </p:grpSp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47"/>
            <a:stretch/>
          </p:blipFill>
          <p:spPr bwMode="auto">
            <a:xfrm>
              <a:off x="-22706" y="772133"/>
              <a:ext cx="4306354" cy="2220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사다리꼴 7"/>
            <p:cNvSpPr/>
            <p:nvPr/>
          </p:nvSpPr>
          <p:spPr bwMode="auto">
            <a:xfrm flipV="1">
              <a:off x="2022129" y="1882160"/>
              <a:ext cx="234000" cy="108000"/>
            </a:xfrm>
            <a:prstGeom prst="trapezoid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84406" tIns="42203" rIns="84406" bIns="42203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ko-KR" altLang="en-US" smtClean="0">
                <a:solidFill>
                  <a:prstClr val="black"/>
                </a:solidFill>
              </a:endParaRPr>
            </a:p>
          </p:txBody>
        </p:sp>
      </p:grpSp>
      <p:pic>
        <p:nvPicPr>
          <p:cNvPr id="11" name="Picture 224" descr="화살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27230" t="51293" r="24792" b="36343"/>
          <a:stretch>
            <a:fillRect/>
          </a:stretch>
        </p:blipFill>
        <p:spPr bwMode="auto">
          <a:xfrm rot="2163342" flipV="1">
            <a:off x="4489500" y="4040353"/>
            <a:ext cx="1271894" cy="100584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자유형 11"/>
          <p:cNvSpPr/>
          <p:nvPr/>
        </p:nvSpPr>
        <p:spPr>
          <a:xfrm>
            <a:off x="1220548" y="5805264"/>
            <a:ext cx="7023860" cy="663426"/>
          </a:xfrm>
          <a:custGeom>
            <a:avLst/>
            <a:gdLst>
              <a:gd name="connsiteX0" fmla="*/ 0 w 4382414"/>
              <a:gd name="connsiteY0" fmla="*/ 95167 h 570988"/>
              <a:gd name="connsiteX1" fmla="*/ 95167 w 4382414"/>
              <a:gd name="connsiteY1" fmla="*/ 0 h 570988"/>
              <a:gd name="connsiteX2" fmla="*/ 4287247 w 4382414"/>
              <a:gd name="connsiteY2" fmla="*/ 0 h 570988"/>
              <a:gd name="connsiteX3" fmla="*/ 4382414 w 4382414"/>
              <a:gd name="connsiteY3" fmla="*/ 95167 h 570988"/>
              <a:gd name="connsiteX4" fmla="*/ 4382414 w 4382414"/>
              <a:gd name="connsiteY4" fmla="*/ 475821 h 570988"/>
              <a:gd name="connsiteX5" fmla="*/ 4287247 w 4382414"/>
              <a:gd name="connsiteY5" fmla="*/ 570988 h 570988"/>
              <a:gd name="connsiteX6" fmla="*/ 95167 w 4382414"/>
              <a:gd name="connsiteY6" fmla="*/ 570988 h 570988"/>
              <a:gd name="connsiteX7" fmla="*/ 0 w 4382414"/>
              <a:gd name="connsiteY7" fmla="*/ 475821 h 570988"/>
              <a:gd name="connsiteX8" fmla="*/ 0 w 4382414"/>
              <a:gd name="connsiteY8" fmla="*/ 95167 h 57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2414" h="570988">
                <a:moveTo>
                  <a:pt x="0" y="95167"/>
                </a:moveTo>
                <a:cubicBezTo>
                  <a:pt x="0" y="42608"/>
                  <a:pt x="42608" y="0"/>
                  <a:pt x="95167" y="0"/>
                </a:cubicBezTo>
                <a:lnTo>
                  <a:pt x="4287247" y="0"/>
                </a:lnTo>
                <a:cubicBezTo>
                  <a:pt x="4339806" y="0"/>
                  <a:pt x="4382414" y="42608"/>
                  <a:pt x="4382414" y="95167"/>
                </a:cubicBezTo>
                <a:lnTo>
                  <a:pt x="4382414" y="475821"/>
                </a:lnTo>
                <a:cubicBezTo>
                  <a:pt x="4382414" y="528380"/>
                  <a:pt x="4339806" y="570988"/>
                  <a:pt x="4287247" y="570988"/>
                </a:cubicBezTo>
                <a:lnTo>
                  <a:pt x="95167" y="570988"/>
                </a:lnTo>
                <a:cubicBezTo>
                  <a:pt x="42608" y="570988"/>
                  <a:pt x="0" y="528380"/>
                  <a:pt x="0" y="475821"/>
                </a:cubicBezTo>
                <a:lnTo>
                  <a:pt x="0" y="95167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9077" tIns="103101" rIns="66462" bIns="103101" numCol="1" spcCol="1270" anchor="ctr" anchorCtr="0">
            <a:noAutofit/>
          </a:bodyPr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200" spc="-92" dirty="0">
                <a:ln w="11430"/>
                <a:solidFill>
                  <a:srgbClr val="FFFF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GPS</a:t>
            </a:r>
            <a:r>
              <a:rPr kumimoji="0" lang="ko-KR" altLang="en-US" sz="1200" spc="-92" dirty="0">
                <a:ln w="11430"/>
                <a:solidFill>
                  <a:srgbClr val="FFFF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좌표</a:t>
            </a:r>
            <a:r>
              <a:rPr kumimoji="0" lang="en-US" altLang="ko-KR" sz="1200" spc="-92" dirty="0">
                <a:ln w="11430"/>
                <a:solidFill>
                  <a:srgbClr val="FFFF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, MAC</a:t>
            </a:r>
            <a:r>
              <a:rPr kumimoji="0" lang="ko-KR" altLang="en-US" sz="1200" spc="-92" dirty="0">
                <a:ln w="11430"/>
                <a:solidFill>
                  <a:srgbClr val="FFFF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주소 등</a:t>
            </a:r>
            <a:r>
              <a:rPr kumimoji="0" lang="en-US" altLang="ko-KR" sz="1200" spc="-92" dirty="0">
                <a:ln w="11430"/>
                <a:solidFill>
                  <a:srgbClr val="FFFF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r>
              <a:rPr kumimoji="0" lang="ko-KR" altLang="en-US" sz="1200" spc="-92" dirty="0">
                <a:ln w="11430"/>
                <a:solidFill>
                  <a:srgbClr val="FFFF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을</a:t>
            </a:r>
            <a:r>
              <a:rPr kumimoji="0" lang="en-US" altLang="ko-KR" sz="1200" spc="-92" dirty="0">
                <a:ln w="11430"/>
                <a:solidFill>
                  <a:srgbClr val="FFFF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r>
              <a:rPr kumimoji="0" lang="ko-KR" altLang="en-US" sz="1200" spc="-92" dirty="0">
                <a:ln w="11430"/>
                <a:solidFill>
                  <a:srgbClr val="FFFF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이용한 </a:t>
            </a:r>
            <a:r>
              <a:rPr kumimoji="0" lang="ko-KR" altLang="en-US" sz="1600" b="1" spc="-92" dirty="0">
                <a:ln w="11430"/>
                <a:solidFill>
                  <a:srgbClr val="FF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주위 신뢰 </a:t>
            </a:r>
            <a:r>
              <a:rPr kumimoji="0" lang="en-US" altLang="ko-KR" sz="1600" b="1" spc="-92" dirty="0">
                <a:ln w="11430"/>
                <a:solidFill>
                  <a:srgbClr val="FF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AP </a:t>
            </a:r>
            <a:r>
              <a:rPr kumimoji="0" lang="ko-KR" altLang="en-US" sz="1600" b="1" spc="-92" dirty="0">
                <a:ln w="11430"/>
                <a:solidFill>
                  <a:srgbClr val="FF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탐색</a:t>
            </a:r>
            <a:r>
              <a:rPr kumimoji="0" lang="en-US" altLang="ko-KR" sz="1600" b="1" spc="-92" dirty="0">
                <a:ln w="11430"/>
                <a:solidFill>
                  <a:srgbClr val="FF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/</a:t>
            </a:r>
            <a:r>
              <a:rPr kumimoji="0" lang="ko-KR" altLang="en-US" sz="1600" b="1" spc="-92" dirty="0">
                <a:ln w="11430"/>
                <a:solidFill>
                  <a:srgbClr val="FF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분류 </a:t>
            </a:r>
            <a:r>
              <a:rPr kumimoji="0" lang="en-US" altLang="ko-KR" sz="1600" b="1" spc="-92" dirty="0">
                <a:ln w="11430"/>
                <a:solidFill>
                  <a:srgbClr val="FF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 </a:t>
            </a:r>
            <a:endParaRPr lang="en-US" altLang="ko-KR" sz="1200" b="1" spc="-92" dirty="0">
              <a:ln w="11430"/>
              <a:solidFill>
                <a:srgbClr val="FFFF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400" spc="-150" dirty="0" smtClean="0">
                <a:ln w="11430"/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  <a:sym typeface="Wingdings" panose="05000000000000000000" pitchFamily="2" charset="2"/>
              </a:rPr>
              <a:t> </a:t>
            </a:r>
            <a:r>
              <a:rPr kumimoji="0" lang="ko-KR" altLang="en-US" sz="2400" spc="-150" dirty="0" smtClean="0">
                <a:ln w="11430"/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공공 </a:t>
            </a:r>
            <a:r>
              <a:rPr kumimoji="0" lang="ko-KR" altLang="en-US" sz="2400" spc="-150" dirty="0" err="1" smtClean="0">
                <a:ln w="11430"/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핫스팟</a:t>
            </a:r>
            <a:r>
              <a:rPr kumimoji="0" lang="ko-KR" altLang="en-US" sz="2400" spc="-150" dirty="0" smtClean="0">
                <a:ln w="11430"/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r>
              <a:rPr kumimoji="0" lang="ko-KR" altLang="en-US" sz="2400" spc="-150" dirty="0" err="1">
                <a:ln w="11430"/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와이파이</a:t>
            </a:r>
            <a:r>
              <a:rPr kumimoji="0" lang="ko-KR" altLang="en-US" sz="2400" spc="-150" dirty="0" err="1">
                <a:ln w="11430"/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의</a:t>
            </a:r>
            <a:r>
              <a:rPr kumimoji="0" lang="ko-KR" altLang="en-US" sz="2400" spc="-150" dirty="0">
                <a:ln w="11430"/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r>
              <a:rPr kumimoji="0" lang="ko-KR" altLang="en-US" sz="2400" b="1" spc="-150" dirty="0">
                <a:ln w="11430"/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단말 </a:t>
            </a:r>
            <a:r>
              <a:rPr kumimoji="0" lang="ko-KR" altLang="en-US" sz="2400" b="1" spc="-150" dirty="0" smtClean="0">
                <a:ln w="11430"/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접속 </a:t>
            </a:r>
            <a:r>
              <a:rPr kumimoji="0" lang="en-US" altLang="ko-KR" sz="2400" b="1" spc="-150" dirty="0">
                <a:ln w="11430"/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SW</a:t>
            </a:r>
            <a:r>
              <a:rPr kumimoji="0" lang="ko-KR" altLang="en-US" sz="2400" spc="-150" dirty="0">
                <a:ln w="11430"/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에</a:t>
            </a:r>
            <a:r>
              <a:rPr kumimoji="0" lang="ko-KR" altLang="en-US" sz="2400" spc="-150" dirty="0">
                <a:ln w="11430"/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r>
              <a:rPr kumimoji="0" lang="ko-KR" altLang="en-US" sz="2400" spc="-150" dirty="0">
                <a:ln w="11430"/>
                <a:solidFill>
                  <a:prstClr val="white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활용 </a:t>
            </a:r>
          </a:p>
        </p:txBody>
      </p:sp>
      <p:pic>
        <p:nvPicPr>
          <p:cNvPr id="13" name="_x324040560" descr="EMB00001c681de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349" y="3646065"/>
            <a:ext cx="3463782" cy="195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그룹 13"/>
          <p:cNvGrpSpPr/>
          <p:nvPr/>
        </p:nvGrpSpPr>
        <p:grpSpPr>
          <a:xfrm>
            <a:off x="516014" y="1466521"/>
            <a:ext cx="3929900" cy="1989448"/>
            <a:chOff x="212149" y="4201344"/>
            <a:chExt cx="4575219" cy="2510610"/>
          </a:xfrm>
        </p:grpSpPr>
        <p:grpSp>
          <p:nvGrpSpPr>
            <p:cNvPr id="15" name="그룹 14"/>
            <p:cNvGrpSpPr/>
            <p:nvPr/>
          </p:nvGrpSpPr>
          <p:grpSpPr>
            <a:xfrm>
              <a:off x="2591780" y="4386500"/>
              <a:ext cx="2195588" cy="2109765"/>
              <a:chOff x="2704891" y="4201342"/>
              <a:chExt cx="2487204" cy="2294923"/>
            </a:xfrm>
          </p:grpSpPr>
          <p:sp>
            <p:nvSpPr>
              <p:cNvPr id="41" name="모서리가 둥근 직사각형 40"/>
              <p:cNvSpPr/>
              <p:nvPr/>
            </p:nvSpPr>
            <p:spPr bwMode="auto">
              <a:xfrm>
                <a:off x="2815244" y="4201342"/>
                <a:ext cx="2376851" cy="2294923"/>
              </a:xfrm>
              <a:prstGeom prst="roundRect">
                <a:avLst>
                  <a:gd name="adj" fmla="val 2992"/>
                </a:avLst>
              </a:prstGeom>
              <a:solidFill>
                <a:schemeClr val="bg1"/>
              </a:solidFill>
              <a:ln w="9525" cap="flat" cmpd="sng" algn="ctr">
                <a:solidFill>
                  <a:srgbClr val="EDE2DF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none" lIns="83077" tIns="0" rIns="84406" bIns="16615" numCol="1" rtlCol="0" anchor="b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108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3140147" y="4490427"/>
                <a:ext cx="289840" cy="180374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969" i="1" kern="0" dirty="0">
                  <a:solidFill>
                    <a:prstClr val="white"/>
                  </a:solidFill>
                  <a:latin typeface="Calibri" panose="020F0502020204030204"/>
                  <a:ea typeface="맑은 고딕"/>
                </a:endParaRPr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3498484" y="4490427"/>
                <a:ext cx="289840" cy="180374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969" i="1" kern="0" dirty="0">
                  <a:solidFill>
                    <a:prstClr val="white"/>
                  </a:solidFill>
                  <a:latin typeface="Calibri" panose="020F0502020204030204"/>
                  <a:ea typeface="맑은 고딕"/>
                </a:endParaRPr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3870475" y="4490427"/>
                <a:ext cx="289840" cy="180374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969" i="1" kern="0" dirty="0">
                    <a:solidFill>
                      <a:prstClr val="white"/>
                    </a:solidFill>
                    <a:latin typeface="Calibri" panose="020F0502020204030204"/>
                    <a:ea typeface="맑은 고딕"/>
                  </a:rPr>
                  <a:t>... </a:t>
                </a:r>
                <a:endParaRPr kumimoji="0" lang="ko-KR" altLang="en-US" sz="969" i="1" kern="0" dirty="0">
                  <a:solidFill>
                    <a:prstClr val="white"/>
                  </a:solidFill>
                  <a:latin typeface="Calibri" panose="020F0502020204030204"/>
                  <a:ea typeface="맑은 고딕"/>
                </a:endParaRPr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4207406" y="4490427"/>
                <a:ext cx="289840" cy="180374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>
                    <a:shade val="50000"/>
                  </a:sys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969" i="1" kern="0" dirty="0">
                  <a:solidFill>
                    <a:prstClr val="white"/>
                  </a:solidFill>
                  <a:latin typeface="Calibri" panose="020F0502020204030204"/>
                  <a:ea typeface="맑은 고딕"/>
                </a:endParaRPr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3107119" y="4310248"/>
                <a:ext cx="1922346" cy="2002377"/>
              </a:xfrm>
              <a:prstGeom prst="rect">
                <a:avLst/>
              </a:prstGeom>
              <a:noFill/>
              <a:ln w="12700" cap="flat" cmpd="sng" algn="ctr">
                <a:solidFill>
                  <a:srgbClr val="ED7D31"/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969" kern="0">
                  <a:solidFill>
                    <a:prstClr val="white"/>
                  </a:solidFill>
                  <a:latin typeface="Calibri" panose="020F0502020204030204"/>
                  <a:ea typeface="맑은 고딕"/>
                </a:endParaRPr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3726247" y="4314351"/>
                <a:ext cx="1303218" cy="144299"/>
              </a:xfrm>
              <a:prstGeom prst="rect">
                <a:avLst/>
              </a:pr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923" b="1" kern="0" dirty="0">
                    <a:solidFill>
                      <a:prstClr val="white"/>
                    </a:solidFill>
                    <a:latin typeface="Calibri" panose="020F0502020204030204"/>
                    <a:ea typeface="맑은 고딕"/>
                  </a:rPr>
                  <a:t>Hash-based Filter</a:t>
                </a:r>
                <a:endParaRPr kumimoji="0" lang="ko-KR" altLang="en-US" sz="923" b="1" kern="0" dirty="0">
                  <a:solidFill>
                    <a:prstClr val="white"/>
                  </a:solidFill>
                  <a:latin typeface="Calibri" panose="020F0502020204030204"/>
                  <a:ea typeface="맑은 고딕"/>
                </a:endParaRPr>
              </a:p>
            </p:txBody>
          </p:sp>
          <p:cxnSp>
            <p:nvCxnSpPr>
              <p:cNvPr id="48" name="직선 연결선 47"/>
              <p:cNvCxnSpPr>
                <a:stCxn id="42" idx="2"/>
              </p:cNvCxnSpPr>
              <p:nvPr/>
            </p:nvCxnSpPr>
            <p:spPr>
              <a:xfrm>
                <a:off x="3285067" y="4670800"/>
                <a:ext cx="0" cy="364605"/>
              </a:xfrm>
              <a:prstGeom prst="line">
                <a:avLst/>
              </a:prstGeom>
              <a:noFill/>
              <a:ln w="6350" cap="flat" cmpd="sng" algn="ctr">
                <a:solidFill>
                  <a:srgbClr val="5B9BD5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49" name="직선 연결선 48"/>
              <p:cNvCxnSpPr>
                <a:stCxn id="43" idx="2"/>
              </p:cNvCxnSpPr>
              <p:nvPr/>
            </p:nvCxnSpPr>
            <p:spPr>
              <a:xfrm flipH="1">
                <a:off x="3643404" y="4670801"/>
                <a:ext cx="1" cy="364605"/>
              </a:xfrm>
              <a:prstGeom prst="line">
                <a:avLst/>
              </a:prstGeom>
              <a:noFill/>
              <a:ln w="6350" cap="flat" cmpd="sng" algn="ctr">
                <a:solidFill>
                  <a:srgbClr val="5B9BD5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0" name="직선 연결선 49"/>
              <p:cNvCxnSpPr>
                <a:stCxn id="44" idx="2"/>
              </p:cNvCxnSpPr>
              <p:nvPr/>
            </p:nvCxnSpPr>
            <p:spPr>
              <a:xfrm>
                <a:off x="4015395" y="4670800"/>
                <a:ext cx="0" cy="364605"/>
              </a:xfrm>
              <a:prstGeom prst="line">
                <a:avLst/>
              </a:prstGeom>
              <a:noFill/>
              <a:ln w="6350" cap="flat" cmpd="sng" algn="ctr">
                <a:solidFill>
                  <a:srgbClr val="5B9BD5"/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51" name="직선 연결선 50"/>
              <p:cNvCxnSpPr>
                <a:stCxn id="45" idx="2"/>
              </p:cNvCxnSpPr>
              <p:nvPr/>
            </p:nvCxnSpPr>
            <p:spPr>
              <a:xfrm>
                <a:off x="4352326" y="4670800"/>
                <a:ext cx="0" cy="364605"/>
              </a:xfrm>
              <a:prstGeom prst="line">
                <a:avLst/>
              </a:prstGeom>
              <a:noFill/>
              <a:ln w="6350" cap="flat" cmpd="sng" algn="ctr">
                <a:solidFill>
                  <a:srgbClr val="5B9BD5"/>
                </a:solidFill>
                <a:prstDash val="solid"/>
                <a:miter lim="800000"/>
                <a:tailEnd type="triangle"/>
              </a:ln>
              <a:effectLst/>
            </p:spPr>
          </p:cxnSp>
          <p:pic>
            <p:nvPicPr>
              <p:cNvPr id="52" name="그림 51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05431" y="4524441"/>
                <a:ext cx="159275" cy="105936"/>
              </a:xfrm>
              <a:prstGeom prst="rect">
                <a:avLst/>
              </a:prstGeom>
            </p:spPr>
          </p:pic>
          <p:pic>
            <p:nvPicPr>
              <p:cNvPr id="53" name="그림 52"/>
              <p:cNvPicPr>
                <a:picLocks noChangeAspect="1"/>
              </p:cNvPicPr>
              <p:nvPr>
                <p:custDataLst>
                  <p:tags r:id="rId2"/>
                </p:custDataLst>
              </p:nvPr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63767" y="4528588"/>
                <a:ext cx="162482" cy="105936"/>
              </a:xfrm>
              <a:prstGeom prst="rect">
                <a:avLst/>
              </a:prstGeom>
            </p:spPr>
          </p:pic>
          <p:pic>
            <p:nvPicPr>
              <p:cNvPr id="54" name="그림 53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71086" y="4542336"/>
                <a:ext cx="178515" cy="106890"/>
              </a:xfrm>
              <a:prstGeom prst="rect">
                <a:avLst/>
              </a:prstGeom>
            </p:spPr>
          </p:pic>
          <p:sp>
            <p:nvSpPr>
              <p:cNvPr id="55" name="오른쪽 화살표 54"/>
              <p:cNvSpPr/>
              <p:nvPr/>
            </p:nvSpPr>
            <p:spPr>
              <a:xfrm rot="19450433">
                <a:off x="2704891" y="4567350"/>
                <a:ext cx="559499" cy="311553"/>
              </a:xfrm>
              <a:prstGeom prst="rightArrow">
                <a:avLst/>
              </a:prstGeom>
              <a:solidFill>
                <a:srgbClr val="5B9BD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554" b="1" kern="0" dirty="0">
                    <a:solidFill>
                      <a:prstClr val="white"/>
                    </a:solidFill>
                    <a:latin typeface="Calibri" panose="020F0502020204030204"/>
                    <a:ea typeface="맑은 고딕"/>
                  </a:rPr>
                  <a:t>AP </a:t>
                </a:r>
                <a:r>
                  <a:rPr kumimoji="0" lang="en-US" altLang="ko-KR" sz="554" b="1" kern="0" dirty="0" err="1">
                    <a:solidFill>
                      <a:prstClr val="white"/>
                    </a:solidFill>
                    <a:latin typeface="Calibri" panose="020F0502020204030204"/>
                    <a:ea typeface="맑은 고딕"/>
                  </a:rPr>
                  <a:t>info</a:t>
                </a:r>
                <a:endParaRPr kumimoji="0" lang="ko-KR" altLang="en-US" sz="554" b="1" kern="0" dirty="0">
                  <a:solidFill>
                    <a:prstClr val="white"/>
                  </a:solidFill>
                  <a:latin typeface="Calibri" panose="020F0502020204030204"/>
                  <a:ea typeface="맑은 고딕"/>
                </a:endParaRPr>
              </a:p>
            </p:txBody>
          </p:sp>
          <p:pic>
            <p:nvPicPr>
              <p:cNvPr id="56" name="그림 55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57820" y="4383678"/>
                <a:ext cx="261254" cy="233250"/>
              </a:xfrm>
              <a:prstGeom prst="rect">
                <a:avLst/>
              </a:prstGeom>
            </p:spPr>
          </p:pic>
          <p:grpSp>
            <p:nvGrpSpPr>
              <p:cNvPr id="57" name="그룹 56"/>
              <p:cNvGrpSpPr/>
              <p:nvPr/>
            </p:nvGrpSpPr>
            <p:grpSpPr>
              <a:xfrm>
                <a:off x="3181408" y="5042446"/>
                <a:ext cx="1578852" cy="1124770"/>
                <a:chOff x="3866457" y="4090414"/>
                <a:chExt cx="1578852" cy="1124770"/>
              </a:xfrm>
            </p:grpSpPr>
            <p:sp>
              <p:nvSpPr>
                <p:cNvPr id="69" name="직사각형 68"/>
                <p:cNvSpPr/>
                <p:nvPr/>
              </p:nvSpPr>
              <p:spPr>
                <a:xfrm>
                  <a:off x="3866457" y="4090414"/>
                  <a:ext cx="1578852" cy="144299"/>
                </a:xfrm>
                <a:prstGeom prst="rect">
                  <a:avLst/>
                </a:prstGeom>
                <a:solidFill>
                  <a:srgbClr val="5B9BD5">
                    <a:lumMod val="20000"/>
                    <a:lumOff val="80000"/>
                  </a:srgbClr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ko-KR" sz="831" kern="0" dirty="0">
                      <a:solidFill>
                        <a:prstClr val="black"/>
                      </a:solidFill>
                      <a:latin typeface="Calibri" panose="020F0502020204030204"/>
                      <a:ea typeface="맑은 고딕"/>
                    </a:rPr>
                    <a:t>… 1 0 0 1 0 1 1 1 0 0 …</a:t>
                  </a:r>
                  <a:endParaRPr kumimoji="0" lang="ko-KR" altLang="en-US" sz="831" kern="0" dirty="0">
                    <a:solidFill>
                      <a:prstClr val="black"/>
                    </a:solidFill>
                    <a:latin typeface="Calibri" panose="020F0502020204030204"/>
                    <a:ea typeface="맑은 고딕"/>
                  </a:endParaRPr>
                </a:p>
              </p:txBody>
            </p:sp>
            <p:sp>
              <p:nvSpPr>
                <p:cNvPr id="70" name="직사각형 69"/>
                <p:cNvSpPr/>
                <p:nvPr/>
              </p:nvSpPr>
              <p:spPr>
                <a:xfrm>
                  <a:off x="3866457" y="4234713"/>
                  <a:ext cx="1578852" cy="144299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ko-KR" sz="831" kern="0" dirty="0">
                      <a:solidFill>
                        <a:prstClr val="black"/>
                      </a:solidFill>
                      <a:latin typeface="Calibri" panose="020F0502020204030204"/>
                      <a:ea typeface="맑은 고딕"/>
                    </a:rPr>
                    <a:t>… 0 0 1 1 1 0 0 0 1 0 …</a:t>
                  </a:r>
                  <a:endParaRPr kumimoji="0" lang="ko-KR" altLang="en-US" sz="831" kern="0" dirty="0">
                    <a:solidFill>
                      <a:prstClr val="black"/>
                    </a:solidFill>
                    <a:latin typeface="Calibri" panose="020F0502020204030204"/>
                    <a:ea typeface="맑은 고딕"/>
                  </a:endParaRPr>
                </a:p>
              </p:txBody>
            </p:sp>
            <p:sp>
              <p:nvSpPr>
                <p:cNvPr id="71" name="직사각형 70"/>
                <p:cNvSpPr/>
                <p:nvPr/>
              </p:nvSpPr>
              <p:spPr>
                <a:xfrm>
                  <a:off x="3866457" y="4368115"/>
                  <a:ext cx="1578852" cy="144299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ko-KR" sz="969" kern="0" dirty="0">
                      <a:solidFill>
                        <a:prstClr val="black"/>
                      </a:solidFill>
                      <a:latin typeface="Calibri" panose="020F0502020204030204"/>
                      <a:ea typeface="맑은 고딕"/>
                    </a:rPr>
                    <a:t>…</a:t>
                  </a:r>
                  <a:endParaRPr kumimoji="0" lang="ko-KR" altLang="en-US" sz="969" kern="0" dirty="0">
                    <a:solidFill>
                      <a:prstClr val="black"/>
                    </a:solidFill>
                    <a:latin typeface="Calibri" panose="020F0502020204030204"/>
                    <a:ea typeface="맑은 고딕"/>
                  </a:endParaRPr>
                </a:p>
              </p:txBody>
            </p:sp>
            <p:sp>
              <p:nvSpPr>
                <p:cNvPr id="72" name="직사각형 71"/>
                <p:cNvSpPr/>
                <p:nvPr/>
              </p:nvSpPr>
              <p:spPr>
                <a:xfrm>
                  <a:off x="3866457" y="4512414"/>
                  <a:ext cx="1578852" cy="144299"/>
                </a:xfrm>
                <a:prstGeom prst="rect">
                  <a:avLst/>
                </a:prstGeom>
                <a:solidFill>
                  <a:srgbClr val="FFFF00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ko-KR" sz="831" kern="0" dirty="0">
                      <a:solidFill>
                        <a:prstClr val="black"/>
                      </a:solidFill>
                      <a:latin typeface="Calibri" panose="020F0502020204030204"/>
                      <a:ea typeface="맑은 고딕"/>
                    </a:rPr>
                    <a:t>… 0 1 0 1 1 1 0 0 1 0 …</a:t>
                  </a:r>
                  <a:endParaRPr kumimoji="0" lang="ko-KR" altLang="en-US" sz="831" kern="0" dirty="0">
                    <a:solidFill>
                      <a:prstClr val="black"/>
                    </a:solidFill>
                    <a:latin typeface="Calibri" panose="020F0502020204030204"/>
                    <a:ea typeface="맑은 고딕"/>
                  </a:endParaRPr>
                </a:p>
              </p:txBody>
            </p:sp>
            <p:sp>
              <p:nvSpPr>
                <p:cNvPr id="73" name="직사각형 72"/>
                <p:cNvSpPr/>
                <p:nvPr/>
              </p:nvSpPr>
              <p:spPr>
                <a:xfrm>
                  <a:off x="3866457" y="4656714"/>
                  <a:ext cx="1578852" cy="144299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ko-KR" sz="969" kern="0" dirty="0">
                      <a:solidFill>
                        <a:prstClr val="black"/>
                      </a:solidFill>
                      <a:latin typeface="Calibri" panose="020F0502020204030204"/>
                      <a:ea typeface="맑은 고딕"/>
                    </a:rPr>
                    <a:t>…</a:t>
                  </a:r>
                  <a:endParaRPr kumimoji="0" lang="ko-KR" altLang="en-US" sz="969" kern="0" dirty="0">
                    <a:solidFill>
                      <a:prstClr val="black"/>
                    </a:solidFill>
                    <a:latin typeface="Calibri" panose="020F0502020204030204"/>
                    <a:ea typeface="맑은 고딕"/>
                  </a:endParaRPr>
                </a:p>
              </p:txBody>
            </p:sp>
            <p:sp>
              <p:nvSpPr>
                <p:cNvPr id="74" name="직사각형 73"/>
                <p:cNvSpPr/>
                <p:nvPr/>
              </p:nvSpPr>
              <p:spPr>
                <a:xfrm>
                  <a:off x="3866457" y="4787934"/>
                  <a:ext cx="1578852" cy="144299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ko-KR" sz="969" kern="0" dirty="0">
                      <a:solidFill>
                        <a:prstClr val="black"/>
                      </a:solidFill>
                      <a:latin typeface="Calibri" panose="020F0502020204030204"/>
                      <a:ea typeface="맑은 고딕"/>
                    </a:rPr>
                    <a:t>…</a:t>
                  </a:r>
                  <a:endParaRPr kumimoji="0" lang="ko-KR" altLang="en-US" sz="969" kern="0" dirty="0">
                    <a:solidFill>
                      <a:prstClr val="black"/>
                    </a:solidFill>
                    <a:latin typeface="Calibri" panose="020F0502020204030204"/>
                    <a:ea typeface="맑은 고딕"/>
                  </a:endParaRPr>
                </a:p>
              </p:txBody>
            </p:sp>
            <p:sp>
              <p:nvSpPr>
                <p:cNvPr id="75" name="직사각형 74"/>
                <p:cNvSpPr/>
                <p:nvPr/>
              </p:nvSpPr>
              <p:spPr>
                <a:xfrm>
                  <a:off x="3866457" y="4927461"/>
                  <a:ext cx="1578852" cy="144299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ko-KR" sz="969" kern="0" dirty="0">
                      <a:solidFill>
                        <a:prstClr val="black"/>
                      </a:solidFill>
                      <a:latin typeface="Calibri" panose="020F0502020204030204"/>
                      <a:ea typeface="맑은 고딕"/>
                    </a:rPr>
                    <a:t>…</a:t>
                  </a:r>
                  <a:endParaRPr kumimoji="0" lang="ko-KR" altLang="en-US" sz="969" kern="0" dirty="0">
                    <a:solidFill>
                      <a:prstClr val="black"/>
                    </a:solidFill>
                    <a:latin typeface="Calibri" panose="020F0502020204030204"/>
                    <a:ea typeface="맑은 고딕"/>
                  </a:endParaRPr>
                </a:p>
              </p:txBody>
            </p:sp>
            <p:sp>
              <p:nvSpPr>
                <p:cNvPr id="76" name="직사각형 75"/>
                <p:cNvSpPr/>
                <p:nvPr/>
              </p:nvSpPr>
              <p:spPr>
                <a:xfrm>
                  <a:off x="3866457" y="5070885"/>
                  <a:ext cx="1578852" cy="144299"/>
                </a:xfrm>
                <a:prstGeom prst="rect">
                  <a:avLst/>
                </a:prstGeom>
                <a:solidFill>
                  <a:srgbClr val="ED7D31">
                    <a:lumMod val="20000"/>
                    <a:lumOff val="80000"/>
                  </a:srgbClr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en-US" altLang="ko-KR" sz="969" kern="0" dirty="0">
                      <a:solidFill>
                        <a:prstClr val="black"/>
                      </a:solidFill>
                      <a:latin typeface="Calibri" panose="020F0502020204030204"/>
                      <a:ea typeface="맑은 고딕"/>
                    </a:rPr>
                    <a:t>…</a:t>
                  </a:r>
                  <a:endParaRPr kumimoji="0" lang="ko-KR" altLang="en-US" sz="969" kern="0" dirty="0">
                    <a:solidFill>
                      <a:prstClr val="black"/>
                    </a:solidFill>
                    <a:latin typeface="Calibri" panose="020F0502020204030204"/>
                    <a:ea typeface="맑은 고딕"/>
                  </a:endParaRPr>
                </a:p>
              </p:txBody>
            </p:sp>
          </p:grpSp>
          <p:grpSp>
            <p:nvGrpSpPr>
              <p:cNvPr id="58" name="그룹 57"/>
              <p:cNvGrpSpPr/>
              <p:nvPr/>
            </p:nvGrpSpPr>
            <p:grpSpPr>
              <a:xfrm>
                <a:off x="4780260" y="5037084"/>
                <a:ext cx="239593" cy="1172299"/>
                <a:chOff x="5465309" y="4085052"/>
                <a:chExt cx="239593" cy="1172299"/>
              </a:xfrm>
            </p:grpSpPr>
            <p:cxnSp>
              <p:nvCxnSpPr>
                <p:cNvPr id="65" name="직선 연결선 64"/>
                <p:cNvCxnSpPr/>
                <p:nvPr/>
              </p:nvCxnSpPr>
              <p:spPr>
                <a:xfrm>
                  <a:off x="5465309" y="4085052"/>
                  <a:ext cx="132588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5B9BD5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66" name="직선 연결선 65"/>
                <p:cNvCxnSpPr/>
                <p:nvPr/>
              </p:nvCxnSpPr>
              <p:spPr>
                <a:xfrm>
                  <a:off x="5466688" y="5204433"/>
                  <a:ext cx="132588" cy="0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5B9BD5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67" name="직선 연결선 66"/>
                <p:cNvCxnSpPr/>
                <p:nvPr/>
              </p:nvCxnSpPr>
              <p:spPr>
                <a:xfrm>
                  <a:off x="5517104" y="4088881"/>
                  <a:ext cx="0" cy="1115552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5B9BD5"/>
                  </a:solidFill>
                  <a:prstDash val="solid"/>
                  <a:miter lim="800000"/>
                  <a:headEnd type="triangle"/>
                  <a:tailEnd type="triangle"/>
                </a:ln>
                <a:effectLst/>
              </p:spPr>
            </p:cxnSp>
            <p:sp>
              <p:nvSpPr>
                <p:cNvPr id="68" name="TextBox 67"/>
                <p:cNvSpPr txBox="1"/>
                <p:nvPr/>
              </p:nvSpPr>
              <p:spPr>
                <a:xfrm>
                  <a:off x="5466154" y="4194085"/>
                  <a:ext cx="238748" cy="106326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kumimoji="0" lang="ko-KR" altLang="en-US" sz="554" b="1" dirty="0">
                      <a:solidFill>
                        <a:prstClr val="black"/>
                      </a:solidFill>
                      <a:latin typeface="휴먼모음T" panose="02030504000101010101" pitchFamily="18" charset="-127"/>
                      <a:ea typeface="휴먼모음T" panose="02030504000101010101" pitchFamily="18" charset="-127"/>
                    </a:rPr>
                    <a:t>신뢰</a:t>
                  </a:r>
                  <a:r>
                    <a:rPr kumimoji="0" lang="en-US" altLang="ko-KR" sz="554" b="1" dirty="0">
                      <a:solidFill>
                        <a:prstClr val="black"/>
                      </a:solidFill>
                      <a:latin typeface="휴먼모음T" panose="02030504000101010101" pitchFamily="18" charset="-127"/>
                      <a:ea typeface="휴먼모음T" panose="02030504000101010101" pitchFamily="18" charset="-127"/>
                    </a:rPr>
                    <a:t>AP </a:t>
                  </a:r>
                  <a:r>
                    <a:rPr kumimoji="0" lang="ko-KR" altLang="en-US" sz="554" b="1" dirty="0" err="1">
                      <a:solidFill>
                        <a:prstClr val="black"/>
                      </a:solidFill>
                      <a:latin typeface="휴먼모음T" panose="02030504000101010101" pitchFamily="18" charset="-127"/>
                      <a:ea typeface="휴먼모음T" panose="02030504000101010101" pitchFamily="18" charset="-127"/>
                    </a:rPr>
                    <a:t>해시정보</a:t>
                  </a:r>
                  <a:endParaRPr kumimoji="0" lang="ko-KR" altLang="en-US" sz="554" b="1" dirty="0">
                    <a:solidFill>
                      <a:prstClr val="black"/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endParaRPr>
                </a:p>
              </p:txBody>
            </p:sp>
          </p:grpSp>
          <p:sp>
            <p:nvSpPr>
              <p:cNvPr id="59" name="TextBox 58"/>
              <p:cNvSpPr txBox="1"/>
              <p:nvPr/>
            </p:nvSpPr>
            <p:spPr>
              <a:xfrm>
                <a:off x="4355756" y="4683657"/>
                <a:ext cx="723975" cy="360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82064" indent="-82064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sz="369" b="1" i="1" dirty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HY중고딕" panose="02030600000101010101" pitchFamily="18" charset="-127"/>
                    <a:ea typeface="HY중고딕" panose="02030600000101010101" pitchFamily="18" charset="-127"/>
                  </a:rPr>
                  <a:t>n</a:t>
                </a:r>
                <a:r>
                  <a:rPr kumimoji="0" lang="en-US" altLang="ko-KR" sz="369" dirty="0">
                    <a:solidFill>
                      <a:srgbClr val="0000FF"/>
                    </a:solidFill>
                    <a:latin typeface="HY중고딕" panose="02030600000101010101" pitchFamily="18" charset="-127"/>
                    <a:ea typeface="HY중고딕" panose="02030600000101010101" pitchFamily="18" charset="-127"/>
                  </a:rPr>
                  <a:t> : </a:t>
                </a:r>
                <a:r>
                  <a:rPr kumimoji="0" lang="ko-KR" altLang="en-US" sz="369" dirty="0">
                    <a:solidFill>
                      <a:srgbClr val="0000FF"/>
                    </a:solidFill>
                    <a:latin typeface="HY중고딕" panose="02030600000101010101" pitchFamily="18" charset="-127"/>
                    <a:ea typeface="HY중고딕" panose="02030600000101010101" pitchFamily="18" charset="-127"/>
                  </a:rPr>
                  <a:t>단말이</a:t>
                </a:r>
                <a:r>
                  <a:rPr kumimoji="0" lang="en-US" altLang="ko-KR" sz="369" dirty="0">
                    <a:solidFill>
                      <a:srgbClr val="0000FF"/>
                    </a:solidFill>
                    <a:latin typeface="HY중고딕" panose="02030600000101010101" pitchFamily="18" charset="-127"/>
                    <a:ea typeface="HY중고딕" panose="02030600000101010101" pitchFamily="18" charset="-127"/>
                  </a:rPr>
                  <a:t> </a:t>
                </a:r>
                <a:r>
                  <a:rPr kumimoji="0" lang="ko-KR" altLang="en-US" sz="369" dirty="0">
                    <a:solidFill>
                      <a:srgbClr val="0000FF"/>
                    </a:solidFill>
                    <a:latin typeface="HY중고딕" panose="02030600000101010101" pitchFamily="18" charset="-127"/>
                    <a:ea typeface="HY중고딕" panose="02030600000101010101" pitchFamily="18" charset="-127"/>
                  </a:rPr>
                  <a:t>찾은 모든 </a:t>
                </a:r>
                <a:r>
                  <a:rPr kumimoji="0" lang="en-US" altLang="ko-KR" sz="369" dirty="0">
                    <a:solidFill>
                      <a:srgbClr val="0000FF"/>
                    </a:solidFill>
                    <a:latin typeface="HY중고딕" panose="02030600000101010101" pitchFamily="18" charset="-127"/>
                    <a:ea typeface="HY중고딕" panose="02030600000101010101" pitchFamily="18" charset="-127"/>
                  </a:rPr>
                  <a:t>AP </a:t>
                </a:r>
                <a:r>
                  <a:rPr kumimoji="0" lang="ko-KR" altLang="en-US" sz="369" dirty="0" err="1">
                    <a:solidFill>
                      <a:srgbClr val="0000FF"/>
                    </a:solidFill>
                    <a:latin typeface="HY중고딕" panose="02030600000101010101" pitchFamily="18" charset="-127"/>
                    <a:ea typeface="HY중고딕" panose="02030600000101010101" pitchFamily="18" charset="-127"/>
                  </a:rPr>
                  <a:t>갯수</a:t>
                </a:r>
                <a:endParaRPr kumimoji="0" lang="ko-KR" altLang="en-US" sz="369" dirty="0">
                  <a:solidFill>
                    <a:srgbClr val="0000FF"/>
                  </a:solidFill>
                  <a:latin typeface="HY중고딕" panose="02030600000101010101" pitchFamily="18" charset="-127"/>
                  <a:ea typeface="HY중고딕" panose="02030600000101010101" pitchFamily="18" charset="-127"/>
                </a:endParaRPr>
              </a:p>
            </p:txBody>
          </p:sp>
          <p:cxnSp>
            <p:nvCxnSpPr>
              <p:cNvPr id="60" name="직선 연결선 59"/>
              <p:cNvCxnSpPr/>
              <p:nvPr/>
            </p:nvCxnSpPr>
            <p:spPr>
              <a:xfrm rot="5400000">
                <a:off x="3074808" y="6242437"/>
                <a:ext cx="132588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1" name="직선 연결선 60"/>
              <p:cNvCxnSpPr/>
              <p:nvPr/>
            </p:nvCxnSpPr>
            <p:spPr>
              <a:xfrm rot="5400000">
                <a:off x="4675751" y="6242437"/>
                <a:ext cx="132588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62" name="직선 연결선 61"/>
              <p:cNvCxnSpPr/>
              <p:nvPr/>
            </p:nvCxnSpPr>
            <p:spPr>
              <a:xfrm flipH="1">
                <a:off x="3126206" y="6242437"/>
                <a:ext cx="1620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5B9BD5"/>
                </a:solidFill>
                <a:prstDash val="solid"/>
                <a:miter lim="800000"/>
                <a:headEnd type="triangle"/>
                <a:tailEnd type="triangle"/>
              </a:ln>
              <a:effectLst/>
            </p:spPr>
          </p:cxnSp>
          <p:sp>
            <p:nvSpPr>
              <p:cNvPr id="63" name="TextBox 62"/>
              <p:cNvSpPr txBox="1"/>
              <p:nvPr/>
            </p:nvSpPr>
            <p:spPr>
              <a:xfrm flipH="1">
                <a:off x="3481906" y="6161197"/>
                <a:ext cx="826415" cy="243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554" b="1" dirty="0">
                    <a:solidFill>
                      <a:prstClr val="black"/>
                    </a:solidFill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필터 크기</a:t>
                </a:r>
              </a:p>
            </p:txBody>
          </p:sp>
          <p:sp>
            <p:nvSpPr>
              <p:cNvPr id="64" name="오른쪽 화살표 63"/>
              <p:cNvSpPr/>
              <p:nvPr/>
            </p:nvSpPr>
            <p:spPr>
              <a:xfrm rot="5400000">
                <a:off x="4085682" y="6027606"/>
                <a:ext cx="549319" cy="262638"/>
              </a:xfrm>
              <a:prstGeom prst="rightArrow">
                <a:avLst/>
              </a:prstGeom>
              <a:solidFill>
                <a:srgbClr val="ED7D3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646" b="1" kern="0" dirty="0">
                    <a:solidFill>
                      <a:prstClr val="white"/>
                    </a:solidFill>
                    <a:latin typeface="Calibri" panose="020F0502020204030204"/>
                    <a:ea typeface="맑은 고딕"/>
                  </a:rPr>
                  <a:t>Result</a:t>
                </a:r>
                <a:r>
                  <a:rPr kumimoji="0" lang="ko-KR" altLang="en-US" sz="646" b="1" kern="0" dirty="0">
                    <a:solidFill>
                      <a:prstClr val="white"/>
                    </a:solidFill>
                    <a:latin typeface="Calibri" panose="020F0502020204030204"/>
                    <a:ea typeface="맑은 고딕"/>
                  </a:rPr>
                  <a:t> </a:t>
                </a:r>
              </a:p>
            </p:txBody>
          </p:sp>
        </p:grpSp>
        <p:cxnSp>
          <p:nvCxnSpPr>
            <p:cNvPr id="16" name="직선 연결선 15"/>
            <p:cNvCxnSpPr>
              <a:stCxn id="33" idx="3"/>
              <a:endCxn id="55" idx="1"/>
            </p:cNvCxnSpPr>
            <p:nvPr/>
          </p:nvCxnSpPr>
          <p:spPr bwMode="auto">
            <a:xfrm flipV="1">
              <a:off x="1665479" y="5010732"/>
              <a:ext cx="973025" cy="746705"/>
            </a:xfrm>
            <a:prstGeom prst="line">
              <a:avLst/>
            </a:prstGeom>
            <a:gradFill rotWithShape="1">
              <a:gsLst>
                <a:gs pos="0">
                  <a:srgbClr val="E5730B"/>
                </a:gs>
                <a:gs pos="100000">
                  <a:srgbClr val="E5730B">
                    <a:gamma/>
                    <a:tint val="27451"/>
                    <a:invGamma/>
                  </a:srgbClr>
                </a:gs>
              </a:gsLst>
              <a:lin ang="5400000" scaled="1"/>
            </a:gradFill>
            <a:ln w="25400" cap="flat" cmpd="sng" algn="ctr">
              <a:solidFill>
                <a:srgbClr val="4F81BD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sp>
          <p:nvSpPr>
            <p:cNvPr id="17" name="TextBox 16"/>
            <p:cNvSpPr txBox="1"/>
            <p:nvPr/>
          </p:nvSpPr>
          <p:spPr>
            <a:xfrm rot="19503288">
              <a:off x="1615840" y="5329915"/>
              <a:ext cx="1191027" cy="2598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738" dirty="0">
                  <a:solidFill>
                    <a:srgbClr val="0070C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AA:BB:CC:DD:EE:FF</a:t>
              </a:r>
              <a:endParaRPr kumimoji="0" lang="ko-KR" altLang="en-US" sz="738" dirty="0">
                <a:solidFill>
                  <a:srgbClr val="0070C0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grpSp>
          <p:nvGrpSpPr>
            <p:cNvPr id="18" name="그룹 17"/>
            <p:cNvGrpSpPr/>
            <p:nvPr/>
          </p:nvGrpSpPr>
          <p:grpSpPr>
            <a:xfrm>
              <a:off x="212149" y="4201344"/>
              <a:ext cx="1945676" cy="2510610"/>
              <a:chOff x="948776" y="3135800"/>
              <a:chExt cx="2320422" cy="2994162"/>
            </a:xfrm>
          </p:grpSpPr>
          <p:grpSp>
            <p:nvGrpSpPr>
              <p:cNvPr id="21" name="그룹 20"/>
              <p:cNvGrpSpPr/>
              <p:nvPr/>
            </p:nvGrpSpPr>
            <p:grpSpPr>
              <a:xfrm>
                <a:off x="1736685" y="3135800"/>
                <a:ext cx="675075" cy="708755"/>
                <a:chOff x="2089716" y="4249216"/>
                <a:chExt cx="675075" cy="708755"/>
              </a:xfrm>
            </p:grpSpPr>
            <p:pic>
              <p:nvPicPr>
                <p:cNvPr id="38" name="Picture 10"/>
                <p:cNvPicPr>
                  <a:picLocks noChangeAspect="1" noChangeArrowheads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089716" y="4249216"/>
                  <a:ext cx="390537" cy="3285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9" name="Picture 11"/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38643" y="4365361"/>
                  <a:ext cx="326148" cy="4248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40" name="Picture 9"/>
                <p:cNvPicPr>
                  <a:picLocks noChangeAspect="1" noChangeArrowheads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95611" y="4517311"/>
                  <a:ext cx="310052" cy="44066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22" name="Picture 4" descr="access point, router, wireless icon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48776" y="3385743"/>
                <a:ext cx="914401" cy="914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3" name="Picture 4" descr="access point, router, wireless icon"/>
              <p:cNvPicPr>
                <a:picLocks noChangeAspect="1" noChangeArrowheads="1"/>
              </p:cNvPicPr>
              <p:nvPr/>
            </p:nvPicPr>
            <p:blipFill>
              <a:blip r:embed="rId17">
                <a:duotone>
                  <a:prstClr val="black"/>
                  <a:srgbClr val="FF66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8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54797" y="3385743"/>
                <a:ext cx="914401" cy="9144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4" name="Picture 6" descr="devil, the icon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49830" y="3429307"/>
                <a:ext cx="554507" cy="5545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5" name="직선 화살표 연결선 24"/>
              <p:cNvCxnSpPr/>
              <p:nvPr/>
            </p:nvCxnSpPr>
            <p:spPr>
              <a:xfrm flipH="1" flipV="1">
                <a:off x="1601670" y="4506038"/>
                <a:ext cx="259946" cy="345653"/>
              </a:xfrm>
              <a:prstGeom prst="straightConnector1">
                <a:avLst/>
              </a:prstGeom>
              <a:noFill/>
              <a:ln w="76200" cap="flat" cmpd="sng" algn="ctr">
                <a:solidFill>
                  <a:srgbClr val="5481B8">
                    <a:alpha val="30196"/>
                  </a:srgbClr>
                </a:solidFill>
                <a:prstDash val="solid"/>
                <a:miter lim="800000"/>
                <a:tailEnd type="triangle" w="med" len="sm"/>
              </a:ln>
              <a:effectLst/>
            </p:spPr>
          </p:cxnSp>
          <p:cxnSp>
            <p:nvCxnSpPr>
              <p:cNvPr id="26" name="직선 화살표 연결선 25"/>
              <p:cNvCxnSpPr/>
              <p:nvPr/>
            </p:nvCxnSpPr>
            <p:spPr>
              <a:xfrm flipH="1">
                <a:off x="1885433" y="3913791"/>
                <a:ext cx="491620" cy="0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FF0000"/>
                </a:solidFill>
                <a:prstDash val="solid"/>
                <a:miter lim="800000"/>
                <a:tailEnd type="triangle"/>
              </a:ln>
              <a:effectLst/>
            </p:spPr>
          </p:cxnSp>
          <p:sp>
            <p:nvSpPr>
              <p:cNvPr id="27" name="사각형 설명선 26"/>
              <p:cNvSpPr/>
              <p:nvPr/>
            </p:nvSpPr>
            <p:spPr>
              <a:xfrm>
                <a:off x="1967476" y="4020974"/>
                <a:ext cx="378042" cy="270323"/>
              </a:xfrm>
              <a:prstGeom prst="wedgeRectCallout">
                <a:avLst>
                  <a:gd name="adj1" fmla="val -2227"/>
                  <a:gd name="adj2" fmla="val -74106"/>
                </a:avLst>
              </a:prstGeom>
              <a:solidFill>
                <a:srgbClr val="FF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3305" tIns="31652" rIns="63305" bIns="3165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1108" b="1" kern="0" dirty="0">
                    <a:solidFill>
                      <a:prstClr val="white"/>
                    </a:solidFill>
                    <a:latin typeface="Calibri" panose="020F0502020204030204"/>
                    <a:ea typeface="맑은 고딕"/>
                  </a:rPr>
                  <a:t>!!</a:t>
                </a:r>
                <a:endParaRPr kumimoji="0" lang="ko-KR" altLang="en-US" sz="1108" b="1" kern="0" dirty="0">
                  <a:solidFill>
                    <a:prstClr val="white"/>
                  </a:solidFill>
                  <a:latin typeface="Calibri" panose="020F0502020204030204"/>
                  <a:ea typeface="맑은 고딕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2231413" y="4275208"/>
                <a:ext cx="1024912" cy="331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831" b="1" dirty="0">
                    <a:solidFill>
                      <a:srgbClr val="C0000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위장 </a:t>
                </a:r>
                <a:r>
                  <a:rPr kumimoji="0" lang="en-US" altLang="ko-KR" sz="831" b="1" dirty="0">
                    <a:solidFill>
                      <a:srgbClr val="C00000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AP</a:t>
                </a:r>
              </a:p>
            </p:txBody>
          </p:sp>
          <p:pic>
            <p:nvPicPr>
              <p:cNvPr id="29" name="Picture 3" descr="D:\hckwon\2011년도\[용역]\디지캡\overview-hero.jpg"/>
              <p:cNvPicPr>
                <a:picLocks noChangeAspect="1" noChangeArrowheads="1"/>
              </p:cNvPicPr>
              <p:nvPr/>
            </p:nvPicPr>
            <p:blipFill>
              <a:blip r:embed="rId2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1617132" y="5695448"/>
                <a:ext cx="417072" cy="270030"/>
              </a:xfrm>
              <a:prstGeom prst="rect">
                <a:avLst/>
              </a:prstGeom>
              <a:noFill/>
            </p:spPr>
          </p:pic>
          <p:pic>
            <p:nvPicPr>
              <p:cNvPr id="30" name="Picture 6" descr="D:\hckwon\2011년도\[용역]\디지캡\2c3f3c805e39e5149cd792ebb500b6d1.jpg"/>
              <p:cNvPicPr>
                <a:picLocks noChangeAspect="1" noChangeArrowheads="1"/>
              </p:cNvPicPr>
              <p:nvPr/>
            </p:nvPicPr>
            <p:blipFill>
              <a:blip r:embed="rId21" cstate="print"/>
              <a:srcRect/>
              <a:stretch>
                <a:fillRect/>
              </a:stretch>
            </p:blipFill>
            <p:spPr bwMode="auto">
              <a:xfrm>
                <a:off x="1917774" y="5305265"/>
                <a:ext cx="213469" cy="331981"/>
              </a:xfrm>
              <a:prstGeom prst="rect">
                <a:avLst/>
              </a:prstGeom>
              <a:noFill/>
            </p:spPr>
          </p:pic>
          <p:pic>
            <p:nvPicPr>
              <p:cNvPr id="31" name="Picture 2"/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56665" y="5273044"/>
                <a:ext cx="290002" cy="4593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1038471" y="4271068"/>
                <a:ext cx="749756" cy="3098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738" b="1" dirty="0">
                    <a:solidFill>
                      <a:prstClr val="black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정상 </a:t>
                </a:r>
                <a:r>
                  <a:rPr kumimoji="0" lang="en-US" altLang="ko-KR" sz="738" b="1" dirty="0">
                    <a:solidFill>
                      <a:prstClr val="black"/>
                    </a:solidFill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AP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314197" y="4837713"/>
                <a:ext cx="1367826" cy="307776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ko-KR" altLang="en-US" sz="1108" dirty="0">
                    <a:solidFill>
                      <a:srgbClr val="4F81BD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어느 </a:t>
                </a:r>
                <a:r>
                  <a:rPr kumimoji="0" lang="en-US" altLang="ko-KR" sz="1108" dirty="0">
                    <a:solidFill>
                      <a:srgbClr val="4F81BD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AP</a:t>
                </a:r>
                <a:r>
                  <a:rPr kumimoji="0" lang="ko-KR" altLang="en-US" sz="1108" dirty="0">
                    <a:solidFill>
                      <a:srgbClr val="4F81BD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로 접속</a:t>
                </a:r>
              </a:p>
            </p:txBody>
          </p:sp>
          <p:cxnSp>
            <p:nvCxnSpPr>
              <p:cNvPr id="34" name="직선 화살표 연결선 33"/>
              <p:cNvCxnSpPr/>
              <p:nvPr/>
            </p:nvCxnSpPr>
            <p:spPr>
              <a:xfrm flipV="1">
                <a:off x="2354797" y="4524700"/>
                <a:ext cx="327227" cy="345652"/>
              </a:xfrm>
              <a:prstGeom prst="straightConnector1">
                <a:avLst/>
              </a:prstGeom>
              <a:noFill/>
              <a:ln w="76200" cap="flat" cmpd="sng" algn="ctr">
                <a:solidFill>
                  <a:srgbClr val="CB7241">
                    <a:alpha val="29804"/>
                  </a:srgbClr>
                </a:solidFill>
                <a:prstDash val="solid"/>
                <a:miter lim="800000"/>
                <a:tailEnd type="triangle" w="med" len="sm"/>
              </a:ln>
              <a:effectLst/>
            </p:spPr>
          </p:cxnSp>
          <p:sp>
            <p:nvSpPr>
              <p:cNvPr id="35" name="직사각형 34"/>
              <p:cNvSpPr/>
              <p:nvPr/>
            </p:nvSpPr>
            <p:spPr>
              <a:xfrm>
                <a:off x="2315985" y="4509120"/>
                <a:ext cx="483416" cy="5558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dirty="0" smtClean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?</a:t>
                </a:r>
                <a:endParaRPr kumimoji="0" lang="ko-KR" altLang="en-US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sp>
            <p:nvSpPr>
              <p:cNvPr id="36" name="직사각형 35"/>
              <p:cNvSpPr/>
              <p:nvPr/>
            </p:nvSpPr>
            <p:spPr>
              <a:xfrm>
                <a:off x="1601669" y="4542109"/>
                <a:ext cx="483416" cy="5558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kumimoji="0" lang="en-US" altLang="ko-KR" dirty="0" smtClean="0">
                    <a:solidFill>
                      <a:srgbClr val="0000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HY견고딕" panose="02030600000101010101" pitchFamily="18" charset="-127"/>
                    <a:ea typeface="HY견고딕" panose="02030600000101010101" pitchFamily="18" charset="-127"/>
                  </a:rPr>
                  <a:t>?</a:t>
                </a:r>
                <a:endParaRPr kumimoji="0" lang="ko-KR" altLang="en-US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pic>
            <p:nvPicPr>
              <p:cNvPr id="37" name="Picture 2"/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2386" y="5177487"/>
                <a:ext cx="625239" cy="952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19" name="직선 연결선 18"/>
            <p:cNvCxnSpPr>
              <a:endCxn id="64" idx="3"/>
            </p:cNvCxnSpPr>
            <p:nvPr/>
          </p:nvCxnSpPr>
          <p:spPr bwMode="auto">
            <a:xfrm>
              <a:off x="1798519" y="6242437"/>
              <a:ext cx="2254614" cy="196203"/>
            </a:xfrm>
            <a:prstGeom prst="line">
              <a:avLst/>
            </a:prstGeom>
            <a:gradFill rotWithShape="1">
              <a:gsLst>
                <a:gs pos="0">
                  <a:srgbClr val="E5730B"/>
                </a:gs>
                <a:gs pos="100000">
                  <a:srgbClr val="E5730B">
                    <a:gamma/>
                    <a:tint val="27451"/>
                    <a:invGamma/>
                  </a:srgbClr>
                </a:gs>
              </a:gsLst>
              <a:lin ang="5400000" scaled="1"/>
            </a:gradFill>
            <a:ln w="25400" cap="flat" cmpd="sng" algn="ctr">
              <a:solidFill>
                <a:srgbClr val="E5730B"/>
              </a:solidFill>
              <a:prstDash val="solid"/>
              <a:round/>
              <a:headEnd type="arrow" w="med" len="med"/>
              <a:tailEnd type="none" w="med" len="med"/>
            </a:ln>
            <a:effectLst/>
          </p:spPr>
        </p:cxnSp>
        <p:sp>
          <p:nvSpPr>
            <p:cNvPr id="20" name="직사각형 19"/>
            <p:cNvSpPr/>
            <p:nvPr/>
          </p:nvSpPr>
          <p:spPr>
            <a:xfrm rot="293018">
              <a:off x="1742238" y="6011750"/>
              <a:ext cx="1289937" cy="2957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923" b="1" kern="0" dirty="0">
                  <a:solidFill>
                    <a:srgbClr val="0066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맑은 고딕"/>
                </a:rPr>
                <a:t>Green</a:t>
              </a:r>
              <a:r>
                <a:rPr kumimoji="0" lang="en-US" altLang="ko-KR" sz="923" b="1" kern="0" dirty="0">
                  <a:solidFill>
                    <a:srgbClr val="FF66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맑은 고딕"/>
                </a:rPr>
                <a:t>/</a:t>
              </a:r>
              <a:r>
                <a:rPr kumimoji="0" lang="en-US" altLang="ko-KR" sz="923" b="1" kern="0" dirty="0">
                  <a:solidFill>
                    <a:srgbClr val="FFCC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맑은 고딕"/>
                </a:rPr>
                <a:t>Yellow</a:t>
              </a:r>
              <a:r>
                <a:rPr kumimoji="0" lang="en-US" altLang="ko-KR" sz="923" b="1" kern="0" dirty="0">
                  <a:solidFill>
                    <a:srgbClr val="FF66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맑은 고딕"/>
                </a:rPr>
                <a:t>/</a:t>
              </a:r>
              <a:r>
                <a:rPr kumimoji="0" lang="en-US" altLang="ko-KR" sz="923" b="1" kern="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libri" panose="020F0502020204030204"/>
                  <a:ea typeface="맑은 고딕"/>
                </a:rPr>
                <a:t>Red</a:t>
              </a:r>
              <a:endParaRPr kumimoji="0" lang="ko-KR" altLang="en-US" sz="923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/>
              </a:endParaRPr>
            </a:p>
          </p:txBody>
        </p:sp>
      </p:grpSp>
      <p:sp>
        <p:nvSpPr>
          <p:cNvPr id="77" name="모서리가 둥근 직사각형 76"/>
          <p:cNvSpPr/>
          <p:nvPr/>
        </p:nvSpPr>
        <p:spPr bwMode="auto">
          <a:xfrm>
            <a:off x="679913" y="4509120"/>
            <a:ext cx="3927535" cy="1149190"/>
          </a:xfrm>
          <a:prstGeom prst="roundRect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923" b="1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공격 시나리오 </a:t>
            </a:r>
            <a:r>
              <a:rPr kumimoji="0" lang="en-US" altLang="ko-KR" sz="923" b="1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(Honeypot </a:t>
            </a:r>
            <a:r>
              <a:rPr kumimoji="0" lang="ko-KR" altLang="en-US" sz="923" b="1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기반 </a:t>
            </a:r>
            <a:r>
              <a:rPr kumimoji="0" lang="en-US" altLang="ko-KR" sz="923" b="1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Rogue AP </a:t>
            </a:r>
            <a:r>
              <a:rPr kumimoji="0" lang="ko-KR" altLang="en-US" sz="923" b="1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공격</a:t>
            </a:r>
            <a:r>
              <a:rPr kumimoji="0" lang="en-US" altLang="ko-KR" sz="923" b="1" dirty="0">
                <a:solidFill>
                  <a:srgbClr val="C0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969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: </a:t>
            </a:r>
            <a:r>
              <a:rPr kumimoji="0" lang="ko-KR" altLang="en-US" sz="1108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잘</a:t>
            </a:r>
            <a:r>
              <a:rPr kumimoji="0" lang="en-US" altLang="ko-KR" sz="1108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1108" b="1" dirty="0" err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알려진</a:t>
            </a:r>
            <a:r>
              <a:rPr kumimoji="0" lang="ko-KR" altLang="en-US" sz="1108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1108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SSID</a:t>
            </a:r>
            <a:r>
              <a:rPr kumimoji="0" lang="en-US" altLang="ko-KR" sz="969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0" lang="ko-KR" altLang="en-US" sz="969" b="1" dirty="0" err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이통사</a:t>
            </a:r>
            <a:r>
              <a:rPr kumimoji="0" lang="en-US" altLang="ko-KR" sz="969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969" b="1" dirty="0" err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스타벅스</a:t>
            </a:r>
            <a:r>
              <a:rPr kumimoji="0" lang="en-US" altLang="ko-KR" sz="969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969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</a:t>
            </a:r>
            <a:r>
              <a:rPr kumimoji="0" lang="en-US" altLang="ko-KR" sz="1108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kumimoji="0" lang="ko-KR" altLang="en-US" sz="1108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 위장</a:t>
            </a:r>
            <a:r>
              <a:rPr kumimoji="0" lang="ko-KR" altLang="en-US" sz="969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하여</a:t>
            </a:r>
            <a:r>
              <a:rPr kumimoji="0" lang="ko-KR" altLang="en-US" sz="969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ko-KR" altLang="en-US" sz="969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 유인</a:t>
            </a:r>
            <a:endParaRPr kumimoji="0" lang="en-US" altLang="ko-KR" sz="969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sz="923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923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대응의 어려움</a:t>
            </a:r>
            <a:endParaRPr kumimoji="0" lang="en-US" altLang="ko-KR" sz="923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923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kumimoji="0" lang="ko-KR" altLang="en-US" sz="1015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불과 </a:t>
            </a:r>
            <a:r>
              <a:rPr kumimoji="0" lang="ko-KR" altLang="en-US" sz="1015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수십분의</a:t>
            </a:r>
            <a:r>
              <a:rPr kumimoji="0" lang="ko-KR" altLang="en-US" sz="1015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공격만으로 </a:t>
            </a:r>
            <a:r>
              <a:rPr kumimoji="0" lang="ko-KR" altLang="en-US" sz="1015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개인정보 유출 가능</a:t>
            </a:r>
            <a:endParaRPr kumimoji="0" lang="en-US" altLang="ko-KR" sz="1015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923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kumimoji="0" lang="ko-KR" altLang="en-US" sz="923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무료 </a:t>
            </a:r>
            <a:r>
              <a:rPr kumimoji="0" lang="ko-KR" altLang="en-US" sz="923" b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와이파이의</a:t>
            </a:r>
            <a:r>
              <a:rPr kumimoji="0" lang="ko-KR" altLang="en-US" sz="923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서비스 지역이 넓어 침해방지센서 활용불가 </a:t>
            </a:r>
            <a:endParaRPr kumimoji="0" lang="en-US" altLang="ko-KR" sz="923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923" b="1" spc="-46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kumimoji="0" lang="ko-KR" altLang="en-US" sz="923" b="1" spc="-46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실제 서비스 지역이 아니더라도</a:t>
            </a:r>
            <a:r>
              <a:rPr kumimoji="0" lang="en-US" altLang="ko-KR" sz="923" b="1" spc="-46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kumimoji="0" lang="ko-KR" altLang="en-US" sz="923" b="1" spc="-46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소비자는 서비스 지역으로 착각할 수 있음</a:t>
            </a:r>
            <a:endParaRPr kumimoji="0" lang="en-US" altLang="ko-KR" sz="923" b="1" spc="-46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8" name="모서리가 둥근 직사각형 77"/>
          <p:cNvSpPr/>
          <p:nvPr/>
        </p:nvSpPr>
        <p:spPr bwMode="auto">
          <a:xfrm>
            <a:off x="4880053" y="1875890"/>
            <a:ext cx="4025878" cy="1564759"/>
          </a:xfrm>
          <a:prstGeom prst="roundRect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none" lIns="84406" tIns="42203" rIns="84406" bIns="42203" numCol="1" rtlCol="0" anchor="ctr" anchorCtr="0" compatLnSpc="1">
            <a:prstTxWarp prst="textNoShape">
              <a:avLst/>
            </a:prstTxWarp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92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: </a:t>
            </a:r>
            <a:r>
              <a:rPr kumimoji="0" lang="ko-KR" altLang="en-US" sz="1292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정상</a:t>
            </a:r>
            <a:r>
              <a:rPr kumimoji="0" lang="en-US" altLang="ko-KR" sz="1292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AP</a:t>
            </a:r>
            <a:r>
              <a:rPr kumimoji="0" lang="ko-KR" altLang="en-US" sz="1292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정보</a:t>
            </a:r>
            <a:r>
              <a:rPr kumimoji="0" lang="en-US" altLang="ko-KR" sz="1292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</a:t>
            </a:r>
            <a:r>
              <a:rPr kumimoji="0" lang="ko-KR" altLang="en-US" sz="1292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위치</a:t>
            </a:r>
            <a:r>
              <a:rPr kumimoji="0" lang="en-US" altLang="ko-KR" sz="1292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 SSID </a:t>
            </a:r>
            <a:r>
              <a:rPr kumimoji="0" lang="ko-KR" altLang="en-US" sz="1292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등</a:t>
            </a:r>
            <a:r>
              <a:rPr kumimoji="0" lang="en-US" altLang="ko-KR" sz="1292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)</a:t>
            </a:r>
            <a:r>
              <a:rPr kumimoji="0" lang="ko-KR" altLang="en-US" sz="1292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를 압축 저장하여 </a:t>
            </a:r>
            <a:endParaRPr kumimoji="0" lang="en-US" altLang="ko-KR" sz="1292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92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  단말 </a:t>
            </a:r>
            <a:r>
              <a:rPr kumimoji="0" lang="ko-KR" altLang="en-US" sz="1292" b="1" dirty="0" err="1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앱</a:t>
            </a:r>
            <a:r>
              <a:rPr kumimoji="0" lang="en-US" altLang="ko-KR" sz="1292" b="1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SW</a:t>
            </a:r>
            <a:r>
              <a:rPr kumimoji="0" lang="ko-KR" altLang="en-US" sz="1292" b="1" dirty="0" smtClean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에서 </a:t>
            </a:r>
            <a:r>
              <a:rPr kumimoji="0" lang="ko-KR" altLang="en-US" sz="1292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신뢰도 판단</a:t>
            </a:r>
            <a:r>
              <a:rPr kumimoji="0" lang="en-US" altLang="ko-KR" sz="1292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,</a:t>
            </a:r>
            <a:r>
              <a:rPr kumimoji="0" lang="ko-KR" altLang="en-US" sz="1292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신뢰</a:t>
            </a:r>
            <a:r>
              <a:rPr kumimoji="0" lang="en-US" altLang="ko-KR" sz="1292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AP</a:t>
            </a:r>
            <a:r>
              <a:rPr kumimoji="0" lang="ko-KR" altLang="en-US" sz="1292" b="1" dirty="0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에 </a:t>
            </a:r>
            <a:r>
              <a:rPr kumimoji="0" lang="ko-KR" altLang="en-US" sz="1292" b="1" dirty="0" err="1"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우선접속</a:t>
            </a:r>
            <a:endParaRPr kumimoji="0" lang="en-US" altLang="ko-KR" sz="1292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0" lang="en-US" altLang="ko-KR" sz="1108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92" b="1" dirty="0"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우수성</a:t>
            </a:r>
            <a:endParaRPr kumimoji="0" lang="en-US" altLang="ko-KR" sz="1292" b="1" dirty="0"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92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: </a:t>
            </a:r>
            <a:r>
              <a:rPr kumimoji="0" lang="en-US" altLang="ko-KR" sz="1292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A-GPS </a:t>
            </a:r>
            <a:r>
              <a:rPr kumimoji="0" lang="ko-KR" altLang="en-US" sz="1292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등 </a:t>
            </a:r>
            <a:r>
              <a:rPr kumimoji="0" lang="en-US" altLang="ko-KR" sz="1292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Geolocation </a:t>
            </a:r>
            <a:r>
              <a:rPr kumimoji="0" lang="ko-KR" altLang="en-US" sz="1292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정보 활용</a:t>
            </a:r>
            <a:r>
              <a:rPr kumimoji="0" lang="ko-KR" altLang="en-US" sz="1292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하여 정확도 개선</a:t>
            </a:r>
            <a:endParaRPr kumimoji="0" lang="en-US" altLang="ko-KR" sz="1292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92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: </a:t>
            </a:r>
            <a:r>
              <a:rPr kumimoji="0" lang="ko-KR" altLang="en-US" sz="1292" b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안드로이드</a:t>
            </a:r>
            <a:r>
              <a:rPr kumimoji="0" lang="ko-KR" altLang="en-US" sz="1292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 기반 </a:t>
            </a:r>
            <a:r>
              <a:rPr kumimoji="0" lang="ko-KR" altLang="en-US" sz="1292" b="1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앱</a:t>
            </a:r>
            <a:r>
              <a:rPr kumimoji="0" lang="en-US" altLang="ko-KR" sz="1292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(SW) , </a:t>
            </a:r>
            <a:r>
              <a:rPr kumimoji="0" lang="ko-KR" altLang="en-US" sz="1292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직관적인 신뢰</a:t>
            </a:r>
            <a:r>
              <a:rPr kumimoji="0" lang="en-US" altLang="ko-KR" sz="1292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AP </a:t>
            </a:r>
            <a:r>
              <a:rPr kumimoji="0" lang="ko-KR" altLang="en-US" sz="1292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판단</a:t>
            </a:r>
            <a:endParaRPr kumimoji="0" lang="en-US" altLang="ko-KR" sz="1292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92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: </a:t>
            </a:r>
            <a:r>
              <a:rPr kumimoji="0" lang="ko-KR" altLang="en-US" sz="1292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신뢰 </a:t>
            </a:r>
            <a:r>
              <a:rPr kumimoji="0" lang="en-US" altLang="ko-KR" sz="1292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AP </a:t>
            </a:r>
            <a:r>
              <a:rPr kumimoji="0" lang="ko-KR" altLang="en-US" sz="1292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정보 다운로드 및 직접 등록 </a:t>
            </a:r>
            <a:r>
              <a:rPr kumimoji="0" lang="ko-KR" altLang="en-US" sz="1292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Wingdings" panose="05000000000000000000" pitchFamily="2" charset="2"/>
              </a:rPr>
              <a:t>가능</a:t>
            </a:r>
            <a:endParaRPr kumimoji="0" lang="en-US" altLang="ko-KR" sz="1292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Wingdings" panose="05000000000000000000" pitchFamily="2" charset="2"/>
            </a:endParaRPr>
          </a:p>
        </p:txBody>
      </p:sp>
      <p:pic>
        <p:nvPicPr>
          <p:cNvPr id="79" name="Picture 4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485" y="1412776"/>
            <a:ext cx="415344" cy="415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6584765" y="3515991"/>
            <a:ext cx="1190343" cy="1654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white"/>
              </a:solidFill>
            </a:endParaRPr>
          </a:p>
        </p:txBody>
      </p:sp>
      <p:grpSp>
        <p:nvGrpSpPr>
          <p:cNvPr id="80" name="그룹 79"/>
          <p:cNvGrpSpPr/>
          <p:nvPr/>
        </p:nvGrpSpPr>
        <p:grpSpPr>
          <a:xfrm>
            <a:off x="1331640" y="817547"/>
            <a:ext cx="6660715" cy="523220"/>
            <a:chOff x="820272" y="908720"/>
            <a:chExt cx="6244313" cy="523220"/>
          </a:xfrm>
        </p:grpSpPr>
        <p:sp>
          <p:nvSpPr>
            <p:cNvPr id="81" name="모서리가 둥근 직사각형 80"/>
            <p:cNvSpPr/>
            <p:nvPr/>
          </p:nvSpPr>
          <p:spPr>
            <a:xfrm>
              <a:off x="836585" y="953725"/>
              <a:ext cx="6228000" cy="444122"/>
            </a:xfrm>
            <a:prstGeom prst="roundRect">
              <a:avLst/>
            </a:prstGeom>
            <a:solidFill>
              <a:srgbClr val="006699"/>
            </a:solidFill>
            <a:ln w="19050" algn="ctr">
              <a:noFill/>
              <a:round/>
              <a:headEnd/>
              <a:tailEnd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txBody>
            <a:bodyPr wrap="none" anchor="ctr"/>
            <a:lstStyle/>
            <a:p>
              <a:pPr lvl="0" latinLnBrk="0">
                <a:buClr>
                  <a:srgbClr val="CCCCFF"/>
                </a:buClr>
              </a:pPr>
              <a:r>
                <a:rPr lang="ko-KR" altLang="en-US" spc="-100" dirty="0">
                  <a:ln w="11430"/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 </a:t>
              </a:r>
              <a:r>
                <a:rPr lang="ko-KR" altLang="en-US" spc="-100" dirty="0" smtClean="0">
                  <a:ln w="11430"/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   안전한 </a:t>
              </a:r>
              <a:r>
                <a:rPr lang="ko-KR" altLang="en-US" spc="-100" dirty="0" err="1" smtClean="0">
                  <a:ln w="11430"/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와이파이</a:t>
              </a:r>
              <a:r>
                <a:rPr lang="ko-KR" altLang="en-US" spc="-100" dirty="0" smtClean="0">
                  <a:ln w="11430"/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 접속을 위한 신뢰 기반의 안전 </a:t>
              </a:r>
              <a:r>
                <a:rPr lang="en-US" altLang="ko-KR" spc="-100" dirty="0" smtClean="0">
                  <a:ln w="11430"/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AP </a:t>
              </a:r>
              <a:r>
                <a:rPr lang="ko-KR" altLang="en-US" spc="-100" dirty="0" smtClean="0">
                  <a:ln w="11430"/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접속 </a:t>
              </a:r>
              <a:r>
                <a:rPr lang="ko-KR" altLang="en-US" spc="-100" dirty="0">
                  <a:ln w="11430"/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견고딕" panose="02030600000101010101" pitchFamily="18" charset="-127"/>
                  <a:ea typeface="HY견고딕" panose="02030600000101010101" pitchFamily="18" charset="-127"/>
                  <a:cs typeface="Arial" pitchFamily="34" charset="0"/>
                </a:rPr>
                <a:t>기술 </a:t>
              </a:r>
              <a:endPara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820272" y="908720"/>
              <a:ext cx="17318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endParaRPr lang="ko-KR" altLang="en-US" sz="2800" dirty="0"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323633" y="3356992"/>
            <a:ext cx="1617224" cy="1032833"/>
            <a:chOff x="568736" y="4115151"/>
            <a:chExt cx="1928561" cy="1519228"/>
          </a:xfrm>
        </p:grpSpPr>
        <p:pic>
          <p:nvPicPr>
            <p:cNvPr id="86" name="Picture 2"/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68736" y="4115151"/>
              <a:ext cx="1592182" cy="1450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" name="TextBox 86"/>
            <p:cNvSpPr txBox="1"/>
            <p:nvPr/>
          </p:nvSpPr>
          <p:spPr>
            <a:xfrm>
              <a:off x="843714" y="5136543"/>
              <a:ext cx="1653583" cy="49783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noAutofit/>
            </a:bodyPr>
            <a:lstStyle/>
            <a:p>
              <a:r>
                <a:rPr lang="ko-KR" altLang="en-US" sz="700" dirty="0" smtClean="0">
                  <a:solidFill>
                    <a:srgbClr val="0000FF"/>
                  </a:solidFill>
                  <a:latin typeface="MD아트체" panose="02020603020101020101" pitchFamily="18" charset="-127"/>
                  <a:ea typeface="MD아트체" panose="02020603020101020101" pitchFamily="18" charset="-127"/>
                  <a:cs typeface="Tahoma" panose="020B0604030504040204" pitchFamily="34" charset="0"/>
                </a:rPr>
                <a:t>누군가가</a:t>
              </a:r>
              <a:r>
                <a:rPr lang="en-US" altLang="ko-KR" sz="700" dirty="0" smtClean="0">
                  <a:solidFill>
                    <a:srgbClr val="0000FF"/>
                  </a:solidFill>
                  <a:latin typeface="MD아트체" panose="02020603020101020101" pitchFamily="18" charset="-127"/>
                  <a:ea typeface="MD아트체" panose="02020603020101020101" pitchFamily="18" charset="-127"/>
                  <a:cs typeface="Tahoma" panose="020B0604030504040204" pitchFamily="34" charset="0"/>
                </a:rPr>
                <a:t> </a:t>
              </a:r>
              <a:r>
                <a:rPr lang="ko-KR" altLang="en-US" sz="700" dirty="0" smtClean="0">
                  <a:solidFill>
                    <a:srgbClr val="0000FF"/>
                  </a:solidFill>
                  <a:latin typeface="MD아트체" panose="02020603020101020101" pitchFamily="18" charset="-127"/>
                  <a:ea typeface="MD아트체" panose="02020603020101020101" pitchFamily="18" charset="-127"/>
                  <a:cs typeface="Tahoma" panose="020B0604030504040204" pitchFamily="34" charset="0"/>
                </a:rPr>
                <a:t>안심하고 사용할 수 있는 </a:t>
              </a:r>
              <a:endParaRPr lang="en-US" altLang="ko-KR" sz="700" dirty="0" smtClean="0">
                <a:solidFill>
                  <a:srgbClr val="0000FF"/>
                </a:solidFill>
                <a:latin typeface="MD아트체" panose="02020603020101020101" pitchFamily="18" charset="-127"/>
                <a:ea typeface="MD아트체" panose="02020603020101020101" pitchFamily="18" charset="-127"/>
                <a:cs typeface="Tahoma" panose="020B0604030504040204" pitchFamily="34" charset="0"/>
              </a:endParaRPr>
            </a:p>
            <a:p>
              <a:r>
                <a:rPr lang="en-US" altLang="ko-KR" sz="700" dirty="0" smtClean="0">
                  <a:solidFill>
                    <a:srgbClr val="0000FF"/>
                  </a:solidFill>
                  <a:latin typeface="MD아트체" panose="02020603020101020101" pitchFamily="18" charset="-127"/>
                  <a:ea typeface="MD아트체" panose="02020603020101020101" pitchFamily="18" charset="-127"/>
                  <a:cs typeface="Tahoma" panose="020B0604030504040204" pitchFamily="34" charset="0"/>
                </a:rPr>
                <a:t>AP</a:t>
              </a:r>
              <a:r>
                <a:rPr lang="ko-KR" altLang="en-US" sz="700" dirty="0" smtClean="0">
                  <a:solidFill>
                    <a:srgbClr val="0000FF"/>
                  </a:solidFill>
                  <a:latin typeface="MD아트체" panose="02020603020101020101" pitchFamily="18" charset="-127"/>
                  <a:ea typeface="MD아트체" panose="02020603020101020101" pitchFamily="18" charset="-127"/>
                  <a:cs typeface="Tahoma" panose="020B0604030504040204" pitchFamily="34" charset="0"/>
                </a:rPr>
                <a:t>를 </a:t>
              </a:r>
              <a:r>
                <a:rPr lang="ko-KR" altLang="en-US" sz="700" dirty="0" err="1" smtClean="0">
                  <a:solidFill>
                    <a:srgbClr val="0000FF"/>
                  </a:solidFill>
                  <a:latin typeface="MD아트체" panose="02020603020101020101" pitchFamily="18" charset="-127"/>
                  <a:ea typeface="MD아트체" panose="02020603020101020101" pitchFamily="18" charset="-127"/>
                  <a:cs typeface="Tahoma" panose="020B0604030504040204" pitchFamily="34" charset="0"/>
                </a:rPr>
                <a:t>알려주면</a:t>
              </a:r>
              <a:r>
                <a:rPr lang="ko-KR" altLang="en-US" sz="700" dirty="0" smtClean="0">
                  <a:solidFill>
                    <a:srgbClr val="0000FF"/>
                  </a:solidFill>
                  <a:latin typeface="MD아트체" panose="02020603020101020101" pitchFamily="18" charset="-127"/>
                  <a:ea typeface="MD아트체" panose="02020603020101020101" pitchFamily="18" charset="-127"/>
                  <a:cs typeface="Tahoma" panose="020B0604030504040204" pitchFamily="34" charset="0"/>
                </a:rPr>
                <a:t> 좋겠다</a:t>
              </a:r>
              <a:r>
                <a:rPr lang="en-US" altLang="ko-KR" sz="700" dirty="0" smtClean="0">
                  <a:solidFill>
                    <a:srgbClr val="0000FF"/>
                  </a:solidFill>
                  <a:latin typeface="MD아트체" panose="02020603020101020101" pitchFamily="18" charset="-127"/>
                  <a:ea typeface="MD아트체" panose="02020603020101020101" pitchFamily="18" charset="-127"/>
                  <a:cs typeface="Tahoma" panose="020B0604030504040204" pitchFamily="34" charset="0"/>
                </a:rPr>
                <a:t>……</a:t>
              </a:r>
              <a:endParaRPr lang="ko-KR" altLang="en-US" sz="700" dirty="0">
                <a:solidFill>
                  <a:srgbClr val="0000FF"/>
                </a:solidFill>
                <a:latin typeface="MD아트체" panose="02020603020101020101" pitchFamily="18" charset="-127"/>
                <a:ea typeface="MD아트체" panose="02020603020101020101" pitchFamily="18" charset="-127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698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양쪽 모서리가 둥근 사각형 95"/>
          <p:cNvSpPr/>
          <p:nvPr/>
        </p:nvSpPr>
        <p:spPr bwMode="auto">
          <a:xfrm>
            <a:off x="6351410" y="2939933"/>
            <a:ext cx="2347066" cy="993123"/>
          </a:xfrm>
          <a:prstGeom prst="round2SameRect">
            <a:avLst/>
          </a:prstGeom>
          <a:gradFill flip="none" rotWithShape="1">
            <a:gsLst>
              <a:gs pos="0">
                <a:srgbClr val="E6DCAC"/>
              </a:gs>
              <a:gs pos="12000">
                <a:srgbClr val="E6D78A"/>
              </a:gs>
              <a:gs pos="30000">
                <a:srgbClr val="C7AC4C"/>
              </a:gs>
              <a:gs pos="45000">
                <a:srgbClr val="E6D78A"/>
              </a:gs>
              <a:gs pos="77000">
                <a:srgbClr val="C7AC4C"/>
              </a:gs>
              <a:gs pos="100000">
                <a:srgbClr val="E6DCAC"/>
              </a:gs>
            </a:gsLst>
            <a:lin ang="2700000" scaled="1"/>
            <a:tileRect/>
          </a:gra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539275" eaLnBrk="0" latinLnBrk="0" hangingPunct="0">
              <a:spcBef>
                <a:spcPts val="0"/>
              </a:spcBef>
              <a:spcAft>
                <a:spcPts val="277"/>
              </a:spcAft>
              <a:defRPr/>
            </a:pPr>
            <a:r>
              <a:rPr kumimoji="0" lang="ko-KR" altLang="en-US" sz="1600" kern="0" spc="46" dirty="0">
                <a:ln w="11430"/>
                <a:gradFill>
                  <a:gsLst>
                    <a:gs pos="25000">
                      <a:srgbClr val="3333CC">
                        <a:satMod val="155000"/>
                      </a:srgbClr>
                    </a:gs>
                    <a:gs pos="100000">
                      <a:srgbClr val="3333CC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" pitchFamily="34" charset="0"/>
                <a:sym typeface="Apple SD 산돌고딕 Neo 옅은체" charset="0"/>
              </a:rPr>
              <a:t>무선보안 위협상황 </a:t>
            </a:r>
            <a:r>
              <a:rPr kumimoji="0" lang="ko-KR" altLang="en-US" sz="1600" kern="0" spc="46" dirty="0" smtClean="0">
                <a:ln w="11430"/>
                <a:gradFill>
                  <a:gsLst>
                    <a:gs pos="25000">
                      <a:srgbClr val="3333CC">
                        <a:satMod val="155000"/>
                      </a:srgbClr>
                    </a:gs>
                    <a:gs pos="100000">
                      <a:srgbClr val="3333CC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" pitchFamily="34" charset="0"/>
                <a:sym typeface="Apple SD 산돌고딕 Neo 옅은체" charset="0"/>
              </a:rPr>
              <a:t>수집</a:t>
            </a:r>
            <a:r>
              <a:rPr lang="en-US" altLang="ko-KR" sz="1600" kern="0" spc="46" dirty="0" smtClean="0">
                <a:ln w="11430"/>
                <a:gradFill>
                  <a:gsLst>
                    <a:gs pos="25000">
                      <a:srgbClr val="3333CC">
                        <a:satMod val="155000"/>
                      </a:srgbClr>
                    </a:gs>
                    <a:gs pos="100000">
                      <a:srgbClr val="3333CC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" pitchFamily="34" charset="0"/>
                <a:sym typeface="Apple SD 산돌고딕 Neo 옅은체" charset="0"/>
              </a:rPr>
              <a:t>/</a:t>
            </a:r>
            <a:r>
              <a:rPr lang="ko-KR" altLang="en-US" sz="1600" kern="0" spc="46" dirty="0" smtClean="0">
                <a:ln w="11430"/>
                <a:gradFill>
                  <a:gsLst>
                    <a:gs pos="25000">
                      <a:srgbClr val="3333CC">
                        <a:satMod val="155000"/>
                      </a:srgbClr>
                    </a:gs>
                    <a:gs pos="100000">
                      <a:srgbClr val="3333CC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" pitchFamily="34" charset="0"/>
                <a:sym typeface="Apple SD 산돌고딕 Neo 옅은체" charset="0"/>
              </a:rPr>
              <a:t>분석</a:t>
            </a:r>
            <a:r>
              <a:rPr lang="en-US" altLang="ko-KR" sz="1600" kern="0" spc="46" dirty="0" smtClean="0">
                <a:ln w="11430"/>
                <a:gradFill>
                  <a:gsLst>
                    <a:gs pos="25000">
                      <a:srgbClr val="3333CC">
                        <a:satMod val="155000"/>
                      </a:srgbClr>
                    </a:gs>
                    <a:gs pos="100000">
                      <a:srgbClr val="3333CC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" pitchFamily="34" charset="0"/>
                <a:sym typeface="Apple SD 산돌고딕 Neo 옅은체" charset="0"/>
              </a:rPr>
              <a:t>, </a:t>
            </a:r>
            <a:r>
              <a:rPr kumimoji="0" lang="ko-KR" altLang="en-US" sz="1600" kern="0" spc="46" dirty="0" smtClean="0">
                <a:ln w="11430"/>
                <a:gradFill>
                  <a:gsLst>
                    <a:gs pos="25000">
                      <a:srgbClr val="3333CC">
                        <a:satMod val="155000"/>
                      </a:srgbClr>
                    </a:gs>
                    <a:gs pos="100000">
                      <a:srgbClr val="3333CC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" pitchFamily="34" charset="0"/>
                <a:sym typeface="Apple SD 산돌고딕 Neo 옅은체" charset="0"/>
              </a:rPr>
              <a:t>모니터링</a:t>
            </a:r>
            <a:r>
              <a:rPr kumimoji="0" lang="en-US" altLang="ko-KR" sz="1600" kern="0" spc="46" dirty="0" smtClean="0">
                <a:ln w="11430"/>
                <a:gradFill>
                  <a:gsLst>
                    <a:gs pos="25000">
                      <a:srgbClr val="3333CC">
                        <a:satMod val="155000"/>
                      </a:srgbClr>
                    </a:gs>
                    <a:gs pos="100000">
                      <a:srgbClr val="3333CC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" pitchFamily="34" charset="0"/>
                <a:sym typeface="Apple SD 산돌고딕 Neo 옅은체" charset="0"/>
              </a:rPr>
              <a:t>, </a:t>
            </a:r>
            <a:r>
              <a:rPr kumimoji="0" lang="ko-KR" altLang="en-US" sz="1600" kern="0" spc="46" dirty="0" smtClean="0">
                <a:ln w="11430"/>
                <a:gradFill>
                  <a:gsLst>
                    <a:gs pos="25000">
                      <a:srgbClr val="3333CC">
                        <a:satMod val="155000"/>
                      </a:srgbClr>
                    </a:gs>
                    <a:gs pos="100000">
                      <a:srgbClr val="3333CC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" pitchFamily="34" charset="0"/>
                <a:sym typeface="Apple SD 산돌고딕 Neo 옅은체" charset="0"/>
              </a:rPr>
              <a:t>제어 </a:t>
            </a:r>
            <a:r>
              <a:rPr kumimoji="0" lang="ko-KR" altLang="en-US" sz="1600" kern="0" spc="46" dirty="0">
                <a:ln w="11430"/>
                <a:gradFill>
                  <a:gsLst>
                    <a:gs pos="25000">
                      <a:srgbClr val="3333CC">
                        <a:satMod val="155000"/>
                      </a:srgbClr>
                    </a:gs>
                    <a:gs pos="100000">
                      <a:srgbClr val="3333CC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" pitchFamily="34" charset="0"/>
                <a:sym typeface="Apple SD 산돌고딕 Neo 옅은체" charset="0"/>
              </a:rPr>
              <a:t>및 관리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542165" y="1052736"/>
            <a:ext cx="5494830" cy="3492103"/>
            <a:chOff x="542165" y="2137456"/>
            <a:chExt cx="5494830" cy="3492103"/>
          </a:xfrm>
        </p:grpSpPr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73" t="22943" r="10284" b="15189"/>
            <a:stretch>
              <a:fillRect/>
            </a:stretch>
          </p:blipFill>
          <p:spPr bwMode="auto">
            <a:xfrm>
              <a:off x="1621227" y="2396626"/>
              <a:ext cx="1233608" cy="711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타원 76"/>
            <p:cNvSpPr>
              <a:spLocks noChangeArrowheads="1"/>
            </p:cNvSpPr>
            <p:nvPr/>
          </p:nvSpPr>
          <p:spPr bwMode="auto">
            <a:xfrm>
              <a:off x="1186398" y="2541994"/>
              <a:ext cx="4463135" cy="2220731"/>
            </a:xfrm>
            <a:prstGeom prst="ellipse">
              <a:avLst/>
            </a:prstGeom>
            <a:solidFill>
              <a:srgbClr val="CADB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539275" latinLnBrk="0" hangingPunct="0">
                <a:defRPr/>
              </a:pPr>
              <a:endParaRPr kumimoji="0" lang="ko-KR" altLang="en-US" sz="1100" kern="0">
                <a:solidFill>
                  <a:srgbClr val="000000"/>
                </a:solidFill>
                <a:ea typeface="HY견고딕" pitchFamily="18" charset="-127"/>
                <a:cs typeface="맑은 고딕" pitchFamily="50" charset="-127"/>
                <a:sym typeface="Apple SD 산돌고딕 Neo 옅은체" charset="0"/>
              </a:endParaRPr>
            </a:p>
          </p:txBody>
        </p:sp>
        <p:cxnSp>
          <p:nvCxnSpPr>
            <p:cNvPr id="38" name="꺾인 연결선 8"/>
            <p:cNvCxnSpPr>
              <a:cxnSpLocks noChangeShapeType="1"/>
            </p:cNvCxnSpPr>
            <p:nvPr/>
          </p:nvCxnSpPr>
          <p:spPr bwMode="auto">
            <a:xfrm>
              <a:off x="689955" y="3039356"/>
              <a:ext cx="606343" cy="137858"/>
            </a:xfrm>
            <a:prstGeom prst="bentConnector3">
              <a:avLst>
                <a:gd name="adj1" fmla="val 50000"/>
              </a:avLst>
            </a:prstGeom>
            <a:noFill/>
            <a:ln w="38100" algn="ctr">
              <a:solidFill>
                <a:srgbClr val="9966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39" name="Picture 3" descr="하드웨어33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rgbClr val="000000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V="1">
              <a:off x="542165" y="2934255"/>
              <a:ext cx="592517" cy="415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472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4974" y="3350864"/>
              <a:ext cx="330921" cy="2751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1" name="그룹 11"/>
            <p:cNvGrpSpPr>
              <a:grpSpLocks/>
            </p:cNvGrpSpPr>
            <p:nvPr/>
          </p:nvGrpSpPr>
          <p:grpSpPr bwMode="auto">
            <a:xfrm>
              <a:off x="4509513" y="2566886"/>
              <a:ext cx="652884" cy="401988"/>
              <a:chOff x="7757652" y="2074987"/>
              <a:chExt cx="502086" cy="415020"/>
            </a:xfrm>
          </p:grpSpPr>
          <p:grpSp>
            <p:nvGrpSpPr>
              <p:cNvPr id="131" name="그룹 103"/>
              <p:cNvGrpSpPr>
                <a:grpSpLocks/>
              </p:cNvGrpSpPr>
              <p:nvPr/>
            </p:nvGrpSpPr>
            <p:grpSpPr bwMode="auto">
              <a:xfrm>
                <a:off x="7757652" y="2074987"/>
                <a:ext cx="188119" cy="351631"/>
                <a:chOff x="7721602" y="1695923"/>
                <a:chExt cx="450850" cy="700088"/>
              </a:xfrm>
            </p:grpSpPr>
            <p:grpSp>
              <p:nvGrpSpPr>
                <p:cNvPr id="996" name="Group 213"/>
                <p:cNvGrpSpPr>
                  <a:grpSpLocks/>
                </p:cNvGrpSpPr>
                <p:nvPr/>
              </p:nvGrpSpPr>
              <p:grpSpPr bwMode="auto">
                <a:xfrm>
                  <a:off x="7721602" y="1695923"/>
                  <a:ext cx="450850" cy="700088"/>
                  <a:chOff x="4468" y="1672"/>
                  <a:chExt cx="284" cy="441"/>
                </a:xfrm>
              </p:grpSpPr>
              <p:sp>
                <p:nvSpPr>
                  <p:cNvPr id="1227" name="Freeform 13"/>
                  <p:cNvSpPr>
                    <a:spLocks/>
                  </p:cNvSpPr>
                  <p:nvPr/>
                </p:nvSpPr>
                <p:spPr bwMode="auto">
                  <a:xfrm>
                    <a:off x="4468" y="1672"/>
                    <a:ext cx="284" cy="441"/>
                  </a:xfrm>
                  <a:custGeom>
                    <a:avLst/>
                    <a:gdLst>
                      <a:gd name="T0" fmla="*/ 147 w 284"/>
                      <a:gd name="T1" fmla="*/ 0 h 441"/>
                      <a:gd name="T2" fmla="*/ 0 w 284"/>
                      <a:gd name="T3" fmla="*/ 85 h 441"/>
                      <a:gd name="T4" fmla="*/ 0 w 284"/>
                      <a:gd name="T5" fmla="*/ 362 h 441"/>
                      <a:gd name="T6" fmla="*/ 136 w 284"/>
                      <a:gd name="T7" fmla="*/ 441 h 441"/>
                      <a:gd name="T8" fmla="*/ 137 w 284"/>
                      <a:gd name="T9" fmla="*/ 441 h 441"/>
                      <a:gd name="T10" fmla="*/ 137 w 284"/>
                      <a:gd name="T11" fmla="*/ 441 h 441"/>
                      <a:gd name="T12" fmla="*/ 139 w 284"/>
                      <a:gd name="T13" fmla="*/ 441 h 441"/>
                      <a:gd name="T14" fmla="*/ 142 w 284"/>
                      <a:gd name="T15" fmla="*/ 439 h 441"/>
                      <a:gd name="T16" fmla="*/ 163 w 284"/>
                      <a:gd name="T17" fmla="*/ 427 h 441"/>
                      <a:gd name="T18" fmla="*/ 284 w 284"/>
                      <a:gd name="T19" fmla="*/ 356 h 441"/>
                      <a:gd name="T20" fmla="*/ 284 w 284"/>
                      <a:gd name="T21" fmla="*/ 79 h 441"/>
                      <a:gd name="T22" fmla="*/ 147 w 284"/>
                      <a:gd name="T23" fmla="*/ 0 h 44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284" h="441">
                        <a:moveTo>
                          <a:pt x="147" y="0"/>
                        </a:moveTo>
                        <a:lnTo>
                          <a:pt x="0" y="85"/>
                        </a:lnTo>
                        <a:lnTo>
                          <a:pt x="0" y="362"/>
                        </a:lnTo>
                        <a:lnTo>
                          <a:pt x="136" y="441"/>
                        </a:lnTo>
                        <a:lnTo>
                          <a:pt x="137" y="441"/>
                        </a:lnTo>
                        <a:lnTo>
                          <a:pt x="139" y="441"/>
                        </a:lnTo>
                        <a:lnTo>
                          <a:pt x="142" y="439"/>
                        </a:lnTo>
                        <a:lnTo>
                          <a:pt x="163" y="427"/>
                        </a:lnTo>
                        <a:lnTo>
                          <a:pt x="284" y="356"/>
                        </a:lnTo>
                        <a:lnTo>
                          <a:pt x="284" y="79"/>
                        </a:lnTo>
                        <a:lnTo>
                          <a:pt x="147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28" name="Freeform 14"/>
                  <p:cNvSpPr>
                    <a:spLocks/>
                  </p:cNvSpPr>
                  <p:nvPr/>
                </p:nvSpPr>
                <p:spPr bwMode="auto">
                  <a:xfrm>
                    <a:off x="4475" y="1949"/>
                    <a:ext cx="270" cy="157"/>
                  </a:xfrm>
                  <a:custGeom>
                    <a:avLst/>
                    <a:gdLst>
                      <a:gd name="T0" fmla="*/ 0 w 270"/>
                      <a:gd name="T1" fmla="*/ 82 h 157"/>
                      <a:gd name="T2" fmla="*/ 140 w 270"/>
                      <a:gd name="T3" fmla="*/ 0 h 157"/>
                      <a:gd name="T4" fmla="*/ 270 w 270"/>
                      <a:gd name="T5" fmla="*/ 76 h 157"/>
                      <a:gd name="T6" fmla="*/ 130 w 270"/>
                      <a:gd name="T7" fmla="*/ 157 h 157"/>
                      <a:gd name="T8" fmla="*/ 0 w 270"/>
                      <a:gd name="T9" fmla="*/ 82 h 15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70" h="157">
                        <a:moveTo>
                          <a:pt x="0" y="82"/>
                        </a:moveTo>
                        <a:lnTo>
                          <a:pt x="140" y="0"/>
                        </a:lnTo>
                        <a:lnTo>
                          <a:pt x="270" y="76"/>
                        </a:lnTo>
                        <a:lnTo>
                          <a:pt x="130" y="157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29" name="Freeform 15"/>
                  <p:cNvSpPr>
                    <a:spLocks/>
                  </p:cNvSpPr>
                  <p:nvPr/>
                </p:nvSpPr>
                <p:spPr bwMode="auto">
                  <a:xfrm>
                    <a:off x="4475" y="1680"/>
                    <a:ext cx="140" cy="351"/>
                  </a:xfrm>
                  <a:custGeom>
                    <a:avLst/>
                    <a:gdLst>
                      <a:gd name="T0" fmla="*/ 0 w 140"/>
                      <a:gd name="T1" fmla="*/ 81 h 351"/>
                      <a:gd name="T2" fmla="*/ 140 w 140"/>
                      <a:gd name="T3" fmla="*/ 0 h 351"/>
                      <a:gd name="T4" fmla="*/ 140 w 140"/>
                      <a:gd name="T5" fmla="*/ 269 h 351"/>
                      <a:gd name="T6" fmla="*/ 0 w 140"/>
                      <a:gd name="T7" fmla="*/ 351 h 351"/>
                      <a:gd name="T8" fmla="*/ 0 w 140"/>
                      <a:gd name="T9" fmla="*/ 81 h 35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0" h="351">
                        <a:moveTo>
                          <a:pt x="0" y="81"/>
                        </a:moveTo>
                        <a:lnTo>
                          <a:pt x="140" y="0"/>
                        </a:lnTo>
                        <a:lnTo>
                          <a:pt x="140" y="269"/>
                        </a:lnTo>
                        <a:lnTo>
                          <a:pt x="0" y="351"/>
                        </a:lnTo>
                        <a:lnTo>
                          <a:pt x="0" y="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30" name="Freeform 16"/>
                  <p:cNvSpPr>
                    <a:spLocks/>
                  </p:cNvSpPr>
                  <p:nvPr/>
                </p:nvSpPr>
                <p:spPr bwMode="auto">
                  <a:xfrm>
                    <a:off x="4612" y="1982"/>
                    <a:ext cx="127" cy="91"/>
                  </a:xfrm>
                  <a:custGeom>
                    <a:avLst/>
                    <a:gdLst>
                      <a:gd name="T0" fmla="*/ 0 w 127"/>
                      <a:gd name="T1" fmla="*/ 75 h 91"/>
                      <a:gd name="T2" fmla="*/ 127 w 127"/>
                      <a:gd name="T3" fmla="*/ 0 h 91"/>
                      <a:gd name="T4" fmla="*/ 127 w 127"/>
                      <a:gd name="T5" fmla="*/ 18 h 91"/>
                      <a:gd name="T6" fmla="*/ 0 w 127"/>
                      <a:gd name="T7" fmla="*/ 91 h 91"/>
                      <a:gd name="T8" fmla="*/ 0 w 127"/>
                      <a:gd name="T9" fmla="*/ 75 h 9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27" h="91">
                        <a:moveTo>
                          <a:pt x="0" y="75"/>
                        </a:moveTo>
                        <a:lnTo>
                          <a:pt x="127" y="0"/>
                        </a:lnTo>
                        <a:lnTo>
                          <a:pt x="127" y="18"/>
                        </a:lnTo>
                        <a:lnTo>
                          <a:pt x="0" y="91"/>
                        </a:lnTo>
                        <a:lnTo>
                          <a:pt x="0" y="7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31" name="Freeform 17"/>
                  <p:cNvSpPr>
                    <a:spLocks/>
                  </p:cNvSpPr>
                  <p:nvPr/>
                </p:nvSpPr>
                <p:spPr bwMode="auto">
                  <a:xfrm>
                    <a:off x="4500" y="1918"/>
                    <a:ext cx="239" cy="139"/>
                  </a:xfrm>
                  <a:custGeom>
                    <a:avLst/>
                    <a:gdLst>
                      <a:gd name="T0" fmla="*/ 0 w 239"/>
                      <a:gd name="T1" fmla="*/ 74 h 139"/>
                      <a:gd name="T2" fmla="*/ 128 w 239"/>
                      <a:gd name="T3" fmla="*/ 0 h 139"/>
                      <a:gd name="T4" fmla="*/ 239 w 239"/>
                      <a:gd name="T5" fmla="*/ 64 h 139"/>
                      <a:gd name="T6" fmla="*/ 112 w 239"/>
                      <a:gd name="T7" fmla="*/ 139 h 139"/>
                      <a:gd name="T8" fmla="*/ 0 w 239"/>
                      <a:gd name="T9" fmla="*/ 74 h 13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39" h="139">
                        <a:moveTo>
                          <a:pt x="0" y="74"/>
                        </a:moveTo>
                        <a:lnTo>
                          <a:pt x="128" y="0"/>
                        </a:lnTo>
                        <a:lnTo>
                          <a:pt x="239" y="64"/>
                        </a:lnTo>
                        <a:lnTo>
                          <a:pt x="112" y="139"/>
                        </a:lnTo>
                        <a:lnTo>
                          <a:pt x="0" y="74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32" name="Freeform 18"/>
                  <p:cNvSpPr>
                    <a:spLocks/>
                  </p:cNvSpPr>
                  <p:nvPr/>
                </p:nvSpPr>
                <p:spPr bwMode="auto">
                  <a:xfrm>
                    <a:off x="4500" y="1992"/>
                    <a:ext cx="112" cy="81"/>
                  </a:xfrm>
                  <a:custGeom>
                    <a:avLst/>
                    <a:gdLst>
                      <a:gd name="T0" fmla="*/ 112 w 112"/>
                      <a:gd name="T1" fmla="*/ 65 h 81"/>
                      <a:gd name="T2" fmla="*/ 112 w 112"/>
                      <a:gd name="T3" fmla="*/ 81 h 81"/>
                      <a:gd name="T4" fmla="*/ 0 w 112"/>
                      <a:gd name="T5" fmla="*/ 17 h 81"/>
                      <a:gd name="T6" fmla="*/ 0 w 112"/>
                      <a:gd name="T7" fmla="*/ 0 h 81"/>
                      <a:gd name="T8" fmla="*/ 112 w 112"/>
                      <a:gd name="T9" fmla="*/ 65 h 8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12" h="81">
                        <a:moveTo>
                          <a:pt x="112" y="65"/>
                        </a:moveTo>
                        <a:lnTo>
                          <a:pt x="112" y="81"/>
                        </a:lnTo>
                        <a:lnTo>
                          <a:pt x="0" y="17"/>
                        </a:lnTo>
                        <a:lnTo>
                          <a:pt x="0" y="0"/>
                        </a:lnTo>
                        <a:lnTo>
                          <a:pt x="112" y="65"/>
                        </a:ln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33" name="Freeform 19"/>
                  <p:cNvSpPr>
                    <a:spLocks/>
                  </p:cNvSpPr>
                  <p:nvPr/>
                </p:nvSpPr>
                <p:spPr bwMode="auto">
                  <a:xfrm>
                    <a:off x="4508" y="2000"/>
                    <a:ext cx="37" cy="27"/>
                  </a:xfrm>
                  <a:custGeom>
                    <a:avLst/>
                    <a:gdLst>
                      <a:gd name="T0" fmla="*/ 0 w 37"/>
                      <a:gd name="T1" fmla="*/ 6 h 27"/>
                      <a:gd name="T2" fmla="*/ 0 w 37"/>
                      <a:gd name="T3" fmla="*/ 0 h 27"/>
                      <a:gd name="T4" fmla="*/ 37 w 37"/>
                      <a:gd name="T5" fmla="*/ 22 h 27"/>
                      <a:gd name="T6" fmla="*/ 37 w 37"/>
                      <a:gd name="T7" fmla="*/ 27 h 27"/>
                      <a:gd name="T8" fmla="*/ 0 w 37"/>
                      <a:gd name="T9" fmla="*/ 6 h 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" h="27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37" y="22"/>
                        </a:lnTo>
                        <a:lnTo>
                          <a:pt x="37" y="27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34" name="Freeform 20"/>
                  <p:cNvSpPr>
                    <a:spLocks/>
                  </p:cNvSpPr>
                  <p:nvPr/>
                </p:nvSpPr>
                <p:spPr bwMode="auto">
                  <a:xfrm>
                    <a:off x="4508" y="2000"/>
                    <a:ext cx="1" cy="6"/>
                  </a:xfrm>
                  <a:custGeom>
                    <a:avLst/>
                    <a:gdLst>
                      <a:gd name="T0" fmla="*/ 0 w 1"/>
                      <a:gd name="T1" fmla="*/ 6 h 6"/>
                      <a:gd name="T2" fmla="*/ 1 w 1"/>
                      <a:gd name="T3" fmla="*/ 5 h 6"/>
                      <a:gd name="T4" fmla="*/ 1 w 1"/>
                      <a:gd name="T5" fmla="*/ 0 h 6"/>
                      <a:gd name="T6" fmla="*/ 0 w 1"/>
                      <a:gd name="T7" fmla="*/ 0 h 6"/>
                      <a:gd name="T8" fmla="*/ 0 w 1"/>
                      <a:gd name="T9" fmla="*/ 6 h 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6">
                        <a:moveTo>
                          <a:pt x="0" y="6"/>
                        </a:moveTo>
                        <a:lnTo>
                          <a:pt x="1" y="5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35" name="Freeform 21"/>
                  <p:cNvSpPr>
                    <a:spLocks/>
                  </p:cNvSpPr>
                  <p:nvPr/>
                </p:nvSpPr>
                <p:spPr bwMode="auto">
                  <a:xfrm>
                    <a:off x="4508" y="2005"/>
                    <a:ext cx="37" cy="22"/>
                  </a:xfrm>
                  <a:custGeom>
                    <a:avLst/>
                    <a:gdLst>
                      <a:gd name="T0" fmla="*/ 37 w 37"/>
                      <a:gd name="T1" fmla="*/ 22 h 22"/>
                      <a:gd name="T2" fmla="*/ 37 w 37"/>
                      <a:gd name="T3" fmla="*/ 21 h 22"/>
                      <a:gd name="T4" fmla="*/ 1 w 37"/>
                      <a:gd name="T5" fmla="*/ 0 h 22"/>
                      <a:gd name="T6" fmla="*/ 0 w 37"/>
                      <a:gd name="T7" fmla="*/ 1 h 22"/>
                      <a:gd name="T8" fmla="*/ 37 w 37"/>
                      <a:gd name="T9" fmla="*/ 22 h 2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" h="22">
                        <a:moveTo>
                          <a:pt x="37" y="22"/>
                        </a:moveTo>
                        <a:lnTo>
                          <a:pt x="37" y="2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7" y="2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36" name="Freeform 22"/>
                  <p:cNvSpPr>
                    <a:spLocks/>
                  </p:cNvSpPr>
                  <p:nvPr/>
                </p:nvSpPr>
                <p:spPr bwMode="auto">
                  <a:xfrm>
                    <a:off x="4606" y="2057"/>
                    <a:ext cx="3" cy="13"/>
                  </a:xfrm>
                  <a:custGeom>
                    <a:avLst/>
                    <a:gdLst>
                      <a:gd name="T0" fmla="*/ 0 w 3"/>
                      <a:gd name="T1" fmla="*/ 11 h 13"/>
                      <a:gd name="T2" fmla="*/ 1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1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1"/>
                        </a:moveTo>
                        <a:lnTo>
                          <a:pt x="1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37" name="Freeform 23"/>
                  <p:cNvSpPr>
                    <a:spLocks/>
                  </p:cNvSpPr>
                  <p:nvPr/>
                </p:nvSpPr>
                <p:spPr bwMode="auto">
                  <a:xfrm>
                    <a:off x="4606" y="2057"/>
                    <a:ext cx="1" cy="11"/>
                  </a:xfrm>
                  <a:custGeom>
                    <a:avLst/>
                    <a:gdLst>
                      <a:gd name="T0" fmla="*/ 0 w 1"/>
                      <a:gd name="T1" fmla="*/ 11 h 11"/>
                      <a:gd name="T2" fmla="*/ 1 w 1"/>
                      <a:gd name="T3" fmla="*/ 11 h 11"/>
                      <a:gd name="T4" fmla="*/ 1 w 1"/>
                      <a:gd name="T5" fmla="*/ 0 h 11"/>
                      <a:gd name="T6" fmla="*/ 1 w 1"/>
                      <a:gd name="T7" fmla="*/ 0 h 11"/>
                      <a:gd name="T8" fmla="*/ 0 w 1"/>
                      <a:gd name="T9" fmla="*/ 11 h 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1">
                        <a:moveTo>
                          <a:pt x="0" y="11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38" name="Freeform 24"/>
                  <p:cNvSpPr>
                    <a:spLocks/>
                  </p:cNvSpPr>
                  <p:nvPr/>
                </p:nvSpPr>
                <p:spPr bwMode="auto">
                  <a:xfrm>
                    <a:off x="4606" y="2068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39" name="Freeform 25"/>
                  <p:cNvSpPr>
                    <a:spLocks/>
                  </p:cNvSpPr>
                  <p:nvPr/>
                </p:nvSpPr>
                <p:spPr bwMode="auto">
                  <a:xfrm>
                    <a:off x="4602" y="2054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2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40" name="Freeform 26"/>
                  <p:cNvSpPr>
                    <a:spLocks/>
                  </p:cNvSpPr>
                  <p:nvPr/>
                </p:nvSpPr>
                <p:spPr bwMode="auto">
                  <a:xfrm>
                    <a:off x="4602" y="2054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2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41" name="Freeform 27"/>
                  <p:cNvSpPr>
                    <a:spLocks/>
                  </p:cNvSpPr>
                  <p:nvPr/>
                </p:nvSpPr>
                <p:spPr bwMode="auto">
                  <a:xfrm>
                    <a:off x="4602" y="2066"/>
                    <a:ext cx="3" cy="1"/>
                  </a:xfrm>
                  <a:custGeom>
                    <a:avLst/>
                    <a:gdLst>
                      <a:gd name="T0" fmla="*/ 3 w 3"/>
                      <a:gd name="T1" fmla="*/ 1 h 1"/>
                      <a:gd name="T2" fmla="*/ 3 w 3"/>
                      <a:gd name="T3" fmla="*/ 1 h 1"/>
                      <a:gd name="T4" fmla="*/ 1 w 3"/>
                      <a:gd name="T5" fmla="*/ 0 h 1"/>
                      <a:gd name="T6" fmla="*/ 0 w 3"/>
                      <a:gd name="T7" fmla="*/ 0 h 1"/>
                      <a:gd name="T8" fmla="*/ 3 w 3"/>
                      <a:gd name="T9" fmla="*/ 1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">
                        <a:moveTo>
                          <a:pt x="3" y="1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42" name="Freeform 28"/>
                  <p:cNvSpPr>
                    <a:spLocks/>
                  </p:cNvSpPr>
                  <p:nvPr/>
                </p:nvSpPr>
                <p:spPr bwMode="auto">
                  <a:xfrm>
                    <a:off x="4598" y="2052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43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4598" y="2052"/>
                    <a:ext cx="1" cy="12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44" name="Freeform 30"/>
                  <p:cNvSpPr>
                    <a:spLocks/>
                  </p:cNvSpPr>
                  <p:nvPr/>
                </p:nvSpPr>
                <p:spPr bwMode="auto">
                  <a:xfrm>
                    <a:off x="4598" y="2064"/>
                    <a:ext cx="3" cy="1"/>
                  </a:xfrm>
                  <a:custGeom>
                    <a:avLst/>
                    <a:gdLst>
                      <a:gd name="T0" fmla="*/ 3 w 3"/>
                      <a:gd name="T1" fmla="*/ 1 h 1"/>
                      <a:gd name="T2" fmla="*/ 3 w 3"/>
                      <a:gd name="T3" fmla="*/ 0 h 1"/>
                      <a:gd name="T4" fmla="*/ 1 w 3"/>
                      <a:gd name="T5" fmla="*/ 0 h 1"/>
                      <a:gd name="T6" fmla="*/ 0 w 3"/>
                      <a:gd name="T7" fmla="*/ 0 h 1"/>
                      <a:gd name="T8" fmla="*/ 3 w 3"/>
                      <a:gd name="T9" fmla="*/ 1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">
                        <a:moveTo>
                          <a:pt x="3" y="1"/>
                        </a:moveTo>
                        <a:lnTo>
                          <a:pt x="3" y="0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45" name="Freeform 31"/>
                  <p:cNvSpPr>
                    <a:spLocks/>
                  </p:cNvSpPr>
                  <p:nvPr/>
                </p:nvSpPr>
                <p:spPr bwMode="auto">
                  <a:xfrm>
                    <a:off x="4594" y="2049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46" name="Freeform 32"/>
                  <p:cNvSpPr>
                    <a:spLocks/>
                  </p:cNvSpPr>
                  <p:nvPr/>
                </p:nvSpPr>
                <p:spPr bwMode="auto">
                  <a:xfrm>
                    <a:off x="4594" y="2049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2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47" name="Freeform 33"/>
                  <p:cNvSpPr>
                    <a:spLocks/>
                  </p:cNvSpPr>
                  <p:nvPr/>
                </p:nvSpPr>
                <p:spPr bwMode="auto">
                  <a:xfrm>
                    <a:off x="4594" y="2061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48" name="Freeform 34"/>
                  <p:cNvSpPr>
                    <a:spLocks/>
                  </p:cNvSpPr>
                  <p:nvPr/>
                </p:nvSpPr>
                <p:spPr bwMode="auto">
                  <a:xfrm>
                    <a:off x="4590" y="2047"/>
                    <a:ext cx="2" cy="14"/>
                  </a:xfrm>
                  <a:custGeom>
                    <a:avLst/>
                    <a:gdLst>
                      <a:gd name="T0" fmla="*/ 0 w 2"/>
                      <a:gd name="T1" fmla="*/ 12 h 14"/>
                      <a:gd name="T2" fmla="*/ 0 w 2"/>
                      <a:gd name="T3" fmla="*/ 0 h 14"/>
                      <a:gd name="T4" fmla="*/ 2 w 2"/>
                      <a:gd name="T5" fmla="*/ 2 h 14"/>
                      <a:gd name="T6" fmla="*/ 2 w 2"/>
                      <a:gd name="T7" fmla="*/ 14 h 14"/>
                      <a:gd name="T8" fmla="*/ 0 w 2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49" name="Freeform 35"/>
                  <p:cNvSpPr>
                    <a:spLocks/>
                  </p:cNvSpPr>
                  <p:nvPr/>
                </p:nvSpPr>
                <p:spPr bwMode="auto">
                  <a:xfrm>
                    <a:off x="4590" y="2047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50" name="Freeform 36"/>
                  <p:cNvSpPr>
                    <a:spLocks/>
                  </p:cNvSpPr>
                  <p:nvPr/>
                </p:nvSpPr>
                <p:spPr bwMode="auto">
                  <a:xfrm>
                    <a:off x="4590" y="2058"/>
                    <a:ext cx="2" cy="3"/>
                  </a:xfrm>
                  <a:custGeom>
                    <a:avLst/>
                    <a:gdLst>
                      <a:gd name="T0" fmla="*/ 2 w 2"/>
                      <a:gd name="T1" fmla="*/ 3 h 3"/>
                      <a:gd name="T2" fmla="*/ 2 w 2"/>
                      <a:gd name="T3" fmla="*/ 2 h 3"/>
                      <a:gd name="T4" fmla="*/ 1 w 2"/>
                      <a:gd name="T5" fmla="*/ 0 h 3"/>
                      <a:gd name="T6" fmla="*/ 0 w 2"/>
                      <a:gd name="T7" fmla="*/ 1 h 3"/>
                      <a:gd name="T8" fmla="*/ 2 w 2"/>
                      <a:gd name="T9" fmla="*/ 3 h 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2" y="3"/>
                        </a:moveTo>
                        <a:lnTo>
                          <a:pt x="2" y="2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2" y="3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51" name="Freeform 37"/>
                  <p:cNvSpPr>
                    <a:spLocks/>
                  </p:cNvSpPr>
                  <p:nvPr/>
                </p:nvSpPr>
                <p:spPr bwMode="auto">
                  <a:xfrm>
                    <a:off x="4586" y="2045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52" name="Freeform 38"/>
                  <p:cNvSpPr>
                    <a:spLocks/>
                  </p:cNvSpPr>
                  <p:nvPr/>
                </p:nvSpPr>
                <p:spPr bwMode="auto">
                  <a:xfrm>
                    <a:off x="4586" y="2045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0 w 1"/>
                      <a:gd name="T3" fmla="*/ 11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0" y="11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53" name="Freeform 39"/>
                  <p:cNvSpPr>
                    <a:spLocks/>
                  </p:cNvSpPr>
                  <p:nvPr/>
                </p:nvSpPr>
                <p:spPr bwMode="auto">
                  <a:xfrm>
                    <a:off x="4586" y="2056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2 h 2"/>
                      <a:gd name="T4" fmla="*/ 0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2"/>
                        </a:lnTo>
                        <a:lnTo>
                          <a:pt x="0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54" name="Freeform 40"/>
                  <p:cNvSpPr>
                    <a:spLocks/>
                  </p:cNvSpPr>
                  <p:nvPr/>
                </p:nvSpPr>
                <p:spPr bwMode="auto">
                  <a:xfrm>
                    <a:off x="4582" y="2043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55" name="Freeform 41"/>
                  <p:cNvSpPr>
                    <a:spLocks/>
                  </p:cNvSpPr>
                  <p:nvPr/>
                </p:nvSpPr>
                <p:spPr bwMode="auto">
                  <a:xfrm>
                    <a:off x="4582" y="2043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0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56" name="Freeform 42"/>
                  <p:cNvSpPr>
                    <a:spLocks/>
                  </p:cNvSpPr>
                  <p:nvPr/>
                </p:nvSpPr>
                <p:spPr bwMode="auto">
                  <a:xfrm>
                    <a:off x="4582" y="2054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57" name="Freeform 43"/>
                  <p:cNvSpPr>
                    <a:spLocks/>
                  </p:cNvSpPr>
                  <p:nvPr/>
                </p:nvSpPr>
                <p:spPr bwMode="auto">
                  <a:xfrm>
                    <a:off x="4578" y="2040"/>
                    <a:ext cx="2" cy="14"/>
                  </a:xfrm>
                  <a:custGeom>
                    <a:avLst/>
                    <a:gdLst>
                      <a:gd name="T0" fmla="*/ 0 w 2"/>
                      <a:gd name="T1" fmla="*/ 12 h 14"/>
                      <a:gd name="T2" fmla="*/ 0 w 2"/>
                      <a:gd name="T3" fmla="*/ 0 h 14"/>
                      <a:gd name="T4" fmla="*/ 2 w 2"/>
                      <a:gd name="T5" fmla="*/ 2 h 14"/>
                      <a:gd name="T6" fmla="*/ 2 w 2"/>
                      <a:gd name="T7" fmla="*/ 14 h 14"/>
                      <a:gd name="T8" fmla="*/ 0 w 2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58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4578" y="2040"/>
                    <a:ext cx="1" cy="12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59" name="Freeform 45"/>
                  <p:cNvSpPr>
                    <a:spLocks/>
                  </p:cNvSpPr>
                  <p:nvPr/>
                </p:nvSpPr>
                <p:spPr bwMode="auto">
                  <a:xfrm>
                    <a:off x="4578" y="2052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2 w 2"/>
                      <a:gd name="T3" fmla="*/ 0 h 2"/>
                      <a:gd name="T4" fmla="*/ 1 w 2"/>
                      <a:gd name="T5" fmla="*/ 0 h 2"/>
                      <a:gd name="T6" fmla="*/ 0 w 2"/>
                      <a:gd name="T7" fmla="*/ 0 h 2"/>
                      <a:gd name="T8" fmla="*/ 2 w 2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2" y="0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2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60" name="Freeform 46"/>
                  <p:cNvSpPr>
                    <a:spLocks/>
                  </p:cNvSpPr>
                  <p:nvPr/>
                </p:nvSpPr>
                <p:spPr bwMode="auto">
                  <a:xfrm>
                    <a:off x="4574" y="2038"/>
                    <a:ext cx="3" cy="13"/>
                  </a:xfrm>
                  <a:custGeom>
                    <a:avLst/>
                    <a:gdLst>
                      <a:gd name="T0" fmla="*/ 0 w 3"/>
                      <a:gd name="T1" fmla="*/ 11 h 13"/>
                      <a:gd name="T2" fmla="*/ 0 w 3"/>
                      <a:gd name="T3" fmla="*/ 0 h 13"/>
                      <a:gd name="T4" fmla="*/ 3 w 3"/>
                      <a:gd name="T5" fmla="*/ 2 h 13"/>
                      <a:gd name="T6" fmla="*/ 3 w 3"/>
                      <a:gd name="T7" fmla="*/ 13 h 13"/>
                      <a:gd name="T8" fmla="*/ 0 w 3"/>
                      <a:gd name="T9" fmla="*/ 11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1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3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61" name="Rectangle 47"/>
                  <p:cNvSpPr>
                    <a:spLocks noChangeArrowheads="1"/>
                  </p:cNvSpPr>
                  <p:nvPr/>
                </p:nvSpPr>
                <p:spPr bwMode="auto">
                  <a:xfrm>
                    <a:off x="4574" y="2038"/>
                    <a:ext cx="1" cy="11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62" name="Freeform 48"/>
                  <p:cNvSpPr>
                    <a:spLocks/>
                  </p:cNvSpPr>
                  <p:nvPr/>
                </p:nvSpPr>
                <p:spPr bwMode="auto">
                  <a:xfrm>
                    <a:off x="4574" y="2049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0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63" name="Freeform 49"/>
                  <p:cNvSpPr>
                    <a:spLocks/>
                  </p:cNvSpPr>
                  <p:nvPr/>
                </p:nvSpPr>
                <p:spPr bwMode="auto">
                  <a:xfrm>
                    <a:off x="4570" y="2036"/>
                    <a:ext cx="3" cy="13"/>
                  </a:xfrm>
                  <a:custGeom>
                    <a:avLst/>
                    <a:gdLst>
                      <a:gd name="T0" fmla="*/ 0 w 3"/>
                      <a:gd name="T1" fmla="*/ 11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2 w 3"/>
                      <a:gd name="T7" fmla="*/ 13 h 13"/>
                      <a:gd name="T8" fmla="*/ 0 w 3"/>
                      <a:gd name="T9" fmla="*/ 11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1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2" y="13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64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4570" y="2036"/>
                    <a:ext cx="1" cy="11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65" name="Freeform 51"/>
                  <p:cNvSpPr>
                    <a:spLocks/>
                  </p:cNvSpPr>
                  <p:nvPr/>
                </p:nvSpPr>
                <p:spPr bwMode="auto">
                  <a:xfrm>
                    <a:off x="4570" y="2047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2 w 2"/>
                      <a:gd name="T3" fmla="*/ 1 h 2"/>
                      <a:gd name="T4" fmla="*/ 1 w 2"/>
                      <a:gd name="T5" fmla="*/ 0 h 2"/>
                      <a:gd name="T6" fmla="*/ 0 w 2"/>
                      <a:gd name="T7" fmla="*/ 0 h 2"/>
                      <a:gd name="T8" fmla="*/ 2 w 2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2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2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66" name="Freeform 52"/>
                  <p:cNvSpPr>
                    <a:spLocks/>
                  </p:cNvSpPr>
                  <p:nvPr/>
                </p:nvSpPr>
                <p:spPr bwMode="auto">
                  <a:xfrm>
                    <a:off x="4566" y="2033"/>
                    <a:ext cx="2" cy="13"/>
                  </a:xfrm>
                  <a:custGeom>
                    <a:avLst/>
                    <a:gdLst>
                      <a:gd name="T0" fmla="*/ 0 w 2"/>
                      <a:gd name="T1" fmla="*/ 12 h 13"/>
                      <a:gd name="T2" fmla="*/ 0 w 2"/>
                      <a:gd name="T3" fmla="*/ 0 h 13"/>
                      <a:gd name="T4" fmla="*/ 2 w 2"/>
                      <a:gd name="T5" fmla="*/ 1 h 13"/>
                      <a:gd name="T6" fmla="*/ 2 w 2"/>
                      <a:gd name="T7" fmla="*/ 13 h 13"/>
                      <a:gd name="T8" fmla="*/ 0 w 2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1"/>
                        </a:lnTo>
                        <a:lnTo>
                          <a:pt x="2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67" name="Freeform 53"/>
                  <p:cNvSpPr>
                    <a:spLocks/>
                  </p:cNvSpPr>
                  <p:nvPr/>
                </p:nvSpPr>
                <p:spPr bwMode="auto">
                  <a:xfrm>
                    <a:off x="4566" y="2033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2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68" name="Freeform 54"/>
                  <p:cNvSpPr>
                    <a:spLocks/>
                  </p:cNvSpPr>
                  <p:nvPr/>
                </p:nvSpPr>
                <p:spPr bwMode="auto">
                  <a:xfrm>
                    <a:off x="4566" y="2045"/>
                    <a:ext cx="2" cy="1"/>
                  </a:xfrm>
                  <a:custGeom>
                    <a:avLst/>
                    <a:gdLst>
                      <a:gd name="T0" fmla="*/ 2 w 2"/>
                      <a:gd name="T1" fmla="*/ 1 h 1"/>
                      <a:gd name="T2" fmla="*/ 2 w 2"/>
                      <a:gd name="T3" fmla="*/ 1 h 1"/>
                      <a:gd name="T4" fmla="*/ 1 w 2"/>
                      <a:gd name="T5" fmla="*/ 0 h 1"/>
                      <a:gd name="T6" fmla="*/ 0 w 2"/>
                      <a:gd name="T7" fmla="*/ 0 h 1"/>
                      <a:gd name="T8" fmla="*/ 2 w 2"/>
                      <a:gd name="T9" fmla="*/ 1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">
                        <a:moveTo>
                          <a:pt x="2" y="1"/>
                        </a:moveTo>
                        <a:lnTo>
                          <a:pt x="2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2" y="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69" name="Freeform 55"/>
                  <p:cNvSpPr>
                    <a:spLocks/>
                  </p:cNvSpPr>
                  <p:nvPr/>
                </p:nvSpPr>
                <p:spPr bwMode="auto">
                  <a:xfrm>
                    <a:off x="4562" y="2031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70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4562" y="2031"/>
                    <a:ext cx="1" cy="12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71" name="Freeform 57"/>
                  <p:cNvSpPr>
                    <a:spLocks/>
                  </p:cNvSpPr>
                  <p:nvPr/>
                </p:nvSpPr>
                <p:spPr bwMode="auto">
                  <a:xfrm>
                    <a:off x="4562" y="2043"/>
                    <a:ext cx="3" cy="1"/>
                  </a:xfrm>
                  <a:custGeom>
                    <a:avLst/>
                    <a:gdLst>
                      <a:gd name="T0" fmla="*/ 3 w 3"/>
                      <a:gd name="T1" fmla="*/ 1 h 1"/>
                      <a:gd name="T2" fmla="*/ 3 w 3"/>
                      <a:gd name="T3" fmla="*/ 0 h 1"/>
                      <a:gd name="T4" fmla="*/ 0 w 3"/>
                      <a:gd name="T5" fmla="*/ 0 h 1"/>
                      <a:gd name="T6" fmla="*/ 0 w 3"/>
                      <a:gd name="T7" fmla="*/ 0 h 1"/>
                      <a:gd name="T8" fmla="*/ 3 w 3"/>
                      <a:gd name="T9" fmla="*/ 1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">
                        <a:moveTo>
                          <a:pt x="3" y="1"/>
                        </a:moveTo>
                        <a:lnTo>
                          <a:pt x="3" y="0"/>
                        </a:lnTo>
                        <a:lnTo>
                          <a:pt x="0" y="0"/>
                        </a:lnTo>
                        <a:lnTo>
                          <a:pt x="3" y="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72" name="Freeform 58"/>
                  <p:cNvSpPr>
                    <a:spLocks/>
                  </p:cNvSpPr>
                  <p:nvPr/>
                </p:nvSpPr>
                <p:spPr bwMode="auto">
                  <a:xfrm>
                    <a:off x="4501" y="1994"/>
                    <a:ext cx="7" cy="8"/>
                  </a:xfrm>
                  <a:custGeom>
                    <a:avLst/>
                    <a:gdLst>
                      <a:gd name="T0" fmla="*/ 7 w 7"/>
                      <a:gd name="T1" fmla="*/ 3 h 8"/>
                      <a:gd name="T2" fmla="*/ 7 w 7"/>
                      <a:gd name="T3" fmla="*/ 8 h 8"/>
                      <a:gd name="T4" fmla="*/ 0 w 7"/>
                      <a:gd name="T5" fmla="*/ 4 h 8"/>
                      <a:gd name="T6" fmla="*/ 0 w 7"/>
                      <a:gd name="T7" fmla="*/ 0 h 8"/>
                      <a:gd name="T8" fmla="*/ 7 w 7"/>
                      <a:gd name="T9" fmla="*/ 3 h 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7" y="3"/>
                        </a:moveTo>
                        <a:lnTo>
                          <a:pt x="7" y="8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  <a:lnTo>
                          <a:pt x="7" y="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73" name="Freeform 59"/>
                  <p:cNvSpPr>
                    <a:spLocks/>
                  </p:cNvSpPr>
                  <p:nvPr/>
                </p:nvSpPr>
                <p:spPr bwMode="auto">
                  <a:xfrm>
                    <a:off x="4506" y="1998"/>
                    <a:ext cx="1" cy="4"/>
                  </a:xfrm>
                  <a:custGeom>
                    <a:avLst/>
                    <a:gdLst>
                      <a:gd name="T0" fmla="*/ 0 w 1"/>
                      <a:gd name="T1" fmla="*/ 0 h 4"/>
                      <a:gd name="T2" fmla="*/ 1 w 1"/>
                      <a:gd name="T3" fmla="*/ 0 h 4"/>
                      <a:gd name="T4" fmla="*/ 1 w 1"/>
                      <a:gd name="T5" fmla="*/ 3 h 4"/>
                      <a:gd name="T6" fmla="*/ 0 w 1"/>
                      <a:gd name="T7" fmla="*/ 4 h 4"/>
                      <a:gd name="T8" fmla="*/ 0 w 1"/>
                      <a:gd name="T9" fmla="*/ 0 h 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4">
                        <a:moveTo>
                          <a:pt x="0" y="0"/>
                        </a:moveTo>
                        <a:lnTo>
                          <a:pt x="1" y="0"/>
                        </a:lnTo>
                        <a:lnTo>
                          <a:pt x="1" y="3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725A1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74" name="Freeform 60"/>
                  <p:cNvSpPr>
                    <a:spLocks/>
                  </p:cNvSpPr>
                  <p:nvPr/>
                </p:nvSpPr>
                <p:spPr bwMode="auto">
                  <a:xfrm>
                    <a:off x="4500" y="1994"/>
                    <a:ext cx="7" cy="4"/>
                  </a:xfrm>
                  <a:custGeom>
                    <a:avLst/>
                    <a:gdLst>
                      <a:gd name="T0" fmla="*/ 0 w 7"/>
                      <a:gd name="T1" fmla="*/ 1 h 4"/>
                      <a:gd name="T2" fmla="*/ 1 w 7"/>
                      <a:gd name="T3" fmla="*/ 0 h 4"/>
                      <a:gd name="T4" fmla="*/ 7 w 7"/>
                      <a:gd name="T5" fmla="*/ 4 h 4"/>
                      <a:gd name="T6" fmla="*/ 6 w 7"/>
                      <a:gd name="T7" fmla="*/ 4 h 4"/>
                      <a:gd name="T8" fmla="*/ 0 w 7"/>
                      <a:gd name="T9" fmla="*/ 1 h 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" h="4">
                        <a:moveTo>
                          <a:pt x="0" y="1"/>
                        </a:moveTo>
                        <a:lnTo>
                          <a:pt x="1" y="0"/>
                        </a:lnTo>
                        <a:lnTo>
                          <a:pt x="7" y="4"/>
                        </a:lnTo>
                        <a:lnTo>
                          <a:pt x="6" y="4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E1B1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75" name="Freeform 61"/>
                  <p:cNvSpPr>
                    <a:spLocks/>
                  </p:cNvSpPr>
                  <p:nvPr/>
                </p:nvSpPr>
                <p:spPr bwMode="auto">
                  <a:xfrm>
                    <a:off x="4500" y="1995"/>
                    <a:ext cx="6" cy="7"/>
                  </a:xfrm>
                  <a:custGeom>
                    <a:avLst/>
                    <a:gdLst>
                      <a:gd name="T0" fmla="*/ 6 w 6"/>
                      <a:gd name="T1" fmla="*/ 3 h 7"/>
                      <a:gd name="T2" fmla="*/ 6 w 6"/>
                      <a:gd name="T3" fmla="*/ 7 h 7"/>
                      <a:gd name="T4" fmla="*/ 0 w 6"/>
                      <a:gd name="T5" fmla="*/ 4 h 7"/>
                      <a:gd name="T6" fmla="*/ 0 w 6"/>
                      <a:gd name="T7" fmla="*/ 0 h 7"/>
                      <a:gd name="T8" fmla="*/ 6 w 6"/>
                      <a:gd name="T9" fmla="*/ 3 h 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" h="7">
                        <a:moveTo>
                          <a:pt x="6" y="3"/>
                        </a:moveTo>
                        <a:lnTo>
                          <a:pt x="6" y="7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  <a:lnTo>
                          <a:pt x="6" y="3"/>
                        </a:lnTo>
                        <a:close/>
                      </a:path>
                    </a:pathLst>
                  </a:custGeom>
                  <a:solidFill>
                    <a:srgbClr val="E1B1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76" name="Freeform 62"/>
                  <p:cNvSpPr>
                    <a:spLocks/>
                  </p:cNvSpPr>
                  <p:nvPr/>
                </p:nvSpPr>
                <p:spPr bwMode="auto">
                  <a:xfrm>
                    <a:off x="4612" y="1959"/>
                    <a:ext cx="127" cy="91"/>
                  </a:xfrm>
                  <a:custGeom>
                    <a:avLst/>
                    <a:gdLst>
                      <a:gd name="T0" fmla="*/ 0 w 127"/>
                      <a:gd name="T1" fmla="*/ 74 h 91"/>
                      <a:gd name="T2" fmla="*/ 127 w 127"/>
                      <a:gd name="T3" fmla="*/ 0 h 91"/>
                      <a:gd name="T4" fmla="*/ 127 w 127"/>
                      <a:gd name="T5" fmla="*/ 17 h 91"/>
                      <a:gd name="T6" fmla="*/ 0 w 127"/>
                      <a:gd name="T7" fmla="*/ 91 h 91"/>
                      <a:gd name="T8" fmla="*/ 0 w 127"/>
                      <a:gd name="T9" fmla="*/ 74 h 9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27" h="91">
                        <a:moveTo>
                          <a:pt x="0" y="74"/>
                        </a:moveTo>
                        <a:lnTo>
                          <a:pt x="127" y="0"/>
                        </a:lnTo>
                        <a:lnTo>
                          <a:pt x="127" y="17"/>
                        </a:lnTo>
                        <a:lnTo>
                          <a:pt x="0" y="91"/>
                        </a:lnTo>
                        <a:lnTo>
                          <a:pt x="0" y="7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77" name="Freeform 63"/>
                  <p:cNvSpPr>
                    <a:spLocks/>
                  </p:cNvSpPr>
                  <p:nvPr/>
                </p:nvSpPr>
                <p:spPr bwMode="auto">
                  <a:xfrm>
                    <a:off x="4500" y="1894"/>
                    <a:ext cx="239" cy="139"/>
                  </a:xfrm>
                  <a:custGeom>
                    <a:avLst/>
                    <a:gdLst>
                      <a:gd name="T0" fmla="*/ 0 w 239"/>
                      <a:gd name="T1" fmla="*/ 75 h 139"/>
                      <a:gd name="T2" fmla="*/ 128 w 239"/>
                      <a:gd name="T3" fmla="*/ 0 h 139"/>
                      <a:gd name="T4" fmla="*/ 239 w 239"/>
                      <a:gd name="T5" fmla="*/ 65 h 139"/>
                      <a:gd name="T6" fmla="*/ 112 w 239"/>
                      <a:gd name="T7" fmla="*/ 139 h 139"/>
                      <a:gd name="T8" fmla="*/ 0 w 239"/>
                      <a:gd name="T9" fmla="*/ 75 h 13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39" h="139">
                        <a:moveTo>
                          <a:pt x="0" y="75"/>
                        </a:moveTo>
                        <a:lnTo>
                          <a:pt x="128" y="0"/>
                        </a:lnTo>
                        <a:lnTo>
                          <a:pt x="239" y="65"/>
                        </a:lnTo>
                        <a:lnTo>
                          <a:pt x="112" y="139"/>
                        </a:lnTo>
                        <a:lnTo>
                          <a:pt x="0" y="75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78" name="Freeform 64"/>
                  <p:cNvSpPr>
                    <a:spLocks/>
                  </p:cNvSpPr>
                  <p:nvPr/>
                </p:nvSpPr>
                <p:spPr bwMode="auto">
                  <a:xfrm>
                    <a:off x="4500" y="1969"/>
                    <a:ext cx="112" cy="81"/>
                  </a:xfrm>
                  <a:custGeom>
                    <a:avLst/>
                    <a:gdLst>
                      <a:gd name="T0" fmla="*/ 112 w 112"/>
                      <a:gd name="T1" fmla="*/ 64 h 81"/>
                      <a:gd name="T2" fmla="*/ 112 w 112"/>
                      <a:gd name="T3" fmla="*/ 81 h 81"/>
                      <a:gd name="T4" fmla="*/ 0 w 112"/>
                      <a:gd name="T5" fmla="*/ 16 h 81"/>
                      <a:gd name="T6" fmla="*/ 0 w 112"/>
                      <a:gd name="T7" fmla="*/ 0 h 81"/>
                      <a:gd name="T8" fmla="*/ 112 w 112"/>
                      <a:gd name="T9" fmla="*/ 64 h 8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12" h="81">
                        <a:moveTo>
                          <a:pt x="112" y="64"/>
                        </a:moveTo>
                        <a:lnTo>
                          <a:pt x="112" y="81"/>
                        </a:lnTo>
                        <a:lnTo>
                          <a:pt x="0" y="16"/>
                        </a:lnTo>
                        <a:lnTo>
                          <a:pt x="0" y="0"/>
                        </a:lnTo>
                        <a:lnTo>
                          <a:pt x="112" y="64"/>
                        </a:ln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79" name="Freeform 65"/>
                  <p:cNvSpPr>
                    <a:spLocks/>
                  </p:cNvSpPr>
                  <p:nvPr/>
                </p:nvSpPr>
                <p:spPr bwMode="auto">
                  <a:xfrm>
                    <a:off x="4508" y="1976"/>
                    <a:ext cx="37" cy="27"/>
                  </a:xfrm>
                  <a:custGeom>
                    <a:avLst/>
                    <a:gdLst>
                      <a:gd name="T0" fmla="*/ 0 w 37"/>
                      <a:gd name="T1" fmla="*/ 6 h 27"/>
                      <a:gd name="T2" fmla="*/ 0 w 37"/>
                      <a:gd name="T3" fmla="*/ 0 h 27"/>
                      <a:gd name="T4" fmla="*/ 37 w 37"/>
                      <a:gd name="T5" fmla="*/ 21 h 27"/>
                      <a:gd name="T6" fmla="*/ 37 w 37"/>
                      <a:gd name="T7" fmla="*/ 27 h 27"/>
                      <a:gd name="T8" fmla="*/ 0 w 37"/>
                      <a:gd name="T9" fmla="*/ 6 h 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" h="27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37" y="21"/>
                        </a:lnTo>
                        <a:lnTo>
                          <a:pt x="37" y="27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80" name="Rectangle 66"/>
                  <p:cNvSpPr>
                    <a:spLocks noChangeArrowheads="1"/>
                  </p:cNvSpPr>
                  <p:nvPr/>
                </p:nvSpPr>
                <p:spPr bwMode="auto">
                  <a:xfrm>
                    <a:off x="4508" y="1976"/>
                    <a:ext cx="1" cy="6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81" name="Freeform 67"/>
                  <p:cNvSpPr>
                    <a:spLocks/>
                  </p:cNvSpPr>
                  <p:nvPr/>
                </p:nvSpPr>
                <p:spPr bwMode="auto">
                  <a:xfrm>
                    <a:off x="4508" y="1982"/>
                    <a:ext cx="37" cy="21"/>
                  </a:xfrm>
                  <a:custGeom>
                    <a:avLst/>
                    <a:gdLst>
                      <a:gd name="T0" fmla="*/ 37 w 37"/>
                      <a:gd name="T1" fmla="*/ 21 h 21"/>
                      <a:gd name="T2" fmla="*/ 37 w 37"/>
                      <a:gd name="T3" fmla="*/ 21 h 21"/>
                      <a:gd name="T4" fmla="*/ 1 w 37"/>
                      <a:gd name="T5" fmla="*/ 0 h 21"/>
                      <a:gd name="T6" fmla="*/ 0 w 37"/>
                      <a:gd name="T7" fmla="*/ 0 h 21"/>
                      <a:gd name="T8" fmla="*/ 37 w 37"/>
                      <a:gd name="T9" fmla="*/ 21 h 2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" h="21">
                        <a:moveTo>
                          <a:pt x="37" y="21"/>
                        </a:moveTo>
                        <a:lnTo>
                          <a:pt x="37" y="2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7" y="2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82" name="Freeform 68"/>
                  <p:cNvSpPr>
                    <a:spLocks/>
                  </p:cNvSpPr>
                  <p:nvPr/>
                </p:nvSpPr>
                <p:spPr bwMode="auto">
                  <a:xfrm>
                    <a:off x="4606" y="2033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1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1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83" name="Freeform 69"/>
                  <p:cNvSpPr>
                    <a:spLocks/>
                  </p:cNvSpPr>
                  <p:nvPr/>
                </p:nvSpPr>
                <p:spPr bwMode="auto">
                  <a:xfrm>
                    <a:off x="4606" y="2033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1 h 12"/>
                      <a:gd name="T6" fmla="*/ 1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1"/>
                        </a:lnTo>
                        <a:lnTo>
                          <a:pt x="1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84" name="Freeform 70"/>
                  <p:cNvSpPr>
                    <a:spLocks/>
                  </p:cNvSpPr>
                  <p:nvPr/>
                </p:nvSpPr>
                <p:spPr bwMode="auto">
                  <a:xfrm>
                    <a:off x="4606" y="2044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2 h 2"/>
                      <a:gd name="T4" fmla="*/ 1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2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85" name="Freeform 71"/>
                  <p:cNvSpPr>
                    <a:spLocks/>
                  </p:cNvSpPr>
                  <p:nvPr/>
                </p:nvSpPr>
                <p:spPr bwMode="auto">
                  <a:xfrm>
                    <a:off x="4602" y="2031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86" name="Freeform 72"/>
                  <p:cNvSpPr>
                    <a:spLocks/>
                  </p:cNvSpPr>
                  <p:nvPr/>
                </p:nvSpPr>
                <p:spPr bwMode="auto">
                  <a:xfrm>
                    <a:off x="4602" y="2031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0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87" name="Freeform 73"/>
                  <p:cNvSpPr>
                    <a:spLocks/>
                  </p:cNvSpPr>
                  <p:nvPr/>
                </p:nvSpPr>
                <p:spPr bwMode="auto">
                  <a:xfrm>
                    <a:off x="4602" y="2042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88" name="Freeform 74"/>
                  <p:cNvSpPr>
                    <a:spLocks/>
                  </p:cNvSpPr>
                  <p:nvPr/>
                </p:nvSpPr>
                <p:spPr bwMode="auto">
                  <a:xfrm>
                    <a:off x="4598" y="2028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89" name="Freeform 75"/>
                  <p:cNvSpPr>
                    <a:spLocks/>
                  </p:cNvSpPr>
                  <p:nvPr/>
                </p:nvSpPr>
                <p:spPr bwMode="auto">
                  <a:xfrm>
                    <a:off x="4598" y="2028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2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90" name="Freeform 76"/>
                  <p:cNvSpPr>
                    <a:spLocks/>
                  </p:cNvSpPr>
                  <p:nvPr/>
                </p:nvSpPr>
                <p:spPr bwMode="auto">
                  <a:xfrm>
                    <a:off x="4598" y="2040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91" name="Freeform 77"/>
                  <p:cNvSpPr>
                    <a:spLocks/>
                  </p:cNvSpPr>
                  <p:nvPr/>
                </p:nvSpPr>
                <p:spPr bwMode="auto">
                  <a:xfrm>
                    <a:off x="4594" y="2026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92" name="Freeform 78"/>
                  <p:cNvSpPr>
                    <a:spLocks/>
                  </p:cNvSpPr>
                  <p:nvPr/>
                </p:nvSpPr>
                <p:spPr bwMode="auto">
                  <a:xfrm>
                    <a:off x="4594" y="2026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0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93" name="Freeform 79"/>
                  <p:cNvSpPr>
                    <a:spLocks/>
                  </p:cNvSpPr>
                  <p:nvPr/>
                </p:nvSpPr>
                <p:spPr bwMode="auto">
                  <a:xfrm>
                    <a:off x="4594" y="2037"/>
                    <a:ext cx="3" cy="3"/>
                  </a:xfrm>
                  <a:custGeom>
                    <a:avLst/>
                    <a:gdLst>
                      <a:gd name="T0" fmla="*/ 3 w 3"/>
                      <a:gd name="T1" fmla="*/ 3 h 3"/>
                      <a:gd name="T2" fmla="*/ 3 w 3"/>
                      <a:gd name="T3" fmla="*/ 2 h 3"/>
                      <a:gd name="T4" fmla="*/ 1 w 3"/>
                      <a:gd name="T5" fmla="*/ 0 h 3"/>
                      <a:gd name="T6" fmla="*/ 0 w 3"/>
                      <a:gd name="T7" fmla="*/ 1 h 3"/>
                      <a:gd name="T8" fmla="*/ 3 w 3"/>
                      <a:gd name="T9" fmla="*/ 3 h 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3" y="3"/>
                        </a:moveTo>
                        <a:lnTo>
                          <a:pt x="3" y="2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" y="3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94" name="Freeform 80"/>
                  <p:cNvSpPr>
                    <a:spLocks/>
                  </p:cNvSpPr>
                  <p:nvPr/>
                </p:nvSpPr>
                <p:spPr bwMode="auto">
                  <a:xfrm>
                    <a:off x="4590" y="2024"/>
                    <a:ext cx="2" cy="13"/>
                  </a:xfrm>
                  <a:custGeom>
                    <a:avLst/>
                    <a:gdLst>
                      <a:gd name="T0" fmla="*/ 0 w 2"/>
                      <a:gd name="T1" fmla="*/ 12 h 13"/>
                      <a:gd name="T2" fmla="*/ 0 w 2"/>
                      <a:gd name="T3" fmla="*/ 0 h 13"/>
                      <a:gd name="T4" fmla="*/ 2 w 2"/>
                      <a:gd name="T5" fmla="*/ 1 h 13"/>
                      <a:gd name="T6" fmla="*/ 2 w 2"/>
                      <a:gd name="T7" fmla="*/ 13 h 13"/>
                      <a:gd name="T8" fmla="*/ 0 w 2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1"/>
                        </a:lnTo>
                        <a:lnTo>
                          <a:pt x="2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95" name="Freeform 81"/>
                  <p:cNvSpPr>
                    <a:spLocks/>
                  </p:cNvSpPr>
                  <p:nvPr/>
                </p:nvSpPr>
                <p:spPr bwMode="auto">
                  <a:xfrm>
                    <a:off x="4590" y="2024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0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96" name="Freeform 82"/>
                  <p:cNvSpPr>
                    <a:spLocks/>
                  </p:cNvSpPr>
                  <p:nvPr/>
                </p:nvSpPr>
                <p:spPr bwMode="auto">
                  <a:xfrm>
                    <a:off x="4590" y="2035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2 w 2"/>
                      <a:gd name="T3" fmla="*/ 1 h 2"/>
                      <a:gd name="T4" fmla="*/ 1 w 2"/>
                      <a:gd name="T5" fmla="*/ 0 h 2"/>
                      <a:gd name="T6" fmla="*/ 0 w 2"/>
                      <a:gd name="T7" fmla="*/ 1 h 2"/>
                      <a:gd name="T8" fmla="*/ 2 w 2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2" y="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2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97" name="Freeform 83"/>
                  <p:cNvSpPr>
                    <a:spLocks/>
                  </p:cNvSpPr>
                  <p:nvPr/>
                </p:nvSpPr>
                <p:spPr bwMode="auto">
                  <a:xfrm>
                    <a:off x="4586" y="2022"/>
                    <a:ext cx="3" cy="12"/>
                  </a:xfrm>
                  <a:custGeom>
                    <a:avLst/>
                    <a:gdLst>
                      <a:gd name="T0" fmla="*/ 0 w 3"/>
                      <a:gd name="T1" fmla="*/ 11 h 12"/>
                      <a:gd name="T2" fmla="*/ 0 w 3"/>
                      <a:gd name="T3" fmla="*/ 0 h 12"/>
                      <a:gd name="T4" fmla="*/ 3 w 3"/>
                      <a:gd name="T5" fmla="*/ 1 h 12"/>
                      <a:gd name="T6" fmla="*/ 3 w 3"/>
                      <a:gd name="T7" fmla="*/ 12 h 12"/>
                      <a:gd name="T8" fmla="*/ 0 w 3"/>
                      <a:gd name="T9" fmla="*/ 11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2">
                        <a:moveTo>
                          <a:pt x="0" y="11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2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98" name="Freeform 84"/>
                  <p:cNvSpPr>
                    <a:spLocks/>
                  </p:cNvSpPr>
                  <p:nvPr/>
                </p:nvSpPr>
                <p:spPr bwMode="auto">
                  <a:xfrm>
                    <a:off x="4586" y="2022"/>
                    <a:ext cx="1" cy="11"/>
                  </a:xfrm>
                  <a:custGeom>
                    <a:avLst/>
                    <a:gdLst>
                      <a:gd name="T0" fmla="*/ 0 w 1"/>
                      <a:gd name="T1" fmla="*/ 11 h 11"/>
                      <a:gd name="T2" fmla="*/ 0 w 1"/>
                      <a:gd name="T3" fmla="*/ 11 h 11"/>
                      <a:gd name="T4" fmla="*/ 1 w 1"/>
                      <a:gd name="T5" fmla="*/ 0 h 11"/>
                      <a:gd name="T6" fmla="*/ 0 w 1"/>
                      <a:gd name="T7" fmla="*/ 0 h 11"/>
                      <a:gd name="T8" fmla="*/ 0 w 1"/>
                      <a:gd name="T9" fmla="*/ 11 h 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1">
                        <a:moveTo>
                          <a:pt x="0" y="11"/>
                        </a:moveTo>
                        <a:lnTo>
                          <a:pt x="0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99" name="Freeform 85"/>
                  <p:cNvSpPr>
                    <a:spLocks/>
                  </p:cNvSpPr>
                  <p:nvPr/>
                </p:nvSpPr>
                <p:spPr bwMode="auto">
                  <a:xfrm>
                    <a:off x="4586" y="2033"/>
                    <a:ext cx="3" cy="1"/>
                  </a:xfrm>
                  <a:custGeom>
                    <a:avLst/>
                    <a:gdLst>
                      <a:gd name="T0" fmla="*/ 3 w 3"/>
                      <a:gd name="T1" fmla="*/ 1 h 1"/>
                      <a:gd name="T2" fmla="*/ 3 w 3"/>
                      <a:gd name="T3" fmla="*/ 1 h 1"/>
                      <a:gd name="T4" fmla="*/ 0 w 3"/>
                      <a:gd name="T5" fmla="*/ 0 h 1"/>
                      <a:gd name="T6" fmla="*/ 0 w 3"/>
                      <a:gd name="T7" fmla="*/ 0 h 1"/>
                      <a:gd name="T8" fmla="*/ 3 w 3"/>
                      <a:gd name="T9" fmla="*/ 1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">
                        <a:moveTo>
                          <a:pt x="3" y="1"/>
                        </a:moveTo>
                        <a:lnTo>
                          <a:pt x="3" y="1"/>
                        </a:lnTo>
                        <a:lnTo>
                          <a:pt x="0" y="0"/>
                        </a:lnTo>
                        <a:lnTo>
                          <a:pt x="3" y="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00" name="Freeform 86"/>
                  <p:cNvSpPr>
                    <a:spLocks/>
                  </p:cNvSpPr>
                  <p:nvPr/>
                </p:nvSpPr>
                <p:spPr bwMode="auto">
                  <a:xfrm>
                    <a:off x="4582" y="2019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2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01" name="Rectangle 87"/>
                  <p:cNvSpPr>
                    <a:spLocks noChangeArrowheads="1"/>
                  </p:cNvSpPr>
                  <p:nvPr/>
                </p:nvSpPr>
                <p:spPr bwMode="auto">
                  <a:xfrm>
                    <a:off x="4582" y="2019"/>
                    <a:ext cx="1" cy="12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02" name="Freeform 88"/>
                  <p:cNvSpPr>
                    <a:spLocks/>
                  </p:cNvSpPr>
                  <p:nvPr/>
                </p:nvSpPr>
                <p:spPr bwMode="auto">
                  <a:xfrm>
                    <a:off x="4582" y="2031"/>
                    <a:ext cx="3" cy="1"/>
                  </a:xfrm>
                  <a:custGeom>
                    <a:avLst/>
                    <a:gdLst>
                      <a:gd name="T0" fmla="*/ 3 w 3"/>
                      <a:gd name="T1" fmla="*/ 1 h 1"/>
                      <a:gd name="T2" fmla="*/ 3 w 3"/>
                      <a:gd name="T3" fmla="*/ 0 h 1"/>
                      <a:gd name="T4" fmla="*/ 1 w 3"/>
                      <a:gd name="T5" fmla="*/ 0 h 1"/>
                      <a:gd name="T6" fmla="*/ 0 w 3"/>
                      <a:gd name="T7" fmla="*/ 0 h 1"/>
                      <a:gd name="T8" fmla="*/ 3 w 3"/>
                      <a:gd name="T9" fmla="*/ 1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">
                        <a:moveTo>
                          <a:pt x="3" y="1"/>
                        </a:moveTo>
                        <a:lnTo>
                          <a:pt x="3" y="0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03" name="Freeform 89"/>
                  <p:cNvSpPr>
                    <a:spLocks/>
                  </p:cNvSpPr>
                  <p:nvPr/>
                </p:nvSpPr>
                <p:spPr bwMode="auto">
                  <a:xfrm>
                    <a:off x="4578" y="2016"/>
                    <a:ext cx="2" cy="14"/>
                  </a:xfrm>
                  <a:custGeom>
                    <a:avLst/>
                    <a:gdLst>
                      <a:gd name="T0" fmla="*/ 0 w 2"/>
                      <a:gd name="T1" fmla="*/ 12 h 14"/>
                      <a:gd name="T2" fmla="*/ 0 w 2"/>
                      <a:gd name="T3" fmla="*/ 0 h 14"/>
                      <a:gd name="T4" fmla="*/ 2 w 2"/>
                      <a:gd name="T5" fmla="*/ 2 h 14"/>
                      <a:gd name="T6" fmla="*/ 2 w 2"/>
                      <a:gd name="T7" fmla="*/ 14 h 14"/>
                      <a:gd name="T8" fmla="*/ 0 w 2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04" name="Freeform 90"/>
                  <p:cNvSpPr>
                    <a:spLocks/>
                  </p:cNvSpPr>
                  <p:nvPr/>
                </p:nvSpPr>
                <p:spPr bwMode="auto">
                  <a:xfrm>
                    <a:off x="4578" y="2016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2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05" name="Freeform 91"/>
                  <p:cNvSpPr>
                    <a:spLocks/>
                  </p:cNvSpPr>
                  <p:nvPr/>
                </p:nvSpPr>
                <p:spPr bwMode="auto">
                  <a:xfrm>
                    <a:off x="4578" y="2028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2 w 2"/>
                      <a:gd name="T3" fmla="*/ 1 h 2"/>
                      <a:gd name="T4" fmla="*/ 1 w 2"/>
                      <a:gd name="T5" fmla="*/ 0 h 2"/>
                      <a:gd name="T6" fmla="*/ 0 w 2"/>
                      <a:gd name="T7" fmla="*/ 0 h 2"/>
                      <a:gd name="T8" fmla="*/ 2 w 2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2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2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06" name="Freeform 92"/>
                  <p:cNvSpPr>
                    <a:spLocks/>
                  </p:cNvSpPr>
                  <p:nvPr/>
                </p:nvSpPr>
                <p:spPr bwMode="auto">
                  <a:xfrm>
                    <a:off x="4574" y="2014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07" name="Freeform 93"/>
                  <p:cNvSpPr>
                    <a:spLocks/>
                  </p:cNvSpPr>
                  <p:nvPr/>
                </p:nvSpPr>
                <p:spPr bwMode="auto">
                  <a:xfrm>
                    <a:off x="4574" y="2014"/>
                    <a:ext cx="0" cy="12"/>
                  </a:xfrm>
                  <a:custGeom>
                    <a:avLst/>
                    <a:gdLst>
                      <a:gd name="T0" fmla="*/ 12 h 12"/>
                      <a:gd name="T1" fmla="*/ 12 h 12"/>
                      <a:gd name="T2" fmla="*/ 1 h 12"/>
                      <a:gd name="T3" fmla="*/ 0 h 12"/>
                      <a:gd name="T4" fmla="*/ 12 h 12"/>
                      <a:gd name="T5" fmla="*/ 0 60000 65536"/>
                      <a:gd name="T6" fmla="*/ 0 60000 65536"/>
                      <a:gd name="T7" fmla="*/ 0 60000 65536"/>
                      <a:gd name="T8" fmla="*/ 0 60000 65536"/>
                      <a:gd name="T9" fmla="*/ 0 60000 65536"/>
                    </a:gdLst>
                    <a:ahLst/>
                    <a:cxnLst>
                      <a:cxn ang="T5">
                        <a:pos x="0" y="T0"/>
                      </a:cxn>
                      <a:cxn ang="T6">
                        <a:pos x="0" y="T1"/>
                      </a:cxn>
                      <a:cxn ang="T7">
                        <a:pos x="0" y="T2"/>
                      </a:cxn>
                      <a:cxn ang="T8">
                        <a:pos x="0" y="T3"/>
                      </a:cxn>
                      <a:cxn ang="T9">
                        <a:pos x="0" y="T4"/>
                      </a:cxn>
                    </a:cxnLst>
                    <a:rect l="0" t="0" r="r" b="b"/>
                    <a:pathLst>
                      <a:path h="12">
                        <a:moveTo>
                          <a:pt x="0" y="12"/>
                        </a:moveTo>
                        <a:lnTo>
                          <a:pt x="0" y="12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08" name="Freeform 94"/>
                  <p:cNvSpPr>
                    <a:spLocks/>
                  </p:cNvSpPr>
                  <p:nvPr/>
                </p:nvSpPr>
                <p:spPr bwMode="auto">
                  <a:xfrm>
                    <a:off x="4574" y="2026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0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09" name="Freeform 95"/>
                  <p:cNvSpPr>
                    <a:spLocks/>
                  </p:cNvSpPr>
                  <p:nvPr/>
                </p:nvSpPr>
                <p:spPr bwMode="auto">
                  <a:xfrm>
                    <a:off x="4570" y="2012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2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2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10" name="Freeform 96"/>
                  <p:cNvSpPr>
                    <a:spLocks/>
                  </p:cNvSpPr>
                  <p:nvPr/>
                </p:nvSpPr>
                <p:spPr bwMode="auto">
                  <a:xfrm>
                    <a:off x="4570" y="2012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0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11" name="Freeform 97"/>
                  <p:cNvSpPr>
                    <a:spLocks/>
                  </p:cNvSpPr>
                  <p:nvPr/>
                </p:nvSpPr>
                <p:spPr bwMode="auto">
                  <a:xfrm>
                    <a:off x="4570" y="2023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2 w 2"/>
                      <a:gd name="T3" fmla="*/ 2 h 2"/>
                      <a:gd name="T4" fmla="*/ 1 w 2"/>
                      <a:gd name="T5" fmla="*/ 0 h 2"/>
                      <a:gd name="T6" fmla="*/ 0 w 2"/>
                      <a:gd name="T7" fmla="*/ 1 h 2"/>
                      <a:gd name="T8" fmla="*/ 2 w 2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2" y="2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2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12" name="Freeform 98"/>
                  <p:cNvSpPr>
                    <a:spLocks/>
                  </p:cNvSpPr>
                  <p:nvPr/>
                </p:nvSpPr>
                <p:spPr bwMode="auto">
                  <a:xfrm>
                    <a:off x="4566" y="2009"/>
                    <a:ext cx="2" cy="14"/>
                  </a:xfrm>
                  <a:custGeom>
                    <a:avLst/>
                    <a:gdLst>
                      <a:gd name="T0" fmla="*/ 0 w 2"/>
                      <a:gd name="T1" fmla="*/ 13 h 14"/>
                      <a:gd name="T2" fmla="*/ 0 w 2"/>
                      <a:gd name="T3" fmla="*/ 0 h 14"/>
                      <a:gd name="T4" fmla="*/ 2 w 2"/>
                      <a:gd name="T5" fmla="*/ 2 h 14"/>
                      <a:gd name="T6" fmla="*/ 2 w 2"/>
                      <a:gd name="T7" fmla="*/ 14 h 14"/>
                      <a:gd name="T8" fmla="*/ 0 w 2"/>
                      <a:gd name="T9" fmla="*/ 13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4">
                        <a:moveTo>
                          <a:pt x="0" y="13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14"/>
                        </a:lnTo>
                        <a:lnTo>
                          <a:pt x="0" y="1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13" name="Freeform 99"/>
                  <p:cNvSpPr>
                    <a:spLocks/>
                  </p:cNvSpPr>
                  <p:nvPr/>
                </p:nvSpPr>
                <p:spPr bwMode="auto">
                  <a:xfrm>
                    <a:off x="4566" y="2009"/>
                    <a:ext cx="1" cy="13"/>
                  </a:xfrm>
                  <a:custGeom>
                    <a:avLst/>
                    <a:gdLst>
                      <a:gd name="T0" fmla="*/ 0 w 1"/>
                      <a:gd name="T1" fmla="*/ 13 h 13"/>
                      <a:gd name="T2" fmla="*/ 1 w 1"/>
                      <a:gd name="T3" fmla="*/ 12 h 13"/>
                      <a:gd name="T4" fmla="*/ 1 w 1"/>
                      <a:gd name="T5" fmla="*/ 1 h 13"/>
                      <a:gd name="T6" fmla="*/ 0 w 1"/>
                      <a:gd name="T7" fmla="*/ 0 h 13"/>
                      <a:gd name="T8" fmla="*/ 0 w 1"/>
                      <a:gd name="T9" fmla="*/ 13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3">
                        <a:moveTo>
                          <a:pt x="0" y="13"/>
                        </a:moveTo>
                        <a:lnTo>
                          <a:pt x="1" y="1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3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14" name="Freeform 100"/>
                  <p:cNvSpPr>
                    <a:spLocks/>
                  </p:cNvSpPr>
                  <p:nvPr/>
                </p:nvSpPr>
                <p:spPr bwMode="auto">
                  <a:xfrm>
                    <a:off x="4566" y="2021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2 w 2"/>
                      <a:gd name="T3" fmla="*/ 1 h 2"/>
                      <a:gd name="T4" fmla="*/ 1 w 2"/>
                      <a:gd name="T5" fmla="*/ 0 h 2"/>
                      <a:gd name="T6" fmla="*/ 0 w 2"/>
                      <a:gd name="T7" fmla="*/ 1 h 2"/>
                      <a:gd name="T8" fmla="*/ 2 w 2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2" y="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2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15" name="Freeform 101"/>
                  <p:cNvSpPr>
                    <a:spLocks/>
                  </p:cNvSpPr>
                  <p:nvPr/>
                </p:nvSpPr>
                <p:spPr bwMode="auto">
                  <a:xfrm>
                    <a:off x="4562" y="2007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16" name="Freeform 102"/>
                  <p:cNvSpPr>
                    <a:spLocks/>
                  </p:cNvSpPr>
                  <p:nvPr/>
                </p:nvSpPr>
                <p:spPr bwMode="auto">
                  <a:xfrm>
                    <a:off x="4562" y="2007"/>
                    <a:ext cx="0" cy="12"/>
                  </a:xfrm>
                  <a:custGeom>
                    <a:avLst/>
                    <a:gdLst>
                      <a:gd name="T0" fmla="*/ 12 h 12"/>
                      <a:gd name="T1" fmla="*/ 12 h 12"/>
                      <a:gd name="T2" fmla="*/ 1 h 12"/>
                      <a:gd name="T3" fmla="*/ 0 h 12"/>
                      <a:gd name="T4" fmla="*/ 12 h 12"/>
                      <a:gd name="T5" fmla="*/ 0 60000 65536"/>
                      <a:gd name="T6" fmla="*/ 0 60000 65536"/>
                      <a:gd name="T7" fmla="*/ 0 60000 65536"/>
                      <a:gd name="T8" fmla="*/ 0 60000 65536"/>
                      <a:gd name="T9" fmla="*/ 0 60000 65536"/>
                    </a:gdLst>
                    <a:ahLst/>
                    <a:cxnLst>
                      <a:cxn ang="T5">
                        <a:pos x="0" y="T0"/>
                      </a:cxn>
                      <a:cxn ang="T6">
                        <a:pos x="0" y="T1"/>
                      </a:cxn>
                      <a:cxn ang="T7">
                        <a:pos x="0" y="T2"/>
                      </a:cxn>
                      <a:cxn ang="T8">
                        <a:pos x="0" y="T3"/>
                      </a:cxn>
                      <a:cxn ang="T9">
                        <a:pos x="0" y="T4"/>
                      </a:cxn>
                    </a:cxnLst>
                    <a:rect l="0" t="0" r="r" b="b"/>
                    <a:pathLst>
                      <a:path h="12">
                        <a:moveTo>
                          <a:pt x="0" y="12"/>
                        </a:moveTo>
                        <a:lnTo>
                          <a:pt x="0" y="12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17" name="Freeform 103"/>
                  <p:cNvSpPr>
                    <a:spLocks/>
                  </p:cNvSpPr>
                  <p:nvPr/>
                </p:nvSpPr>
                <p:spPr bwMode="auto">
                  <a:xfrm>
                    <a:off x="4562" y="2019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0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18" name="Freeform 104"/>
                  <p:cNvSpPr>
                    <a:spLocks/>
                  </p:cNvSpPr>
                  <p:nvPr/>
                </p:nvSpPr>
                <p:spPr bwMode="auto">
                  <a:xfrm>
                    <a:off x="4501" y="1970"/>
                    <a:ext cx="7" cy="9"/>
                  </a:xfrm>
                  <a:custGeom>
                    <a:avLst/>
                    <a:gdLst>
                      <a:gd name="T0" fmla="*/ 7 w 7"/>
                      <a:gd name="T1" fmla="*/ 4 h 9"/>
                      <a:gd name="T2" fmla="*/ 7 w 7"/>
                      <a:gd name="T3" fmla="*/ 9 h 9"/>
                      <a:gd name="T4" fmla="*/ 0 w 7"/>
                      <a:gd name="T5" fmla="*/ 5 h 9"/>
                      <a:gd name="T6" fmla="*/ 0 w 7"/>
                      <a:gd name="T7" fmla="*/ 0 h 9"/>
                      <a:gd name="T8" fmla="*/ 7 w 7"/>
                      <a:gd name="T9" fmla="*/ 4 h 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" h="9">
                        <a:moveTo>
                          <a:pt x="7" y="4"/>
                        </a:moveTo>
                        <a:lnTo>
                          <a:pt x="7" y="9"/>
                        </a:lnTo>
                        <a:lnTo>
                          <a:pt x="0" y="5"/>
                        </a:lnTo>
                        <a:lnTo>
                          <a:pt x="0" y="0"/>
                        </a:lnTo>
                        <a:lnTo>
                          <a:pt x="7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19" name="Freeform 105"/>
                  <p:cNvSpPr>
                    <a:spLocks/>
                  </p:cNvSpPr>
                  <p:nvPr/>
                </p:nvSpPr>
                <p:spPr bwMode="auto">
                  <a:xfrm>
                    <a:off x="4506" y="1974"/>
                    <a:ext cx="1" cy="5"/>
                  </a:xfrm>
                  <a:custGeom>
                    <a:avLst/>
                    <a:gdLst>
                      <a:gd name="T0" fmla="*/ 0 w 1"/>
                      <a:gd name="T1" fmla="*/ 1 h 5"/>
                      <a:gd name="T2" fmla="*/ 1 w 1"/>
                      <a:gd name="T3" fmla="*/ 0 h 5"/>
                      <a:gd name="T4" fmla="*/ 1 w 1"/>
                      <a:gd name="T5" fmla="*/ 4 h 5"/>
                      <a:gd name="T6" fmla="*/ 0 w 1"/>
                      <a:gd name="T7" fmla="*/ 5 h 5"/>
                      <a:gd name="T8" fmla="*/ 0 w 1"/>
                      <a:gd name="T9" fmla="*/ 1 h 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5">
                        <a:moveTo>
                          <a:pt x="0" y="1"/>
                        </a:moveTo>
                        <a:lnTo>
                          <a:pt x="1" y="0"/>
                        </a:lnTo>
                        <a:lnTo>
                          <a:pt x="1" y="4"/>
                        </a:lnTo>
                        <a:lnTo>
                          <a:pt x="0" y="5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725A1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20" name="Freeform 106"/>
                  <p:cNvSpPr>
                    <a:spLocks/>
                  </p:cNvSpPr>
                  <p:nvPr/>
                </p:nvSpPr>
                <p:spPr bwMode="auto">
                  <a:xfrm>
                    <a:off x="4500" y="1971"/>
                    <a:ext cx="7" cy="4"/>
                  </a:xfrm>
                  <a:custGeom>
                    <a:avLst/>
                    <a:gdLst>
                      <a:gd name="T0" fmla="*/ 0 w 7"/>
                      <a:gd name="T1" fmla="*/ 1 h 4"/>
                      <a:gd name="T2" fmla="*/ 1 w 7"/>
                      <a:gd name="T3" fmla="*/ 0 h 4"/>
                      <a:gd name="T4" fmla="*/ 7 w 7"/>
                      <a:gd name="T5" fmla="*/ 3 h 4"/>
                      <a:gd name="T6" fmla="*/ 6 w 7"/>
                      <a:gd name="T7" fmla="*/ 4 h 4"/>
                      <a:gd name="T8" fmla="*/ 0 w 7"/>
                      <a:gd name="T9" fmla="*/ 1 h 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" h="4">
                        <a:moveTo>
                          <a:pt x="0" y="1"/>
                        </a:moveTo>
                        <a:lnTo>
                          <a:pt x="1" y="0"/>
                        </a:lnTo>
                        <a:lnTo>
                          <a:pt x="7" y="3"/>
                        </a:lnTo>
                        <a:lnTo>
                          <a:pt x="6" y="4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E1B1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21" name="Freeform 107"/>
                  <p:cNvSpPr>
                    <a:spLocks/>
                  </p:cNvSpPr>
                  <p:nvPr/>
                </p:nvSpPr>
                <p:spPr bwMode="auto">
                  <a:xfrm>
                    <a:off x="4500" y="1972"/>
                    <a:ext cx="6" cy="7"/>
                  </a:xfrm>
                  <a:custGeom>
                    <a:avLst/>
                    <a:gdLst>
                      <a:gd name="T0" fmla="*/ 6 w 6"/>
                      <a:gd name="T1" fmla="*/ 3 h 7"/>
                      <a:gd name="T2" fmla="*/ 6 w 6"/>
                      <a:gd name="T3" fmla="*/ 7 h 7"/>
                      <a:gd name="T4" fmla="*/ 0 w 6"/>
                      <a:gd name="T5" fmla="*/ 3 h 7"/>
                      <a:gd name="T6" fmla="*/ 0 w 6"/>
                      <a:gd name="T7" fmla="*/ 0 h 7"/>
                      <a:gd name="T8" fmla="*/ 6 w 6"/>
                      <a:gd name="T9" fmla="*/ 3 h 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" h="7">
                        <a:moveTo>
                          <a:pt x="6" y="3"/>
                        </a:moveTo>
                        <a:lnTo>
                          <a:pt x="6" y="7"/>
                        </a:lnTo>
                        <a:lnTo>
                          <a:pt x="0" y="3"/>
                        </a:lnTo>
                        <a:lnTo>
                          <a:pt x="0" y="0"/>
                        </a:lnTo>
                        <a:lnTo>
                          <a:pt x="6" y="3"/>
                        </a:lnTo>
                        <a:close/>
                      </a:path>
                    </a:pathLst>
                  </a:custGeom>
                  <a:solidFill>
                    <a:srgbClr val="E1B1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22" name="Freeform 108"/>
                  <p:cNvSpPr>
                    <a:spLocks/>
                  </p:cNvSpPr>
                  <p:nvPr/>
                </p:nvSpPr>
                <p:spPr bwMode="auto">
                  <a:xfrm>
                    <a:off x="4612" y="1935"/>
                    <a:ext cx="127" cy="92"/>
                  </a:xfrm>
                  <a:custGeom>
                    <a:avLst/>
                    <a:gdLst>
                      <a:gd name="T0" fmla="*/ 0 w 127"/>
                      <a:gd name="T1" fmla="*/ 74 h 92"/>
                      <a:gd name="T2" fmla="*/ 127 w 127"/>
                      <a:gd name="T3" fmla="*/ 0 h 92"/>
                      <a:gd name="T4" fmla="*/ 127 w 127"/>
                      <a:gd name="T5" fmla="*/ 17 h 92"/>
                      <a:gd name="T6" fmla="*/ 0 w 127"/>
                      <a:gd name="T7" fmla="*/ 92 h 92"/>
                      <a:gd name="T8" fmla="*/ 0 w 127"/>
                      <a:gd name="T9" fmla="*/ 74 h 9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27" h="92">
                        <a:moveTo>
                          <a:pt x="0" y="74"/>
                        </a:moveTo>
                        <a:lnTo>
                          <a:pt x="127" y="0"/>
                        </a:lnTo>
                        <a:lnTo>
                          <a:pt x="127" y="17"/>
                        </a:lnTo>
                        <a:lnTo>
                          <a:pt x="0" y="92"/>
                        </a:lnTo>
                        <a:lnTo>
                          <a:pt x="0" y="7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23" name="Freeform 109"/>
                  <p:cNvSpPr>
                    <a:spLocks/>
                  </p:cNvSpPr>
                  <p:nvPr/>
                </p:nvSpPr>
                <p:spPr bwMode="auto">
                  <a:xfrm>
                    <a:off x="4500" y="1871"/>
                    <a:ext cx="239" cy="138"/>
                  </a:xfrm>
                  <a:custGeom>
                    <a:avLst/>
                    <a:gdLst>
                      <a:gd name="T0" fmla="*/ 0 w 239"/>
                      <a:gd name="T1" fmla="*/ 74 h 138"/>
                      <a:gd name="T2" fmla="*/ 128 w 239"/>
                      <a:gd name="T3" fmla="*/ 0 h 138"/>
                      <a:gd name="T4" fmla="*/ 239 w 239"/>
                      <a:gd name="T5" fmla="*/ 64 h 138"/>
                      <a:gd name="T6" fmla="*/ 112 w 239"/>
                      <a:gd name="T7" fmla="*/ 138 h 138"/>
                      <a:gd name="T8" fmla="*/ 0 w 239"/>
                      <a:gd name="T9" fmla="*/ 74 h 13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39" h="138">
                        <a:moveTo>
                          <a:pt x="0" y="74"/>
                        </a:moveTo>
                        <a:lnTo>
                          <a:pt x="128" y="0"/>
                        </a:lnTo>
                        <a:lnTo>
                          <a:pt x="239" y="64"/>
                        </a:lnTo>
                        <a:lnTo>
                          <a:pt x="112" y="138"/>
                        </a:lnTo>
                        <a:lnTo>
                          <a:pt x="0" y="74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24" name="Freeform 110"/>
                  <p:cNvSpPr>
                    <a:spLocks/>
                  </p:cNvSpPr>
                  <p:nvPr/>
                </p:nvSpPr>
                <p:spPr bwMode="auto">
                  <a:xfrm>
                    <a:off x="4500" y="1945"/>
                    <a:ext cx="112" cy="82"/>
                  </a:xfrm>
                  <a:custGeom>
                    <a:avLst/>
                    <a:gdLst>
                      <a:gd name="T0" fmla="*/ 112 w 112"/>
                      <a:gd name="T1" fmla="*/ 64 h 82"/>
                      <a:gd name="T2" fmla="*/ 112 w 112"/>
                      <a:gd name="T3" fmla="*/ 82 h 82"/>
                      <a:gd name="T4" fmla="*/ 0 w 112"/>
                      <a:gd name="T5" fmla="*/ 17 h 82"/>
                      <a:gd name="T6" fmla="*/ 0 w 112"/>
                      <a:gd name="T7" fmla="*/ 0 h 82"/>
                      <a:gd name="T8" fmla="*/ 112 w 112"/>
                      <a:gd name="T9" fmla="*/ 64 h 8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12" h="82">
                        <a:moveTo>
                          <a:pt x="112" y="64"/>
                        </a:moveTo>
                        <a:lnTo>
                          <a:pt x="112" y="82"/>
                        </a:lnTo>
                        <a:lnTo>
                          <a:pt x="0" y="17"/>
                        </a:lnTo>
                        <a:lnTo>
                          <a:pt x="0" y="0"/>
                        </a:lnTo>
                        <a:lnTo>
                          <a:pt x="112" y="64"/>
                        </a:ln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25" name="Freeform 111"/>
                  <p:cNvSpPr>
                    <a:spLocks/>
                  </p:cNvSpPr>
                  <p:nvPr/>
                </p:nvSpPr>
                <p:spPr bwMode="auto">
                  <a:xfrm>
                    <a:off x="4508" y="1952"/>
                    <a:ext cx="37" cy="27"/>
                  </a:xfrm>
                  <a:custGeom>
                    <a:avLst/>
                    <a:gdLst>
                      <a:gd name="T0" fmla="*/ 0 w 37"/>
                      <a:gd name="T1" fmla="*/ 6 h 27"/>
                      <a:gd name="T2" fmla="*/ 0 w 37"/>
                      <a:gd name="T3" fmla="*/ 0 h 27"/>
                      <a:gd name="T4" fmla="*/ 37 w 37"/>
                      <a:gd name="T5" fmla="*/ 22 h 27"/>
                      <a:gd name="T6" fmla="*/ 37 w 37"/>
                      <a:gd name="T7" fmla="*/ 27 h 27"/>
                      <a:gd name="T8" fmla="*/ 0 w 37"/>
                      <a:gd name="T9" fmla="*/ 6 h 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" h="27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37" y="22"/>
                        </a:lnTo>
                        <a:lnTo>
                          <a:pt x="37" y="27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26" name="Freeform 112"/>
                  <p:cNvSpPr>
                    <a:spLocks/>
                  </p:cNvSpPr>
                  <p:nvPr/>
                </p:nvSpPr>
                <p:spPr bwMode="auto">
                  <a:xfrm>
                    <a:off x="4508" y="1952"/>
                    <a:ext cx="1" cy="6"/>
                  </a:xfrm>
                  <a:custGeom>
                    <a:avLst/>
                    <a:gdLst>
                      <a:gd name="T0" fmla="*/ 0 w 1"/>
                      <a:gd name="T1" fmla="*/ 6 h 6"/>
                      <a:gd name="T2" fmla="*/ 1 w 1"/>
                      <a:gd name="T3" fmla="*/ 6 h 6"/>
                      <a:gd name="T4" fmla="*/ 1 w 1"/>
                      <a:gd name="T5" fmla="*/ 1 h 6"/>
                      <a:gd name="T6" fmla="*/ 0 w 1"/>
                      <a:gd name="T7" fmla="*/ 0 h 6"/>
                      <a:gd name="T8" fmla="*/ 0 w 1"/>
                      <a:gd name="T9" fmla="*/ 6 h 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6">
                        <a:moveTo>
                          <a:pt x="0" y="6"/>
                        </a:moveTo>
                        <a:lnTo>
                          <a:pt x="1" y="6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27" name="Freeform 113"/>
                  <p:cNvSpPr>
                    <a:spLocks/>
                  </p:cNvSpPr>
                  <p:nvPr/>
                </p:nvSpPr>
                <p:spPr bwMode="auto">
                  <a:xfrm>
                    <a:off x="4508" y="1958"/>
                    <a:ext cx="37" cy="21"/>
                  </a:xfrm>
                  <a:custGeom>
                    <a:avLst/>
                    <a:gdLst>
                      <a:gd name="T0" fmla="*/ 37 w 37"/>
                      <a:gd name="T1" fmla="*/ 21 h 21"/>
                      <a:gd name="T2" fmla="*/ 37 w 37"/>
                      <a:gd name="T3" fmla="*/ 21 h 21"/>
                      <a:gd name="T4" fmla="*/ 1 w 37"/>
                      <a:gd name="T5" fmla="*/ 0 h 21"/>
                      <a:gd name="T6" fmla="*/ 0 w 37"/>
                      <a:gd name="T7" fmla="*/ 0 h 21"/>
                      <a:gd name="T8" fmla="*/ 37 w 37"/>
                      <a:gd name="T9" fmla="*/ 21 h 2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" h="21">
                        <a:moveTo>
                          <a:pt x="37" y="21"/>
                        </a:moveTo>
                        <a:lnTo>
                          <a:pt x="37" y="2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7" y="2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28" name="Freeform 114"/>
                  <p:cNvSpPr>
                    <a:spLocks/>
                  </p:cNvSpPr>
                  <p:nvPr/>
                </p:nvSpPr>
                <p:spPr bwMode="auto">
                  <a:xfrm>
                    <a:off x="4606" y="2009"/>
                    <a:ext cx="3" cy="14"/>
                  </a:xfrm>
                  <a:custGeom>
                    <a:avLst/>
                    <a:gdLst>
                      <a:gd name="T0" fmla="*/ 0 w 3"/>
                      <a:gd name="T1" fmla="*/ 13 h 14"/>
                      <a:gd name="T2" fmla="*/ 1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3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3"/>
                        </a:moveTo>
                        <a:lnTo>
                          <a:pt x="1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29" name="Freeform 115"/>
                  <p:cNvSpPr>
                    <a:spLocks/>
                  </p:cNvSpPr>
                  <p:nvPr/>
                </p:nvSpPr>
                <p:spPr bwMode="auto">
                  <a:xfrm>
                    <a:off x="4606" y="2009"/>
                    <a:ext cx="1" cy="13"/>
                  </a:xfrm>
                  <a:custGeom>
                    <a:avLst/>
                    <a:gdLst>
                      <a:gd name="T0" fmla="*/ 0 w 1"/>
                      <a:gd name="T1" fmla="*/ 13 h 13"/>
                      <a:gd name="T2" fmla="*/ 1 w 1"/>
                      <a:gd name="T3" fmla="*/ 12 h 13"/>
                      <a:gd name="T4" fmla="*/ 1 w 1"/>
                      <a:gd name="T5" fmla="*/ 0 h 13"/>
                      <a:gd name="T6" fmla="*/ 1 w 1"/>
                      <a:gd name="T7" fmla="*/ 0 h 13"/>
                      <a:gd name="T8" fmla="*/ 0 w 1"/>
                      <a:gd name="T9" fmla="*/ 13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3">
                        <a:moveTo>
                          <a:pt x="0" y="13"/>
                        </a:moveTo>
                        <a:lnTo>
                          <a:pt x="1" y="12"/>
                        </a:lnTo>
                        <a:lnTo>
                          <a:pt x="1" y="0"/>
                        </a:lnTo>
                        <a:lnTo>
                          <a:pt x="0" y="13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30" name="Freeform 116"/>
                  <p:cNvSpPr>
                    <a:spLocks/>
                  </p:cNvSpPr>
                  <p:nvPr/>
                </p:nvSpPr>
                <p:spPr bwMode="auto">
                  <a:xfrm>
                    <a:off x="4606" y="2021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31" name="Freeform 117"/>
                  <p:cNvSpPr>
                    <a:spLocks/>
                  </p:cNvSpPr>
                  <p:nvPr/>
                </p:nvSpPr>
                <p:spPr bwMode="auto">
                  <a:xfrm>
                    <a:off x="4602" y="2007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32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4602" y="2007"/>
                    <a:ext cx="1" cy="12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33" name="Freeform 119"/>
                  <p:cNvSpPr>
                    <a:spLocks/>
                  </p:cNvSpPr>
                  <p:nvPr/>
                </p:nvSpPr>
                <p:spPr bwMode="auto">
                  <a:xfrm>
                    <a:off x="4602" y="2019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0 h 2"/>
                      <a:gd name="T4" fmla="*/ 1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0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34" name="Freeform 120"/>
                  <p:cNvSpPr>
                    <a:spLocks/>
                  </p:cNvSpPr>
                  <p:nvPr/>
                </p:nvSpPr>
                <p:spPr bwMode="auto">
                  <a:xfrm>
                    <a:off x="4598" y="2005"/>
                    <a:ext cx="3" cy="13"/>
                  </a:xfrm>
                  <a:custGeom>
                    <a:avLst/>
                    <a:gdLst>
                      <a:gd name="T0" fmla="*/ 0 w 3"/>
                      <a:gd name="T1" fmla="*/ 11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1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1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35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4598" y="2005"/>
                    <a:ext cx="1" cy="11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36" name="Freeform 122"/>
                  <p:cNvSpPr>
                    <a:spLocks/>
                  </p:cNvSpPr>
                  <p:nvPr/>
                </p:nvSpPr>
                <p:spPr bwMode="auto">
                  <a:xfrm>
                    <a:off x="4598" y="2016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37" name="Freeform 123"/>
                  <p:cNvSpPr>
                    <a:spLocks/>
                  </p:cNvSpPr>
                  <p:nvPr/>
                </p:nvSpPr>
                <p:spPr bwMode="auto">
                  <a:xfrm>
                    <a:off x="4594" y="2003"/>
                    <a:ext cx="3" cy="13"/>
                  </a:xfrm>
                  <a:custGeom>
                    <a:avLst/>
                    <a:gdLst>
                      <a:gd name="T0" fmla="*/ 0 w 3"/>
                      <a:gd name="T1" fmla="*/ 11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1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1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38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4594" y="2003"/>
                    <a:ext cx="1" cy="11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39" name="Freeform 125"/>
                  <p:cNvSpPr>
                    <a:spLocks/>
                  </p:cNvSpPr>
                  <p:nvPr/>
                </p:nvSpPr>
                <p:spPr bwMode="auto">
                  <a:xfrm>
                    <a:off x="4594" y="2014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40" name="Freeform 126"/>
                  <p:cNvSpPr>
                    <a:spLocks/>
                  </p:cNvSpPr>
                  <p:nvPr/>
                </p:nvSpPr>
                <p:spPr bwMode="auto">
                  <a:xfrm>
                    <a:off x="4590" y="2000"/>
                    <a:ext cx="2" cy="13"/>
                  </a:xfrm>
                  <a:custGeom>
                    <a:avLst/>
                    <a:gdLst>
                      <a:gd name="T0" fmla="*/ 0 w 2"/>
                      <a:gd name="T1" fmla="*/ 12 h 13"/>
                      <a:gd name="T2" fmla="*/ 0 w 2"/>
                      <a:gd name="T3" fmla="*/ 0 h 13"/>
                      <a:gd name="T4" fmla="*/ 2 w 2"/>
                      <a:gd name="T5" fmla="*/ 1 h 13"/>
                      <a:gd name="T6" fmla="*/ 2 w 2"/>
                      <a:gd name="T7" fmla="*/ 13 h 13"/>
                      <a:gd name="T8" fmla="*/ 0 w 2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1"/>
                        </a:lnTo>
                        <a:lnTo>
                          <a:pt x="2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41" name="Rectangle 127"/>
                  <p:cNvSpPr>
                    <a:spLocks noChangeArrowheads="1"/>
                  </p:cNvSpPr>
                  <p:nvPr/>
                </p:nvSpPr>
                <p:spPr bwMode="auto">
                  <a:xfrm>
                    <a:off x="4590" y="2000"/>
                    <a:ext cx="1" cy="12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42" name="Freeform 128"/>
                  <p:cNvSpPr>
                    <a:spLocks/>
                  </p:cNvSpPr>
                  <p:nvPr/>
                </p:nvSpPr>
                <p:spPr bwMode="auto">
                  <a:xfrm>
                    <a:off x="4590" y="2012"/>
                    <a:ext cx="2" cy="1"/>
                  </a:xfrm>
                  <a:custGeom>
                    <a:avLst/>
                    <a:gdLst>
                      <a:gd name="T0" fmla="*/ 2 w 2"/>
                      <a:gd name="T1" fmla="*/ 1 h 1"/>
                      <a:gd name="T2" fmla="*/ 2 w 2"/>
                      <a:gd name="T3" fmla="*/ 0 h 1"/>
                      <a:gd name="T4" fmla="*/ 1 w 2"/>
                      <a:gd name="T5" fmla="*/ 0 h 1"/>
                      <a:gd name="T6" fmla="*/ 0 w 2"/>
                      <a:gd name="T7" fmla="*/ 0 h 1"/>
                      <a:gd name="T8" fmla="*/ 2 w 2"/>
                      <a:gd name="T9" fmla="*/ 1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">
                        <a:moveTo>
                          <a:pt x="2" y="1"/>
                        </a:moveTo>
                        <a:lnTo>
                          <a:pt x="2" y="0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2" y="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43" name="Freeform 129"/>
                  <p:cNvSpPr>
                    <a:spLocks/>
                  </p:cNvSpPr>
                  <p:nvPr/>
                </p:nvSpPr>
                <p:spPr bwMode="auto">
                  <a:xfrm>
                    <a:off x="4586" y="1997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44" name="Freeform 130"/>
                  <p:cNvSpPr>
                    <a:spLocks/>
                  </p:cNvSpPr>
                  <p:nvPr/>
                </p:nvSpPr>
                <p:spPr bwMode="auto">
                  <a:xfrm>
                    <a:off x="4586" y="1997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0 w 1"/>
                      <a:gd name="T3" fmla="*/ 12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0" y="1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45" name="Freeform 131"/>
                  <p:cNvSpPr>
                    <a:spLocks/>
                  </p:cNvSpPr>
                  <p:nvPr/>
                </p:nvSpPr>
                <p:spPr bwMode="auto">
                  <a:xfrm>
                    <a:off x="4586" y="2009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0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46" name="Freeform 132"/>
                  <p:cNvSpPr>
                    <a:spLocks/>
                  </p:cNvSpPr>
                  <p:nvPr/>
                </p:nvSpPr>
                <p:spPr bwMode="auto">
                  <a:xfrm>
                    <a:off x="4582" y="1995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47" name="Freeform 133"/>
                  <p:cNvSpPr>
                    <a:spLocks/>
                  </p:cNvSpPr>
                  <p:nvPr/>
                </p:nvSpPr>
                <p:spPr bwMode="auto">
                  <a:xfrm>
                    <a:off x="4582" y="1995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48" name="Freeform 134"/>
                  <p:cNvSpPr>
                    <a:spLocks/>
                  </p:cNvSpPr>
                  <p:nvPr/>
                </p:nvSpPr>
                <p:spPr bwMode="auto">
                  <a:xfrm>
                    <a:off x="4582" y="2006"/>
                    <a:ext cx="3" cy="3"/>
                  </a:xfrm>
                  <a:custGeom>
                    <a:avLst/>
                    <a:gdLst>
                      <a:gd name="T0" fmla="*/ 3 w 3"/>
                      <a:gd name="T1" fmla="*/ 3 h 3"/>
                      <a:gd name="T2" fmla="*/ 3 w 3"/>
                      <a:gd name="T3" fmla="*/ 2 h 3"/>
                      <a:gd name="T4" fmla="*/ 1 w 3"/>
                      <a:gd name="T5" fmla="*/ 0 h 3"/>
                      <a:gd name="T6" fmla="*/ 0 w 3"/>
                      <a:gd name="T7" fmla="*/ 1 h 3"/>
                      <a:gd name="T8" fmla="*/ 3 w 3"/>
                      <a:gd name="T9" fmla="*/ 3 h 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3" y="3"/>
                        </a:moveTo>
                        <a:lnTo>
                          <a:pt x="3" y="2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" y="3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49" name="Freeform 135"/>
                  <p:cNvSpPr>
                    <a:spLocks/>
                  </p:cNvSpPr>
                  <p:nvPr/>
                </p:nvSpPr>
                <p:spPr bwMode="auto">
                  <a:xfrm>
                    <a:off x="4578" y="1993"/>
                    <a:ext cx="2" cy="13"/>
                  </a:xfrm>
                  <a:custGeom>
                    <a:avLst/>
                    <a:gdLst>
                      <a:gd name="T0" fmla="*/ 0 w 2"/>
                      <a:gd name="T1" fmla="*/ 12 h 13"/>
                      <a:gd name="T2" fmla="*/ 0 w 2"/>
                      <a:gd name="T3" fmla="*/ 0 h 13"/>
                      <a:gd name="T4" fmla="*/ 2 w 2"/>
                      <a:gd name="T5" fmla="*/ 1 h 13"/>
                      <a:gd name="T6" fmla="*/ 2 w 2"/>
                      <a:gd name="T7" fmla="*/ 13 h 13"/>
                      <a:gd name="T8" fmla="*/ 0 w 2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1"/>
                        </a:lnTo>
                        <a:lnTo>
                          <a:pt x="2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50" name="Freeform 136"/>
                  <p:cNvSpPr>
                    <a:spLocks/>
                  </p:cNvSpPr>
                  <p:nvPr/>
                </p:nvSpPr>
                <p:spPr bwMode="auto">
                  <a:xfrm>
                    <a:off x="4578" y="1993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51" name="Freeform 137"/>
                  <p:cNvSpPr>
                    <a:spLocks/>
                  </p:cNvSpPr>
                  <p:nvPr/>
                </p:nvSpPr>
                <p:spPr bwMode="auto">
                  <a:xfrm>
                    <a:off x="4578" y="2004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2 w 2"/>
                      <a:gd name="T3" fmla="*/ 2 h 2"/>
                      <a:gd name="T4" fmla="*/ 1 w 2"/>
                      <a:gd name="T5" fmla="*/ 0 h 2"/>
                      <a:gd name="T6" fmla="*/ 0 w 2"/>
                      <a:gd name="T7" fmla="*/ 1 h 2"/>
                      <a:gd name="T8" fmla="*/ 2 w 2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2" y="2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2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52" name="Freeform 138"/>
                  <p:cNvSpPr>
                    <a:spLocks/>
                  </p:cNvSpPr>
                  <p:nvPr/>
                </p:nvSpPr>
                <p:spPr bwMode="auto">
                  <a:xfrm>
                    <a:off x="4574" y="1991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53" name="Freeform 139"/>
                  <p:cNvSpPr>
                    <a:spLocks/>
                  </p:cNvSpPr>
                  <p:nvPr/>
                </p:nvSpPr>
                <p:spPr bwMode="auto">
                  <a:xfrm>
                    <a:off x="4574" y="1991"/>
                    <a:ext cx="0" cy="12"/>
                  </a:xfrm>
                  <a:custGeom>
                    <a:avLst/>
                    <a:gdLst>
                      <a:gd name="T0" fmla="*/ 12 h 12"/>
                      <a:gd name="T1" fmla="*/ 11 h 12"/>
                      <a:gd name="T2" fmla="*/ 0 h 12"/>
                      <a:gd name="T3" fmla="*/ 0 h 12"/>
                      <a:gd name="T4" fmla="*/ 12 h 12"/>
                      <a:gd name="T5" fmla="*/ 0 60000 65536"/>
                      <a:gd name="T6" fmla="*/ 0 60000 65536"/>
                      <a:gd name="T7" fmla="*/ 0 60000 65536"/>
                      <a:gd name="T8" fmla="*/ 0 60000 65536"/>
                      <a:gd name="T9" fmla="*/ 0 60000 65536"/>
                    </a:gdLst>
                    <a:ahLst/>
                    <a:cxnLst>
                      <a:cxn ang="T5">
                        <a:pos x="0" y="T0"/>
                      </a:cxn>
                      <a:cxn ang="T6">
                        <a:pos x="0" y="T1"/>
                      </a:cxn>
                      <a:cxn ang="T7">
                        <a:pos x="0" y="T2"/>
                      </a:cxn>
                      <a:cxn ang="T8">
                        <a:pos x="0" y="T3"/>
                      </a:cxn>
                      <a:cxn ang="T9">
                        <a:pos x="0" y="T4"/>
                      </a:cxn>
                    </a:cxnLst>
                    <a:rect l="0" t="0" r="r" b="b"/>
                    <a:pathLst>
                      <a:path h="12">
                        <a:moveTo>
                          <a:pt x="0" y="12"/>
                        </a:moveTo>
                        <a:lnTo>
                          <a:pt x="0" y="1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54" name="Freeform 140"/>
                  <p:cNvSpPr>
                    <a:spLocks/>
                  </p:cNvSpPr>
                  <p:nvPr/>
                </p:nvSpPr>
                <p:spPr bwMode="auto">
                  <a:xfrm>
                    <a:off x="4574" y="2002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0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0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55" name="Freeform 141"/>
                  <p:cNvSpPr>
                    <a:spLocks/>
                  </p:cNvSpPr>
                  <p:nvPr/>
                </p:nvSpPr>
                <p:spPr bwMode="auto">
                  <a:xfrm>
                    <a:off x="4570" y="1988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2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2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56" name="Rectangle 142"/>
                  <p:cNvSpPr>
                    <a:spLocks noChangeArrowheads="1"/>
                  </p:cNvSpPr>
                  <p:nvPr/>
                </p:nvSpPr>
                <p:spPr bwMode="auto">
                  <a:xfrm>
                    <a:off x="4570" y="1988"/>
                    <a:ext cx="1" cy="12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57" name="Freeform 143"/>
                  <p:cNvSpPr>
                    <a:spLocks/>
                  </p:cNvSpPr>
                  <p:nvPr/>
                </p:nvSpPr>
                <p:spPr bwMode="auto">
                  <a:xfrm>
                    <a:off x="4570" y="2000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2 w 2"/>
                      <a:gd name="T3" fmla="*/ 1 h 2"/>
                      <a:gd name="T4" fmla="*/ 1 w 2"/>
                      <a:gd name="T5" fmla="*/ 0 h 2"/>
                      <a:gd name="T6" fmla="*/ 0 w 2"/>
                      <a:gd name="T7" fmla="*/ 0 h 2"/>
                      <a:gd name="T8" fmla="*/ 2 w 2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2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2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58" name="Freeform 144"/>
                  <p:cNvSpPr>
                    <a:spLocks/>
                  </p:cNvSpPr>
                  <p:nvPr/>
                </p:nvSpPr>
                <p:spPr bwMode="auto">
                  <a:xfrm>
                    <a:off x="4566" y="1986"/>
                    <a:ext cx="2" cy="14"/>
                  </a:xfrm>
                  <a:custGeom>
                    <a:avLst/>
                    <a:gdLst>
                      <a:gd name="T0" fmla="*/ 0 w 2"/>
                      <a:gd name="T1" fmla="*/ 12 h 14"/>
                      <a:gd name="T2" fmla="*/ 0 w 2"/>
                      <a:gd name="T3" fmla="*/ 0 h 14"/>
                      <a:gd name="T4" fmla="*/ 2 w 2"/>
                      <a:gd name="T5" fmla="*/ 2 h 14"/>
                      <a:gd name="T6" fmla="*/ 2 w 2"/>
                      <a:gd name="T7" fmla="*/ 14 h 14"/>
                      <a:gd name="T8" fmla="*/ 0 w 2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59" name="Freeform 145"/>
                  <p:cNvSpPr>
                    <a:spLocks/>
                  </p:cNvSpPr>
                  <p:nvPr/>
                </p:nvSpPr>
                <p:spPr bwMode="auto">
                  <a:xfrm>
                    <a:off x="4566" y="1986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0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60" name="Freeform 146"/>
                  <p:cNvSpPr>
                    <a:spLocks/>
                  </p:cNvSpPr>
                  <p:nvPr/>
                </p:nvSpPr>
                <p:spPr bwMode="auto">
                  <a:xfrm>
                    <a:off x="4566" y="1997"/>
                    <a:ext cx="2" cy="3"/>
                  </a:xfrm>
                  <a:custGeom>
                    <a:avLst/>
                    <a:gdLst>
                      <a:gd name="T0" fmla="*/ 2 w 2"/>
                      <a:gd name="T1" fmla="*/ 3 h 3"/>
                      <a:gd name="T2" fmla="*/ 2 w 2"/>
                      <a:gd name="T3" fmla="*/ 1 h 3"/>
                      <a:gd name="T4" fmla="*/ 1 w 2"/>
                      <a:gd name="T5" fmla="*/ 0 h 3"/>
                      <a:gd name="T6" fmla="*/ 0 w 2"/>
                      <a:gd name="T7" fmla="*/ 1 h 3"/>
                      <a:gd name="T8" fmla="*/ 2 w 2"/>
                      <a:gd name="T9" fmla="*/ 3 h 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2" y="3"/>
                        </a:moveTo>
                        <a:lnTo>
                          <a:pt x="2" y="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2" y="3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61" name="Freeform 147"/>
                  <p:cNvSpPr>
                    <a:spLocks/>
                  </p:cNvSpPr>
                  <p:nvPr/>
                </p:nvSpPr>
                <p:spPr bwMode="auto">
                  <a:xfrm>
                    <a:off x="4562" y="1984"/>
                    <a:ext cx="3" cy="13"/>
                  </a:xfrm>
                  <a:custGeom>
                    <a:avLst/>
                    <a:gdLst>
                      <a:gd name="T0" fmla="*/ 0 w 3"/>
                      <a:gd name="T1" fmla="*/ 11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1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1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62" name="Rectangle 148"/>
                  <p:cNvSpPr>
                    <a:spLocks noChangeArrowheads="1"/>
                  </p:cNvSpPr>
                  <p:nvPr/>
                </p:nvSpPr>
                <p:spPr bwMode="auto">
                  <a:xfrm>
                    <a:off x="4562" y="1984"/>
                    <a:ext cx="1" cy="11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63" name="Freeform 149"/>
                  <p:cNvSpPr>
                    <a:spLocks/>
                  </p:cNvSpPr>
                  <p:nvPr/>
                </p:nvSpPr>
                <p:spPr bwMode="auto">
                  <a:xfrm>
                    <a:off x="4562" y="1995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0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64" name="Freeform 150"/>
                  <p:cNvSpPr>
                    <a:spLocks/>
                  </p:cNvSpPr>
                  <p:nvPr/>
                </p:nvSpPr>
                <p:spPr bwMode="auto">
                  <a:xfrm>
                    <a:off x="4501" y="1947"/>
                    <a:ext cx="7" cy="8"/>
                  </a:xfrm>
                  <a:custGeom>
                    <a:avLst/>
                    <a:gdLst>
                      <a:gd name="T0" fmla="*/ 7 w 7"/>
                      <a:gd name="T1" fmla="*/ 4 h 8"/>
                      <a:gd name="T2" fmla="*/ 7 w 7"/>
                      <a:gd name="T3" fmla="*/ 8 h 8"/>
                      <a:gd name="T4" fmla="*/ 0 w 7"/>
                      <a:gd name="T5" fmla="*/ 5 h 8"/>
                      <a:gd name="T6" fmla="*/ 0 w 7"/>
                      <a:gd name="T7" fmla="*/ 0 h 8"/>
                      <a:gd name="T8" fmla="*/ 7 w 7"/>
                      <a:gd name="T9" fmla="*/ 4 h 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7" y="4"/>
                        </a:moveTo>
                        <a:lnTo>
                          <a:pt x="7" y="8"/>
                        </a:lnTo>
                        <a:lnTo>
                          <a:pt x="0" y="5"/>
                        </a:lnTo>
                        <a:lnTo>
                          <a:pt x="0" y="0"/>
                        </a:lnTo>
                        <a:lnTo>
                          <a:pt x="7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65" name="Freeform 151"/>
                  <p:cNvSpPr>
                    <a:spLocks/>
                  </p:cNvSpPr>
                  <p:nvPr/>
                </p:nvSpPr>
                <p:spPr bwMode="auto">
                  <a:xfrm>
                    <a:off x="4506" y="1951"/>
                    <a:ext cx="1" cy="4"/>
                  </a:xfrm>
                  <a:custGeom>
                    <a:avLst/>
                    <a:gdLst>
                      <a:gd name="T0" fmla="*/ 0 w 1"/>
                      <a:gd name="T1" fmla="*/ 1 h 4"/>
                      <a:gd name="T2" fmla="*/ 1 w 1"/>
                      <a:gd name="T3" fmla="*/ 0 h 4"/>
                      <a:gd name="T4" fmla="*/ 1 w 1"/>
                      <a:gd name="T5" fmla="*/ 4 h 4"/>
                      <a:gd name="T6" fmla="*/ 0 w 1"/>
                      <a:gd name="T7" fmla="*/ 4 h 4"/>
                      <a:gd name="T8" fmla="*/ 0 w 1"/>
                      <a:gd name="T9" fmla="*/ 1 h 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4">
                        <a:moveTo>
                          <a:pt x="0" y="1"/>
                        </a:moveTo>
                        <a:lnTo>
                          <a:pt x="1" y="0"/>
                        </a:lnTo>
                        <a:lnTo>
                          <a:pt x="1" y="4"/>
                        </a:lnTo>
                        <a:lnTo>
                          <a:pt x="0" y="4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725A1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66" name="Freeform 152"/>
                  <p:cNvSpPr>
                    <a:spLocks/>
                  </p:cNvSpPr>
                  <p:nvPr/>
                </p:nvSpPr>
                <p:spPr bwMode="auto">
                  <a:xfrm>
                    <a:off x="4500" y="1948"/>
                    <a:ext cx="7" cy="4"/>
                  </a:xfrm>
                  <a:custGeom>
                    <a:avLst/>
                    <a:gdLst>
                      <a:gd name="T0" fmla="*/ 0 w 7"/>
                      <a:gd name="T1" fmla="*/ 0 h 4"/>
                      <a:gd name="T2" fmla="*/ 1 w 7"/>
                      <a:gd name="T3" fmla="*/ 0 h 4"/>
                      <a:gd name="T4" fmla="*/ 7 w 7"/>
                      <a:gd name="T5" fmla="*/ 3 h 4"/>
                      <a:gd name="T6" fmla="*/ 6 w 7"/>
                      <a:gd name="T7" fmla="*/ 4 h 4"/>
                      <a:gd name="T8" fmla="*/ 0 w 7"/>
                      <a:gd name="T9" fmla="*/ 0 h 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" h="4">
                        <a:moveTo>
                          <a:pt x="0" y="0"/>
                        </a:moveTo>
                        <a:lnTo>
                          <a:pt x="1" y="0"/>
                        </a:lnTo>
                        <a:lnTo>
                          <a:pt x="7" y="3"/>
                        </a:lnTo>
                        <a:lnTo>
                          <a:pt x="6" y="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1B1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67" name="Freeform 153"/>
                  <p:cNvSpPr>
                    <a:spLocks/>
                  </p:cNvSpPr>
                  <p:nvPr/>
                </p:nvSpPr>
                <p:spPr bwMode="auto">
                  <a:xfrm>
                    <a:off x="4500" y="1948"/>
                    <a:ext cx="6" cy="7"/>
                  </a:xfrm>
                  <a:custGeom>
                    <a:avLst/>
                    <a:gdLst>
                      <a:gd name="T0" fmla="*/ 6 w 6"/>
                      <a:gd name="T1" fmla="*/ 4 h 7"/>
                      <a:gd name="T2" fmla="*/ 6 w 6"/>
                      <a:gd name="T3" fmla="*/ 7 h 7"/>
                      <a:gd name="T4" fmla="*/ 0 w 6"/>
                      <a:gd name="T5" fmla="*/ 4 h 7"/>
                      <a:gd name="T6" fmla="*/ 0 w 6"/>
                      <a:gd name="T7" fmla="*/ 0 h 7"/>
                      <a:gd name="T8" fmla="*/ 6 w 6"/>
                      <a:gd name="T9" fmla="*/ 4 h 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" h="7">
                        <a:moveTo>
                          <a:pt x="6" y="4"/>
                        </a:moveTo>
                        <a:lnTo>
                          <a:pt x="6" y="7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  <a:lnTo>
                          <a:pt x="6" y="4"/>
                        </a:lnTo>
                        <a:close/>
                      </a:path>
                    </a:pathLst>
                  </a:custGeom>
                  <a:solidFill>
                    <a:srgbClr val="E1B1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68" name="Freeform 154"/>
                  <p:cNvSpPr>
                    <a:spLocks/>
                  </p:cNvSpPr>
                  <p:nvPr/>
                </p:nvSpPr>
                <p:spPr bwMode="auto">
                  <a:xfrm>
                    <a:off x="4612" y="1912"/>
                    <a:ext cx="127" cy="91"/>
                  </a:xfrm>
                  <a:custGeom>
                    <a:avLst/>
                    <a:gdLst>
                      <a:gd name="T0" fmla="*/ 0 w 127"/>
                      <a:gd name="T1" fmla="*/ 74 h 91"/>
                      <a:gd name="T2" fmla="*/ 127 w 127"/>
                      <a:gd name="T3" fmla="*/ 0 h 91"/>
                      <a:gd name="T4" fmla="*/ 127 w 127"/>
                      <a:gd name="T5" fmla="*/ 17 h 91"/>
                      <a:gd name="T6" fmla="*/ 0 w 127"/>
                      <a:gd name="T7" fmla="*/ 91 h 91"/>
                      <a:gd name="T8" fmla="*/ 0 w 127"/>
                      <a:gd name="T9" fmla="*/ 74 h 9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27" h="91">
                        <a:moveTo>
                          <a:pt x="0" y="74"/>
                        </a:moveTo>
                        <a:lnTo>
                          <a:pt x="127" y="0"/>
                        </a:lnTo>
                        <a:lnTo>
                          <a:pt x="127" y="17"/>
                        </a:lnTo>
                        <a:lnTo>
                          <a:pt x="0" y="91"/>
                        </a:lnTo>
                        <a:lnTo>
                          <a:pt x="0" y="7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69" name="Freeform 155"/>
                  <p:cNvSpPr>
                    <a:spLocks/>
                  </p:cNvSpPr>
                  <p:nvPr/>
                </p:nvSpPr>
                <p:spPr bwMode="auto">
                  <a:xfrm>
                    <a:off x="4500" y="1847"/>
                    <a:ext cx="239" cy="139"/>
                  </a:xfrm>
                  <a:custGeom>
                    <a:avLst/>
                    <a:gdLst>
                      <a:gd name="T0" fmla="*/ 0 w 239"/>
                      <a:gd name="T1" fmla="*/ 74 h 139"/>
                      <a:gd name="T2" fmla="*/ 128 w 239"/>
                      <a:gd name="T3" fmla="*/ 0 h 139"/>
                      <a:gd name="T4" fmla="*/ 239 w 239"/>
                      <a:gd name="T5" fmla="*/ 65 h 139"/>
                      <a:gd name="T6" fmla="*/ 112 w 239"/>
                      <a:gd name="T7" fmla="*/ 139 h 139"/>
                      <a:gd name="T8" fmla="*/ 0 w 239"/>
                      <a:gd name="T9" fmla="*/ 74 h 13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39" h="139">
                        <a:moveTo>
                          <a:pt x="0" y="74"/>
                        </a:moveTo>
                        <a:lnTo>
                          <a:pt x="128" y="0"/>
                        </a:lnTo>
                        <a:lnTo>
                          <a:pt x="239" y="65"/>
                        </a:lnTo>
                        <a:lnTo>
                          <a:pt x="112" y="139"/>
                        </a:lnTo>
                        <a:lnTo>
                          <a:pt x="0" y="74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70" name="Freeform 156"/>
                  <p:cNvSpPr>
                    <a:spLocks/>
                  </p:cNvSpPr>
                  <p:nvPr/>
                </p:nvSpPr>
                <p:spPr bwMode="auto">
                  <a:xfrm>
                    <a:off x="4500" y="1921"/>
                    <a:ext cx="112" cy="82"/>
                  </a:xfrm>
                  <a:custGeom>
                    <a:avLst/>
                    <a:gdLst>
                      <a:gd name="T0" fmla="*/ 112 w 112"/>
                      <a:gd name="T1" fmla="*/ 65 h 82"/>
                      <a:gd name="T2" fmla="*/ 112 w 112"/>
                      <a:gd name="T3" fmla="*/ 82 h 82"/>
                      <a:gd name="T4" fmla="*/ 0 w 112"/>
                      <a:gd name="T5" fmla="*/ 17 h 82"/>
                      <a:gd name="T6" fmla="*/ 0 w 112"/>
                      <a:gd name="T7" fmla="*/ 0 h 82"/>
                      <a:gd name="T8" fmla="*/ 112 w 112"/>
                      <a:gd name="T9" fmla="*/ 65 h 8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12" h="82">
                        <a:moveTo>
                          <a:pt x="112" y="65"/>
                        </a:moveTo>
                        <a:lnTo>
                          <a:pt x="112" y="82"/>
                        </a:lnTo>
                        <a:lnTo>
                          <a:pt x="0" y="17"/>
                        </a:lnTo>
                        <a:lnTo>
                          <a:pt x="0" y="0"/>
                        </a:lnTo>
                        <a:lnTo>
                          <a:pt x="112" y="65"/>
                        </a:ln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71" name="Freeform 157"/>
                  <p:cNvSpPr>
                    <a:spLocks/>
                  </p:cNvSpPr>
                  <p:nvPr/>
                </p:nvSpPr>
                <p:spPr bwMode="auto">
                  <a:xfrm>
                    <a:off x="4508" y="1929"/>
                    <a:ext cx="37" cy="27"/>
                  </a:xfrm>
                  <a:custGeom>
                    <a:avLst/>
                    <a:gdLst>
                      <a:gd name="T0" fmla="*/ 0 w 37"/>
                      <a:gd name="T1" fmla="*/ 5 h 27"/>
                      <a:gd name="T2" fmla="*/ 0 w 37"/>
                      <a:gd name="T3" fmla="*/ 0 h 27"/>
                      <a:gd name="T4" fmla="*/ 37 w 37"/>
                      <a:gd name="T5" fmla="*/ 22 h 27"/>
                      <a:gd name="T6" fmla="*/ 37 w 37"/>
                      <a:gd name="T7" fmla="*/ 27 h 27"/>
                      <a:gd name="T8" fmla="*/ 0 w 37"/>
                      <a:gd name="T9" fmla="*/ 5 h 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" h="27">
                        <a:moveTo>
                          <a:pt x="0" y="5"/>
                        </a:moveTo>
                        <a:lnTo>
                          <a:pt x="0" y="0"/>
                        </a:lnTo>
                        <a:lnTo>
                          <a:pt x="37" y="22"/>
                        </a:lnTo>
                        <a:lnTo>
                          <a:pt x="37" y="27"/>
                        </a:lnTo>
                        <a:lnTo>
                          <a:pt x="0" y="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72" name="Freeform 158"/>
                  <p:cNvSpPr>
                    <a:spLocks/>
                  </p:cNvSpPr>
                  <p:nvPr/>
                </p:nvSpPr>
                <p:spPr bwMode="auto">
                  <a:xfrm>
                    <a:off x="4508" y="1929"/>
                    <a:ext cx="1" cy="5"/>
                  </a:xfrm>
                  <a:custGeom>
                    <a:avLst/>
                    <a:gdLst>
                      <a:gd name="T0" fmla="*/ 0 w 1"/>
                      <a:gd name="T1" fmla="*/ 5 h 5"/>
                      <a:gd name="T2" fmla="*/ 1 w 1"/>
                      <a:gd name="T3" fmla="*/ 5 h 5"/>
                      <a:gd name="T4" fmla="*/ 1 w 1"/>
                      <a:gd name="T5" fmla="*/ 1 h 5"/>
                      <a:gd name="T6" fmla="*/ 0 w 1"/>
                      <a:gd name="T7" fmla="*/ 0 h 5"/>
                      <a:gd name="T8" fmla="*/ 0 w 1"/>
                      <a:gd name="T9" fmla="*/ 5 h 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5">
                        <a:moveTo>
                          <a:pt x="0" y="5"/>
                        </a:moveTo>
                        <a:lnTo>
                          <a:pt x="1" y="5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5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73" name="Freeform 159"/>
                  <p:cNvSpPr>
                    <a:spLocks/>
                  </p:cNvSpPr>
                  <p:nvPr/>
                </p:nvSpPr>
                <p:spPr bwMode="auto">
                  <a:xfrm>
                    <a:off x="4508" y="1934"/>
                    <a:ext cx="37" cy="22"/>
                  </a:xfrm>
                  <a:custGeom>
                    <a:avLst/>
                    <a:gdLst>
                      <a:gd name="T0" fmla="*/ 37 w 37"/>
                      <a:gd name="T1" fmla="*/ 22 h 22"/>
                      <a:gd name="T2" fmla="*/ 37 w 37"/>
                      <a:gd name="T3" fmla="*/ 21 h 22"/>
                      <a:gd name="T4" fmla="*/ 1 w 37"/>
                      <a:gd name="T5" fmla="*/ 0 h 22"/>
                      <a:gd name="T6" fmla="*/ 0 w 37"/>
                      <a:gd name="T7" fmla="*/ 0 h 22"/>
                      <a:gd name="T8" fmla="*/ 37 w 37"/>
                      <a:gd name="T9" fmla="*/ 22 h 2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" h="22">
                        <a:moveTo>
                          <a:pt x="37" y="22"/>
                        </a:moveTo>
                        <a:lnTo>
                          <a:pt x="37" y="2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7" y="2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74" name="Freeform 160"/>
                  <p:cNvSpPr>
                    <a:spLocks/>
                  </p:cNvSpPr>
                  <p:nvPr/>
                </p:nvSpPr>
                <p:spPr bwMode="auto">
                  <a:xfrm>
                    <a:off x="4606" y="1986"/>
                    <a:ext cx="3" cy="13"/>
                  </a:xfrm>
                  <a:custGeom>
                    <a:avLst/>
                    <a:gdLst>
                      <a:gd name="T0" fmla="*/ 0 w 3"/>
                      <a:gd name="T1" fmla="*/ 11 h 13"/>
                      <a:gd name="T2" fmla="*/ 1 w 3"/>
                      <a:gd name="T3" fmla="*/ 0 h 13"/>
                      <a:gd name="T4" fmla="*/ 3 w 3"/>
                      <a:gd name="T5" fmla="*/ 2 h 13"/>
                      <a:gd name="T6" fmla="*/ 3 w 3"/>
                      <a:gd name="T7" fmla="*/ 13 h 13"/>
                      <a:gd name="T8" fmla="*/ 0 w 3"/>
                      <a:gd name="T9" fmla="*/ 11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1"/>
                        </a:moveTo>
                        <a:lnTo>
                          <a:pt x="1" y="0"/>
                        </a:lnTo>
                        <a:lnTo>
                          <a:pt x="3" y="2"/>
                        </a:lnTo>
                        <a:lnTo>
                          <a:pt x="3" y="13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75" name="Freeform 161"/>
                  <p:cNvSpPr>
                    <a:spLocks/>
                  </p:cNvSpPr>
                  <p:nvPr/>
                </p:nvSpPr>
                <p:spPr bwMode="auto">
                  <a:xfrm>
                    <a:off x="4606" y="1986"/>
                    <a:ext cx="1" cy="11"/>
                  </a:xfrm>
                  <a:custGeom>
                    <a:avLst/>
                    <a:gdLst>
                      <a:gd name="T0" fmla="*/ 0 w 1"/>
                      <a:gd name="T1" fmla="*/ 11 h 11"/>
                      <a:gd name="T2" fmla="*/ 1 w 1"/>
                      <a:gd name="T3" fmla="*/ 11 h 11"/>
                      <a:gd name="T4" fmla="*/ 1 w 1"/>
                      <a:gd name="T5" fmla="*/ 0 h 11"/>
                      <a:gd name="T6" fmla="*/ 1 w 1"/>
                      <a:gd name="T7" fmla="*/ 0 h 11"/>
                      <a:gd name="T8" fmla="*/ 0 w 1"/>
                      <a:gd name="T9" fmla="*/ 11 h 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1">
                        <a:moveTo>
                          <a:pt x="0" y="11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76" name="Freeform 162"/>
                  <p:cNvSpPr>
                    <a:spLocks/>
                  </p:cNvSpPr>
                  <p:nvPr/>
                </p:nvSpPr>
                <p:spPr bwMode="auto">
                  <a:xfrm>
                    <a:off x="4606" y="1997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77" name="Freeform 163"/>
                  <p:cNvSpPr>
                    <a:spLocks/>
                  </p:cNvSpPr>
                  <p:nvPr/>
                </p:nvSpPr>
                <p:spPr bwMode="auto">
                  <a:xfrm>
                    <a:off x="4602" y="1983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78" name="Freeform 164"/>
                  <p:cNvSpPr>
                    <a:spLocks/>
                  </p:cNvSpPr>
                  <p:nvPr/>
                </p:nvSpPr>
                <p:spPr bwMode="auto">
                  <a:xfrm>
                    <a:off x="4602" y="1983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2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79" name="Freeform 165"/>
                  <p:cNvSpPr>
                    <a:spLocks/>
                  </p:cNvSpPr>
                  <p:nvPr/>
                </p:nvSpPr>
                <p:spPr bwMode="auto">
                  <a:xfrm>
                    <a:off x="4602" y="1995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80" name="Freeform 166"/>
                  <p:cNvSpPr>
                    <a:spLocks/>
                  </p:cNvSpPr>
                  <p:nvPr/>
                </p:nvSpPr>
                <p:spPr bwMode="auto">
                  <a:xfrm>
                    <a:off x="4598" y="1981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81" name="Freeform 167"/>
                  <p:cNvSpPr>
                    <a:spLocks/>
                  </p:cNvSpPr>
                  <p:nvPr/>
                </p:nvSpPr>
                <p:spPr bwMode="auto">
                  <a:xfrm>
                    <a:off x="4598" y="1981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2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82" name="Freeform 168"/>
                  <p:cNvSpPr>
                    <a:spLocks/>
                  </p:cNvSpPr>
                  <p:nvPr/>
                </p:nvSpPr>
                <p:spPr bwMode="auto">
                  <a:xfrm>
                    <a:off x="4598" y="1993"/>
                    <a:ext cx="3" cy="1"/>
                  </a:xfrm>
                  <a:custGeom>
                    <a:avLst/>
                    <a:gdLst>
                      <a:gd name="T0" fmla="*/ 3 w 3"/>
                      <a:gd name="T1" fmla="*/ 1 h 1"/>
                      <a:gd name="T2" fmla="*/ 3 w 3"/>
                      <a:gd name="T3" fmla="*/ 1 h 1"/>
                      <a:gd name="T4" fmla="*/ 1 w 3"/>
                      <a:gd name="T5" fmla="*/ 0 h 1"/>
                      <a:gd name="T6" fmla="*/ 0 w 3"/>
                      <a:gd name="T7" fmla="*/ 0 h 1"/>
                      <a:gd name="T8" fmla="*/ 3 w 3"/>
                      <a:gd name="T9" fmla="*/ 1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">
                        <a:moveTo>
                          <a:pt x="3" y="1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83" name="Freeform 169"/>
                  <p:cNvSpPr>
                    <a:spLocks/>
                  </p:cNvSpPr>
                  <p:nvPr/>
                </p:nvSpPr>
                <p:spPr bwMode="auto">
                  <a:xfrm>
                    <a:off x="4594" y="1979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84" name="Freeform 170"/>
                  <p:cNvSpPr>
                    <a:spLocks/>
                  </p:cNvSpPr>
                  <p:nvPr/>
                </p:nvSpPr>
                <p:spPr bwMode="auto">
                  <a:xfrm>
                    <a:off x="4594" y="1979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0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85" name="Freeform 171"/>
                  <p:cNvSpPr>
                    <a:spLocks/>
                  </p:cNvSpPr>
                  <p:nvPr/>
                </p:nvSpPr>
                <p:spPr bwMode="auto">
                  <a:xfrm>
                    <a:off x="4594" y="1990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86" name="Freeform 172"/>
                  <p:cNvSpPr>
                    <a:spLocks/>
                  </p:cNvSpPr>
                  <p:nvPr/>
                </p:nvSpPr>
                <p:spPr bwMode="auto">
                  <a:xfrm>
                    <a:off x="4590" y="1976"/>
                    <a:ext cx="2" cy="14"/>
                  </a:xfrm>
                  <a:custGeom>
                    <a:avLst/>
                    <a:gdLst>
                      <a:gd name="T0" fmla="*/ 0 w 2"/>
                      <a:gd name="T1" fmla="*/ 12 h 14"/>
                      <a:gd name="T2" fmla="*/ 0 w 2"/>
                      <a:gd name="T3" fmla="*/ 0 h 14"/>
                      <a:gd name="T4" fmla="*/ 2 w 2"/>
                      <a:gd name="T5" fmla="*/ 2 h 14"/>
                      <a:gd name="T6" fmla="*/ 2 w 2"/>
                      <a:gd name="T7" fmla="*/ 14 h 14"/>
                      <a:gd name="T8" fmla="*/ 0 w 2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87" name="Freeform 173"/>
                  <p:cNvSpPr>
                    <a:spLocks/>
                  </p:cNvSpPr>
                  <p:nvPr/>
                </p:nvSpPr>
                <p:spPr bwMode="auto">
                  <a:xfrm>
                    <a:off x="4590" y="1976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2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88" name="Freeform 174"/>
                  <p:cNvSpPr>
                    <a:spLocks/>
                  </p:cNvSpPr>
                  <p:nvPr/>
                </p:nvSpPr>
                <p:spPr bwMode="auto">
                  <a:xfrm>
                    <a:off x="4590" y="1988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2 w 2"/>
                      <a:gd name="T3" fmla="*/ 1 h 2"/>
                      <a:gd name="T4" fmla="*/ 1 w 2"/>
                      <a:gd name="T5" fmla="*/ 0 h 2"/>
                      <a:gd name="T6" fmla="*/ 0 w 2"/>
                      <a:gd name="T7" fmla="*/ 0 h 2"/>
                      <a:gd name="T8" fmla="*/ 2 w 2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2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2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89" name="Freeform 175"/>
                  <p:cNvSpPr>
                    <a:spLocks/>
                  </p:cNvSpPr>
                  <p:nvPr/>
                </p:nvSpPr>
                <p:spPr bwMode="auto">
                  <a:xfrm>
                    <a:off x="4586" y="1974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90" name="Freeform 176"/>
                  <p:cNvSpPr>
                    <a:spLocks/>
                  </p:cNvSpPr>
                  <p:nvPr/>
                </p:nvSpPr>
                <p:spPr bwMode="auto">
                  <a:xfrm>
                    <a:off x="4586" y="1974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0 w 1"/>
                      <a:gd name="T3" fmla="*/ 11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0" y="11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91" name="Freeform 177"/>
                  <p:cNvSpPr>
                    <a:spLocks/>
                  </p:cNvSpPr>
                  <p:nvPr/>
                </p:nvSpPr>
                <p:spPr bwMode="auto">
                  <a:xfrm>
                    <a:off x="4586" y="1985"/>
                    <a:ext cx="3" cy="3"/>
                  </a:xfrm>
                  <a:custGeom>
                    <a:avLst/>
                    <a:gdLst>
                      <a:gd name="T0" fmla="*/ 3 w 3"/>
                      <a:gd name="T1" fmla="*/ 3 h 3"/>
                      <a:gd name="T2" fmla="*/ 3 w 3"/>
                      <a:gd name="T3" fmla="*/ 2 h 3"/>
                      <a:gd name="T4" fmla="*/ 0 w 3"/>
                      <a:gd name="T5" fmla="*/ 0 h 3"/>
                      <a:gd name="T6" fmla="*/ 0 w 3"/>
                      <a:gd name="T7" fmla="*/ 1 h 3"/>
                      <a:gd name="T8" fmla="*/ 3 w 3"/>
                      <a:gd name="T9" fmla="*/ 3 h 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3" y="3"/>
                        </a:moveTo>
                        <a:lnTo>
                          <a:pt x="3" y="2"/>
                        </a:lnTo>
                        <a:lnTo>
                          <a:pt x="0" y="0"/>
                        </a:lnTo>
                        <a:lnTo>
                          <a:pt x="0" y="1"/>
                        </a:lnTo>
                        <a:lnTo>
                          <a:pt x="3" y="3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92" name="Freeform 178"/>
                  <p:cNvSpPr>
                    <a:spLocks/>
                  </p:cNvSpPr>
                  <p:nvPr/>
                </p:nvSpPr>
                <p:spPr bwMode="auto">
                  <a:xfrm>
                    <a:off x="4582" y="1972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93" name="Freeform 179"/>
                  <p:cNvSpPr>
                    <a:spLocks/>
                  </p:cNvSpPr>
                  <p:nvPr/>
                </p:nvSpPr>
                <p:spPr bwMode="auto">
                  <a:xfrm>
                    <a:off x="4582" y="1972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0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94" name="Freeform 180"/>
                  <p:cNvSpPr>
                    <a:spLocks/>
                  </p:cNvSpPr>
                  <p:nvPr/>
                </p:nvSpPr>
                <p:spPr bwMode="auto">
                  <a:xfrm>
                    <a:off x="4582" y="1983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2 h 2"/>
                      <a:gd name="T4" fmla="*/ 1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2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95" name="Freeform 181"/>
                  <p:cNvSpPr>
                    <a:spLocks/>
                  </p:cNvSpPr>
                  <p:nvPr/>
                </p:nvSpPr>
                <p:spPr bwMode="auto">
                  <a:xfrm>
                    <a:off x="4578" y="1970"/>
                    <a:ext cx="2" cy="13"/>
                  </a:xfrm>
                  <a:custGeom>
                    <a:avLst/>
                    <a:gdLst>
                      <a:gd name="T0" fmla="*/ 0 w 2"/>
                      <a:gd name="T1" fmla="*/ 12 h 13"/>
                      <a:gd name="T2" fmla="*/ 0 w 2"/>
                      <a:gd name="T3" fmla="*/ 0 h 13"/>
                      <a:gd name="T4" fmla="*/ 2 w 2"/>
                      <a:gd name="T5" fmla="*/ 1 h 13"/>
                      <a:gd name="T6" fmla="*/ 2 w 2"/>
                      <a:gd name="T7" fmla="*/ 13 h 13"/>
                      <a:gd name="T8" fmla="*/ 0 w 2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1"/>
                        </a:lnTo>
                        <a:lnTo>
                          <a:pt x="2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96" name="Freeform 182"/>
                  <p:cNvSpPr>
                    <a:spLocks/>
                  </p:cNvSpPr>
                  <p:nvPr/>
                </p:nvSpPr>
                <p:spPr bwMode="auto">
                  <a:xfrm>
                    <a:off x="4578" y="1970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0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97" name="Freeform 183"/>
                  <p:cNvSpPr>
                    <a:spLocks/>
                  </p:cNvSpPr>
                  <p:nvPr/>
                </p:nvSpPr>
                <p:spPr bwMode="auto">
                  <a:xfrm>
                    <a:off x="4578" y="1981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2 w 2"/>
                      <a:gd name="T3" fmla="*/ 1 h 2"/>
                      <a:gd name="T4" fmla="*/ 1 w 2"/>
                      <a:gd name="T5" fmla="*/ 0 h 2"/>
                      <a:gd name="T6" fmla="*/ 0 w 2"/>
                      <a:gd name="T7" fmla="*/ 1 h 2"/>
                      <a:gd name="T8" fmla="*/ 2 w 2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2" y="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2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98" name="Freeform 184"/>
                  <p:cNvSpPr>
                    <a:spLocks/>
                  </p:cNvSpPr>
                  <p:nvPr/>
                </p:nvSpPr>
                <p:spPr bwMode="auto">
                  <a:xfrm>
                    <a:off x="4574" y="1967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2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399" name="Rectangle 185"/>
                  <p:cNvSpPr>
                    <a:spLocks noChangeArrowheads="1"/>
                  </p:cNvSpPr>
                  <p:nvPr/>
                </p:nvSpPr>
                <p:spPr bwMode="auto">
                  <a:xfrm>
                    <a:off x="4574" y="1967"/>
                    <a:ext cx="1" cy="12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400" name="Freeform 186"/>
                  <p:cNvSpPr>
                    <a:spLocks/>
                  </p:cNvSpPr>
                  <p:nvPr/>
                </p:nvSpPr>
                <p:spPr bwMode="auto">
                  <a:xfrm>
                    <a:off x="4574" y="1979"/>
                    <a:ext cx="3" cy="1"/>
                  </a:xfrm>
                  <a:custGeom>
                    <a:avLst/>
                    <a:gdLst>
                      <a:gd name="T0" fmla="*/ 3 w 3"/>
                      <a:gd name="T1" fmla="*/ 1 h 1"/>
                      <a:gd name="T2" fmla="*/ 3 w 3"/>
                      <a:gd name="T3" fmla="*/ 0 h 1"/>
                      <a:gd name="T4" fmla="*/ 0 w 3"/>
                      <a:gd name="T5" fmla="*/ 0 h 1"/>
                      <a:gd name="T6" fmla="*/ 0 w 3"/>
                      <a:gd name="T7" fmla="*/ 0 h 1"/>
                      <a:gd name="T8" fmla="*/ 3 w 3"/>
                      <a:gd name="T9" fmla="*/ 1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">
                        <a:moveTo>
                          <a:pt x="3" y="1"/>
                        </a:moveTo>
                        <a:lnTo>
                          <a:pt x="3" y="0"/>
                        </a:lnTo>
                        <a:lnTo>
                          <a:pt x="0" y="0"/>
                        </a:lnTo>
                        <a:lnTo>
                          <a:pt x="3" y="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401" name="Freeform 187"/>
                  <p:cNvSpPr>
                    <a:spLocks/>
                  </p:cNvSpPr>
                  <p:nvPr/>
                </p:nvSpPr>
                <p:spPr bwMode="auto">
                  <a:xfrm>
                    <a:off x="4570" y="1965"/>
                    <a:ext cx="3" cy="13"/>
                  </a:xfrm>
                  <a:custGeom>
                    <a:avLst/>
                    <a:gdLst>
                      <a:gd name="T0" fmla="*/ 0 w 3"/>
                      <a:gd name="T1" fmla="*/ 11 h 13"/>
                      <a:gd name="T2" fmla="*/ 0 w 3"/>
                      <a:gd name="T3" fmla="*/ 0 h 13"/>
                      <a:gd name="T4" fmla="*/ 3 w 3"/>
                      <a:gd name="T5" fmla="*/ 2 h 13"/>
                      <a:gd name="T6" fmla="*/ 2 w 3"/>
                      <a:gd name="T7" fmla="*/ 13 h 13"/>
                      <a:gd name="T8" fmla="*/ 0 w 3"/>
                      <a:gd name="T9" fmla="*/ 11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1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2" y="13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402" name="Rectangle 188"/>
                  <p:cNvSpPr>
                    <a:spLocks noChangeArrowheads="1"/>
                  </p:cNvSpPr>
                  <p:nvPr/>
                </p:nvSpPr>
                <p:spPr bwMode="auto">
                  <a:xfrm>
                    <a:off x="4570" y="1965"/>
                    <a:ext cx="1" cy="11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403" name="Freeform 189"/>
                  <p:cNvSpPr>
                    <a:spLocks/>
                  </p:cNvSpPr>
                  <p:nvPr/>
                </p:nvSpPr>
                <p:spPr bwMode="auto">
                  <a:xfrm>
                    <a:off x="4570" y="1976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2 w 2"/>
                      <a:gd name="T3" fmla="*/ 1 h 2"/>
                      <a:gd name="T4" fmla="*/ 1 w 2"/>
                      <a:gd name="T5" fmla="*/ 0 h 2"/>
                      <a:gd name="T6" fmla="*/ 0 w 2"/>
                      <a:gd name="T7" fmla="*/ 0 h 2"/>
                      <a:gd name="T8" fmla="*/ 2 w 2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2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2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404" name="Freeform 190"/>
                  <p:cNvSpPr>
                    <a:spLocks/>
                  </p:cNvSpPr>
                  <p:nvPr/>
                </p:nvSpPr>
                <p:spPr bwMode="auto">
                  <a:xfrm>
                    <a:off x="4566" y="1962"/>
                    <a:ext cx="2" cy="14"/>
                  </a:xfrm>
                  <a:custGeom>
                    <a:avLst/>
                    <a:gdLst>
                      <a:gd name="T0" fmla="*/ 0 w 2"/>
                      <a:gd name="T1" fmla="*/ 12 h 14"/>
                      <a:gd name="T2" fmla="*/ 0 w 2"/>
                      <a:gd name="T3" fmla="*/ 0 h 14"/>
                      <a:gd name="T4" fmla="*/ 2 w 2"/>
                      <a:gd name="T5" fmla="*/ 2 h 14"/>
                      <a:gd name="T6" fmla="*/ 2 w 2"/>
                      <a:gd name="T7" fmla="*/ 14 h 14"/>
                      <a:gd name="T8" fmla="*/ 0 w 2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405" name="Freeform 191"/>
                  <p:cNvSpPr>
                    <a:spLocks/>
                  </p:cNvSpPr>
                  <p:nvPr/>
                </p:nvSpPr>
                <p:spPr bwMode="auto">
                  <a:xfrm>
                    <a:off x="4566" y="1962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2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406" name="Freeform 192"/>
                  <p:cNvSpPr>
                    <a:spLocks/>
                  </p:cNvSpPr>
                  <p:nvPr/>
                </p:nvSpPr>
                <p:spPr bwMode="auto">
                  <a:xfrm>
                    <a:off x="4566" y="1974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2 w 2"/>
                      <a:gd name="T3" fmla="*/ 1 h 2"/>
                      <a:gd name="T4" fmla="*/ 1 w 2"/>
                      <a:gd name="T5" fmla="*/ 0 h 2"/>
                      <a:gd name="T6" fmla="*/ 0 w 2"/>
                      <a:gd name="T7" fmla="*/ 0 h 2"/>
                      <a:gd name="T8" fmla="*/ 2 w 2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2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2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407" name="Freeform 193"/>
                  <p:cNvSpPr>
                    <a:spLocks/>
                  </p:cNvSpPr>
                  <p:nvPr/>
                </p:nvSpPr>
                <p:spPr bwMode="auto">
                  <a:xfrm>
                    <a:off x="4562" y="1960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408" name="Freeform 194"/>
                  <p:cNvSpPr>
                    <a:spLocks/>
                  </p:cNvSpPr>
                  <p:nvPr/>
                </p:nvSpPr>
                <p:spPr bwMode="auto">
                  <a:xfrm>
                    <a:off x="4562" y="1960"/>
                    <a:ext cx="0" cy="12"/>
                  </a:xfrm>
                  <a:custGeom>
                    <a:avLst/>
                    <a:gdLst>
                      <a:gd name="T0" fmla="*/ 12 h 12"/>
                      <a:gd name="T1" fmla="*/ 12 h 12"/>
                      <a:gd name="T2" fmla="*/ 1 h 12"/>
                      <a:gd name="T3" fmla="*/ 0 h 12"/>
                      <a:gd name="T4" fmla="*/ 12 h 12"/>
                      <a:gd name="T5" fmla="*/ 0 60000 65536"/>
                      <a:gd name="T6" fmla="*/ 0 60000 65536"/>
                      <a:gd name="T7" fmla="*/ 0 60000 65536"/>
                      <a:gd name="T8" fmla="*/ 0 60000 65536"/>
                      <a:gd name="T9" fmla="*/ 0 60000 65536"/>
                    </a:gdLst>
                    <a:ahLst/>
                    <a:cxnLst>
                      <a:cxn ang="T5">
                        <a:pos x="0" y="T0"/>
                      </a:cxn>
                      <a:cxn ang="T6">
                        <a:pos x="0" y="T1"/>
                      </a:cxn>
                      <a:cxn ang="T7">
                        <a:pos x="0" y="T2"/>
                      </a:cxn>
                      <a:cxn ang="T8">
                        <a:pos x="0" y="T3"/>
                      </a:cxn>
                      <a:cxn ang="T9">
                        <a:pos x="0" y="T4"/>
                      </a:cxn>
                    </a:cxnLst>
                    <a:rect l="0" t="0" r="r" b="b"/>
                    <a:pathLst>
                      <a:path h="12">
                        <a:moveTo>
                          <a:pt x="0" y="12"/>
                        </a:moveTo>
                        <a:lnTo>
                          <a:pt x="0" y="12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409" name="Freeform 195"/>
                  <p:cNvSpPr>
                    <a:spLocks/>
                  </p:cNvSpPr>
                  <p:nvPr/>
                </p:nvSpPr>
                <p:spPr bwMode="auto">
                  <a:xfrm>
                    <a:off x="4562" y="1972"/>
                    <a:ext cx="3" cy="1"/>
                  </a:xfrm>
                  <a:custGeom>
                    <a:avLst/>
                    <a:gdLst>
                      <a:gd name="T0" fmla="*/ 3 w 3"/>
                      <a:gd name="T1" fmla="*/ 1 h 1"/>
                      <a:gd name="T2" fmla="*/ 3 w 3"/>
                      <a:gd name="T3" fmla="*/ 1 h 1"/>
                      <a:gd name="T4" fmla="*/ 0 w 3"/>
                      <a:gd name="T5" fmla="*/ 0 h 1"/>
                      <a:gd name="T6" fmla="*/ 0 w 3"/>
                      <a:gd name="T7" fmla="*/ 0 h 1"/>
                      <a:gd name="T8" fmla="*/ 3 w 3"/>
                      <a:gd name="T9" fmla="*/ 1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">
                        <a:moveTo>
                          <a:pt x="3" y="1"/>
                        </a:moveTo>
                        <a:lnTo>
                          <a:pt x="3" y="1"/>
                        </a:lnTo>
                        <a:lnTo>
                          <a:pt x="0" y="0"/>
                        </a:lnTo>
                        <a:lnTo>
                          <a:pt x="3" y="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410" name="Freeform 196"/>
                  <p:cNvSpPr>
                    <a:spLocks/>
                  </p:cNvSpPr>
                  <p:nvPr/>
                </p:nvSpPr>
                <p:spPr bwMode="auto">
                  <a:xfrm>
                    <a:off x="4501" y="1923"/>
                    <a:ext cx="7" cy="8"/>
                  </a:xfrm>
                  <a:custGeom>
                    <a:avLst/>
                    <a:gdLst>
                      <a:gd name="T0" fmla="*/ 7 w 7"/>
                      <a:gd name="T1" fmla="*/ 4 h 8"/>
                      <a:gd name="T2" fmla="*/ 7 w 7"/>
                      <a:gd name="T3" fmla="*/ 8 h 8"/>
                      <a:gd name="T4" fmla="*/ 0 w 7"/>
                      <a:gd name="T5" fmla="*/ 4 h 8"/>
                      <a:gd name="T6" fmla="*/ 0 w 7"/>
                      <a:gd name="T7" fmla="*/ 0 h 8"/>
                      <a:gd name="T8" fmla="*/ 7 w 7"/>
                      <a:gd name="T9" fmla="*/ 4 h 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7" y="4"/>
                        </a:moveTo>
                        <a:lnTo>
                          <a:pt x="7" y="8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  <a:lnTo>
                          <a:pt x="7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411" name="Freeform 197"/>
                  <p:cNvSpPr>
                    <a:spLocks/>
                  </p:cNvSpPr>
                  <p:nvPr/>
                </p:nvSpPr>
                <p:spPr bwMode="auto">
                  <a:xfrm>
                    <a:off x="4506" y="1927"/>
                    <a:ext cx="1" cy="4"/>
                  </a:xfrm>
                  <a:custGeom>
                    <a:avLst/>
                    <a:gdLst>
                      <a:gd name="T0" fmla="*/ 0 w 1"/>
                      <a:gd name="T1" fmla="*/ 0 h 4"/>
                      <a:gd name="T2" fmla="*/ 1 w 1"/>
                      <a:gd name="T3" fmla="*/ 0 h 4"/>
                      <a:gd name="T4" fmla="*/ 1 w 1"/>
                      <a:gd name="T5" fmla="*/ 3 h 4"/>
                      <a:gd name="T6" fmla="*/ 0 w 1"/>
                      <a:gd name="T7" fmla="*/ 4 h 4"/>
                      <a:gd name="T8" fmla="*/ 0 w 1"/>
                      <a:gd name="T9" fmla="*/ 0 h 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4">
                        <a:moveTo>
                          <a:pt x="0" y="0"/>
                        </a:moveTo>
                        <a:lnTo>
                          <a:pt x="1" y="0"/>
                        </a:lnTo>
                        <a:lnTo>
                          <a:pt x="1" y="3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725A1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412" name="Freeform 198"/>
                  <p:cNvSpPr>
                    <a:spLocks/>
                  </p:cNvSpPr>
                  <p:nvPr/>
                </p:nvSpPr>
                <p:spPr bwMode="auto">
                  <a:xfrm>
                    <a:off x="4500" y="1924"/>
                    <a:ext cx="7" cy="3"/>
                  </a:xfrm>
                  <a:custGeom>
                    <a:avLst/>
                    <a:gdLst>
                      <a:gd name="T0" fmla="*/ 0 w 7"/>
                      <a:gd name="T1" fmla="*/ 0 h 3"/>
                      <a:gd name="T2" fmla="*/ 1 w 7"/>
                      <a:gd name="T3" fmla="*/ 0 h 3"/>
                      <a:gd name="T4" fmla="*/ 7 w 7"/>
                      <a:gd name="T5" fmla="*/ 3 h 3"/>
                      <a:gd name="T6" fmla="*/ 6 w 7"/>
                      <a:gd name="T7" fmla="*/ 3 h 3"/>
                      <a:gd name="T8" fmla="*/ 0 w 7"/>
                      <a:gd name="T9" fmla="*/ 0 h 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" h="3">
                        <a:moveTo>
                          <a:pt x="0" y="0"/>
                        </a:moveTo>
                        <a:lnTo>
                          <a:pt x="1" y="0"/>
                        </a:lnTo>
                        <a:lnTo>
                          <a:pt x="7" y="3"/>
                        </a:lnTo>
                        <a:lnTo>
                          <a:pt x="6" y="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1B1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413" name="Freeform 199"/>
                  <p:cNvSpPr>
                    <a:spLocks/>
                  </p:cNvSpPr>
                  <p:nvPr/>
                </p:nvSpPr>
                <p:spPr bwMode="auto">
                  <a:xfrm>
                    <a:off x="4500" y="1924"/>
                    <a:ext cx="6" cy="7"/>
                  </a:xfrm>
                  <a:custGeom>
                    <a:avLst/>
                    <a:gdLst>
                      <a:gd name="T0" fmla="*/ 6 w 6"/>
                      <a:gd name="T1" fmla="*/ 3 h 7"/>
                      <a:gd name="T2" fmla="*/ 6 w 6"/>
                      <a:gd name="T3" fmla="*/ 7 h 7"/>
                      <a:gd name="T4" fmla="*/ 0 w 6"/>
                      <a:gd name="T5" fmla="*/ 4 h 7"/>
                      <a:gd name="T6" fmla="*/ 0 w 6"/>
                      <a:gd name="T7" fmla="*/ 0 h 7"/>
                      <a:gd name="T8" fmla="*/ 6 w 6"/>
                      <a:gd name="T9" fmla="*/ 3 h 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" h="7">
                        <a:moveTo>
                          <a:pt x="6" y="3"/>
                        </a:moveTo>
                        <a:lnTo>
                          <a:pt x="6" y="7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  <a:lnTo>
                          <a:pt x="6" y="3"/>
                        </a:lnTo>
                        <a:close/>
                      </a:path>
                    </a:pathLst>
                  </a:custGeom>
                  <a:solidFill>
                    <a:srgbClr val="E1B1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414" name="Freeform 200"/>
                  <p:cNvSpPr>
                    <a:spLocks/>
                  </p:cNvSpPr>
                  <p:nvPr/>
                </p:nvSpPr>
                <p:spPr bwMode="auto">
                  <a:xfrm>
                    <a:off x="4612" y="1888"/>
                    <a:ext cx="127" cy="91"/>
                  </a:xfrm>
                  <a:custGeom>
                    <a:avLst/>
                    <a:gdLst>
                      <a:gd name="T0" fmla="*/ 0 w 127"/>
                      <a:gd name="T1" fmla="*/ 74 h 91"/>
                      <a:gd name="T2" fmla="*/ 127 w 127"/>
                      <a:gd name="T3" fmla="*/ 0 h 91"/>
                      <a:gd name="T4" fmla="*/ 127 w 127"/>
                      <a:gd name="T5" fmla="*/ 17 h 91"/>
                      <a:gd name="T6" fmla="*/ 0 w 127"/>
                      <a:gd name="T7" fmla="*/ 91 h 91"/>
                      <a:gd name="T8" fmla="*/ 0 w 127"/>
                      <a:gd name="T9" fmla="*/ 74 h 9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27" h="91">
                        <a:moveTo>
                          <a:pt x="0" y="74"/>
                        </a:moveTo>
                        <a:lnTo>
                          <a:pt x="127" y="0"/>
                        </a:lnTo>
                        <a:lnTo>
                          <a:pt x="127" y="17"/>
                        </a:lnTo>
                        <a:lnTo>
                          <a:pt x="0" y="91"/>
                        </a:lnTo>
                        <a:lnTo>
                          <a:pt x="0" y="7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415" name="Freeform 201"/>
                  <p:cNvSpPr>
                    <a:spLocks/>
                  </p:cNvSpPr>
                  <p:nvPr/>
                </p:nvSpPr>
                <p:spPr bwMode="auto">
                  <a:xfrm>
                    <a:off x="4500" y="1824"/>
                    <a:ext cx="239" cy="138"/>
                  </a:xfrm>
                  <a:custGeom>
                    <a:avLst/>
                    <a:gdLst>
                      <a:gd name="T0" fmla="*/ 0 w 239"/>
                      <a:gd name="T1" fmla="*/ 73 h 138"/>
                      <a:gd name="T2" fmla="*/ 128 w 239"/>
                      <a:gd name="T3" fmla="*/ 0 h 138"/>
                      <a:gd name="T4" fmla="*/ 239 w 239"/>
                      <a:gd name="T5" fmla="*/ 64 h 138"/>
                      <a:gd name="T6" fmla="*/ 112 w 239"/>
                      <a:gd name="T7" fmla="*/ 138 h 138"/>
                      <a:gd name="T8" fmla="*/ 0 w 239"/>
                      <a:gd name="T9" fmla="*/ 73 h 13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39" h="138">
                        <a:moveTo>
                          <a:pt x="0" y="73"/>
                        </a:moveTo>
                        <a:lnTo>
                          <a:pt x="128" y="0"/>
                        </a:lnTo>
                        <a:lnTo>
                          <a:pt x="239" y="64"/>
                        </a:lnTo>
                        <a:lnTo>
                          <a:pt x="112" y="138"/>
                        </a:lnTo>
                        <a:lnTo>
                          <a:pt x="0" y="73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416" name="Freeform 202"/>
                  <p:cNvSpPr>
                    <a:spLocks/>
                  </p:cNvSpPr>
                  <p:nvPr/>
                </p:nvSpPr>
                <p:spPr bwMode="auto">
                  <a:xfrm>
                    <a:off x="4500" y="1897"/>
                    <a:ext cx="112" cy="82"/>
                  </a:xfrm>
                  <a:custGeom>
                    <a:avLst/>
                    <a:gdLst>
                      <a:gd name="T0" fmla="*/ 112 w 112"/>
                      <a:gd name="T1" fmla="*/ 65 h 82"/>
                      <a:gd name="T2" fmla="*/ 112 w 112"/>
                      <a:gd name="T3" fmla="*/ 82 h 82"/>
                      <a:gd name="T4" fmla="*/ 0 w 112"/>
                      <a:gd name="T5" fmla="*/ 18 h 82"/>
                      <a:gd name="T6" fmla="*/ 0 w 112"/>
                      <a:gd name="T7" fmla="*/ 0 h 82"/>
                      <a:gd name="T8" fmla="*/ 112 w 112"/>
                      <a:gd name="T9" fmla="*/ 65 h 8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12" h="82">
                        <a:moveTo>
                          <a:pt x="112" y="65"/>
                        </a:moveTo>
                        <a:lnTo>
                          <a:pt x="112" y="82"/>
                        </a:lnTo>
                        <a:lnTo>
                          <a:pt x="0" y="18"/>
                        </a:lnTo>
                        <a:lnTo>
                          <a:pt x="0" y="0"/>
                        </a:lnTo>
                        <a:lnTo>
                          <a:pt x="112" y="65"/>
                        </a:ln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417" name="Freeform 203"/>
                  <p:cNvSpPr>
                    <a:spLocks/>
                  </p:cNvSpPr>
                  <p:nvPr/>
                </p:nvSpPr>
                <p:spPr bwMode="auto">
                  <a:xfrm>
                    <a:off x="4508" y="1906"/>
                    <a:ext cx="37" cy="27"/>
                  </a:xfrm>
                  <a:custGeom>
                    <a:avLst/>
                    <a:gdLst>
                      <a:gd name="T0" fmla="*/ 0 w 37"/>
                      <a:gd name="T1" fmla="*/ 5 h 27"/>
                      <a:gd name="T2" fmla="*/ 0 w 37"/>
                      <a:gd name="T3" fmla="*/ 0 h 27"/>
                      <a:gd name="T4" fmla="*/ 37 w 37"/>
                      <a:gd name="T5" fmla="*/ 21 h 27"/>
                      <a:gd name="T6" fmla="*/ 37 w 37"/>
                      <a:gd name="T7" fmla="*/ 27 h 27"/>
                      <a:gd name="T8" fmla="*/ 0 w 37"/>
                      <a:gd name="T9" fmla="*/ 5 h 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" h="27">
                        <a:moveTo>
                          <a:pt x="0" y="5"/>
                        </a:moveTo>
                        <a:lnTo>
                          <a:pt x="0" y="0"/>
                        </a:lnTo>
                        <a:lnTo>
                          <a:pt x="37" y="21"/>
                        </a:lnTo>
                        <a:lnTo>
                          <a:pt x="37" y="27"/>
                        </a:lnTo>
                        <a:lnTo>
                          <a:pt x="0" y="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418" name="Rectangle 204"/>
                  <p:cNvSpPr>
                    <a:spLocks noChangeArrowheads="1"/>
                  </p:cNvSpPr>
                  <p:nvPr/>
                </p:nvSpPr>
                <p:spPr bwMode="auto">
                  <a:xfrm>
                    <a:off x="4508" y="1906"/>
                    <a:ext cx="1" cy="5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419" name="Freeform 205"/>
                  <p:cNvSpPr>
                    <a:spLocks/>
                  </p:cNvSpPr>
                  <p:nvPr/>
                </p:nvSpPr>
                <p:spPr bwMode="auto">
                  <a:xfrm>
                    <a:off x="4508" y="1911"/>
                    <a:ext cx="37" cy="22"/>
                  </a:xfrm>
                  <a:custGeom>
                    <a:avLst/>
                    <a:gdLst>
                      <a:gd name="T0" fmla="*/ 37 w 37"/>
                      <a:gd name="T1" fmla="*/ 22 h 22"/>
                      <a:gd name="T2" fmla="*/ 37 w 37"/>
                      <a:gd name="T3" fmla="*/ 21 h 22"/>
                      <a:gd name="T4" fmla="*/ 1 w 37"/>
                      <a:gd name="T5" fmla="*/ 0 h 22"/>
                      <a:gd name="T6" fmla="*/ 0 w 37"/>
                      <a:gd name="T7" fmla="*/ 0 h 22"/>
                      <a:gd name="T8" fmla="*/ 37 w 37"/>
                      <a:gd name="T9" fmla="*/ 22 h 2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" h="22">
                        <a:moveTo>
                          <a:pt x="37" y="22"/>
                        </a:moveTo>
                        <a:lnTo>
                          <a:pt x="37" y="2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7" y="2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420" name="Freeform 206"/>
                  <p:cNvSpPr>
                    <a:spLocks/>
                  </p:cNvSpPr>
                  <p:nvPr/>
                </p:nvSpPr>
                <p:spPr bwMode="auto">
                  <a:xfrm>
                    <a:off x="4606" y="1962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1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1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421" name="Freeform 207"/>
                  <p:cNvSpPr>
                    <a:spLocks/>
                  </p:cNvSpPr>
                  <p:nvPr/>
                </p:nvSpPr>
                <p:spPr bwMode="auto">
                  <a:xfrm>
                    <a:off x="4606" y="1962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1 h 12"/>
                      <a:gd name="T6" fmla="*/ 1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1"/>
                        </a:lnTo>
                        <a:lnTo>
                          <a:pt x="1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422" name="Freeform 208"/>
                  <p:cNvSpPr>
                    <a:spLocks/>
                  </p:cNvSpPr>
                  <p:nvPr/>
                </p:nvSpPr>
                <p:spPr bwMode="auto">
                  <a:xfrm>
                    <a:off x="4606" y="1973"/>
                    <a:ext cx="3" cy="3"/>
                  </a:xfrm>
                  <a:custGeom>
                    <a:avLst/>
                    <a:gdLst>
                      <a:gd name="T0" fmla="*/ 3 w 3"/>
                      <a:gd name="T1" fmla="*/ 3 h 3"/>
                      <a:gd name="T2" fmla="*/ 3 w 3"/>
                      <a:gd name="T3" fmla="*/ 2 h 3"/>
                      <a:gd name="T4" fmla="*/ 1 w 3"/>
                      <a:gd name="T5" fmla="*/ 0 h 3"/>
                      <a:gd name="T6" fmla="*/ 0 w 3"/>
                      <a:gd name="T7" fmla="*/ 1 h 3"/>
                      <a:gd name="T8" fmla="*/ 3 w 3"/>
                      <a:gd name="T9" fmla="*/ 3 h 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3" y="3"/>
                        </a:moveTo>
                        <a:lnTo>
                          <a:pt x="3" y="2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" y="3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423" name="Freeform 209"/>
                  <p:cNvSpPr>
                    <a:spLocks/>
                  </p:cNvSpPr>
                  <p:nvPr/>
                </p:nvSpPr>
                <p:spPr bwMode="auto">
                  <a:xfrm>
                    <a:off x="4602" y="1960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424" name="Freeform 210"/>
                  <p:cNvSpPr>
                    <a:spLocks/>
                  </p:cNvSpPr>
                  <p:nvPr/>
                </p:nvSpPr>
                <p:spPr bwMode="auto">
                  <a:xfrm>
                    <a:off x="4602" y="1960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425" name="Freeform 211"/>
                  <p:cNvSpPr>
                    <a:spLocks/>
                  </p:cNvSpPr>
                  <p:nvPr/>
                </p:nvSpPr>
                <p:spPr bwMode="auto">
                  <a:xfrm>
                    <a:off x="4602" y="1971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2 h 2"/>
                      <a:gd name="T4" fmla="*/ 1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2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426" name="Freeform 212"/>
                  <p:cNvSpPr>
                    <a:spLocks/>
                  </p:cNvSpPr>
                  <p:nvPr/>
                </p:nvSpPr>
                <p:spPr bwMode="auto">
                  <a:xfrm>
                    <a:off x="4598" y="1958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</p:grpSp>
            <p:grpSp>
              <p:nvGrpSpPr>
                <p:cNvPr id="997" name="Group 414"/>
                <p:cNvGrpSpPr>
                  <a:grpSpLocks/>
                </p:cNvGrpSpPr>
                <p:nvPr/>
              </p:nvGrpSpPr>
              <p:grpSpPr bwMode="auto">
                <a:xfrm>
                  <a:off x="7772402" y="1786411"/>
                  <a:ext cx="379413" cy="384175"/>
                  <a:chOff x="4500" y="1729"/>
                  <a:chExt cx="239" cy="242"/>
                </a:xfrm>
              </p:grpSpPr>
              <p:sp>
                <p:nvSpPr>
                  <p:cNvPr id="1027" name="Freeform 214"/>
                  <p:cNvSpPr>
                    <a:spLocks/>
                  </p:cNvSpPr>
                  <p:nvPr/>
                </p:nvSpPr>
                <p:spPr bwMode="auto">
                  <a:xfrm>
                    <a:off x="4598" y="1958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0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28" name="Freeform 215"/>
                  <p:cNvSpPr>
                    <a:spLocks/>
                  </p:cNvSpPr>
                  <p:nvPr/>
                </p:nvSpPr>
                <p:spPr bwMode="auto">
                  <a:xfrm>
                    <a:off x="4598" y="1969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29" name="Freeform 216"/>
                  <p:cNvSpPr>
                    <a:spLocks/>
                  </p:cNvSpPr>
                  <p:nvPr/>
                </p:nvSpPr>
                <p:spPr bwMode="auto">
                  <a:xfrm>
                    <a:off x="4594" y="1955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30" name="Rectangle 217"/>
                  <p:cNvSpPr>
                    <a:spLocks noChangeArrowheads="1"/>
                  </p:cNvSpPr>
                  <p:nvPr/>
                </p:nvSpPr>
                <p:spPr bwMode="auto">
                  <a:xfrm>
                    <a:off x="4594" y="1955"/>
                    <a:ext cx="1" cy="12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31" name="Freeform 218"/>
                  <p:cNvSpPr>
                    <a:spLocks/>
                  </p:cNvSpPr>
                  <p:nvPr/>
                </p:nvSpPr>
                <p:spPr bwMode="auto">
                  <a:xfrm>
                    <a:off x="4594" y="1967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32" name="Freeform 219"/>
                  <p:cNvSpPr>
                    <a:spLocks/>
                  </p:cNvSpPr>
                  <p:nvPr/>
                </p:nvSpPr>
                <p:spPr bwMode="auto">
                  <a:xfrm>
                    <a:off x="4590" y="1953"/>
                    <a:ext cx="2" cy="14"/>
                  </a:xfrm>
                  <a:custGeom>
                    <a:avLst/>
                    <a:gdLst>
                      <a:gd name="T0" fmla="*/ 0 w 2"/>
                      <a:gd name="T1" fmla="*/ 12 h 14"/>
                      <a:gd name="T2" fmla="*/ 0 w 2"/>
                      <a:gd name="T3" fmla="*/ 0 h 14"/>
                      <a:gd name="T4" fmla="*/ 2 w 2"/>
                      <a:gd name="T5" fmla="*/ 2 h 14"/>
                      <a:gd name="T6" fmla="*/ 2 w 2"/>
                      <a:gd name="T7" fmla="*/ 14 h 14"/>
                      <a:gd name="T8" fmla="*/ 0 w 2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33" name="Freeform 220"/>
                  <p:cNvSpPr>
                    <a:spLocks/>
                  </p:cNvSpPr>
                  <p:nvPr/>
                </p:nvSpPr>
                <p:spPr bwMode="auto">
                  <a:xfrm>
                    <a:off x="4590" y="1953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0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34" name="Freeform 221"/>
                  <p:cNvSpPr>
                    <a:spLocks/>
                  </p:cNvSpPr>
                  <p:nvPr/>
                </p:nvSpPr>
                <p:spPr bwMode="auto">
                  <a:xfrm>
                    <a:off x="4590" y="1964"/>
                    <a:ext cx="2" cy="3"/>
                  </a:xfrm>
                  <a:custGeom>
                    <a:avLst/>
                    <a:gdLst>
                      <a:gd name="T0" fmla="*/ 2 w 2"/>
                      <a:gd name="T1" fmla="*/ 3 h 3"/>
                      <a:gd name="T2" fmla="*/ 2 w 2"/>
                      <a:gd name="T3" fmla="*/ 1 h 3"/>
                      <a:gd name="T4" fmla="*/ 1 w 2"/>
                      <a:gd name="T5" fmla="*/ 0 h 3"/>
                      <a:gd name="T6" fmla="*/ 0 w 2"/>
                      <a:gd name="T7" fmla="*/ 1 h 3"/>
                      <a:gd name="T8" fmla="*/ 2 w 2"/>
                      <a:gd name="T9" fmla="*/ 3 h 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2" y="3"/>
                        </a:moveTo>
                        <a:lnTo>
                          <a:pt x="2" y="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2" y="3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35" name="Freeform 222"/>
                  <p:cNvSpPr>
                    <a:spLocks/>
                  </p:cNvSpPr>
                  <p:nvPr/>
                </p:nvSpPr>
                <p:spPr bwMode="auto">
                  <a:xfrm>
                    <a:off x="4586" y="1951"/>
                    <a:ext cx="3" cy="13"/>
                  </a:xfrm>
                  <a:custGeom>
                    <a:avLst/>
                    <a:gdLst>
                      <a:gd name="T0" fmla="*/ 0 w 3"/>
                      <a:gd name="T1" fmla="*/ 11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1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1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36" name="Freeform 223"/>
                  <p:cNvSpPr>
                    <a:spLocks/>
                  </p:cNvSpPr>
                  <p:nvPr/>
                </p:nvSpPr>
                <p:spPr bwMode="auto">
                  <a:xfrm>
                    <a:off x="4586" y="1951"/>
                    <a:ext cx="1" cy="11"/>
                  </a:xfrm>
                  <a:custGeom>
                    <a:avLst/>
                    <a:gdLst>
                      <a:gd name="T0" fmla="*/ 0 w 1"/>
                      <a:gd name="T1" fmla="*/ 11 h 11"/>
                      <a:gd name="T2" fmla="*/ 0 w 1"/>
                      <a:gd name="T3" fmla="*/ 11 h 11"/>
                      <a:gd name="T4" fmla="*/ 1 w 1"/>
                      <a:gd name="T5" fmla="*/ 0 h 11"/>
                      <a:gd name="T6" fmla="*/ 0 w 1"/>
                      <a:gd name="T7" fmla="*/ 0 h 11"/>
                      <a:gd name="T8" fmla="*/ 0 w 1"/>
                      <a:gd name="T9" fmla="*/ 11 h 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1">
                        <a:moveTo>
                          <a:pt x="0" y="11"/>
                        </a:moveTo>
                        <a:lnTo>
                          <a:pt x="0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37" name="Freeform 224"/>
                  <p:cNvSpPr>
                    <a:spLocks/>
                  </p:cNvSpPr>
                  <p:nvPr/>
                </p:nvSpPr>
                <p:spPr bwMode="auto">
                  <a:xfrm>
                    <a:off x="4586" y="1962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0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38" name="Freeform 225"/>
                  <p:cNvSpPr>
                    <a:spLocks/>
                  </p:cNvSpPr>
                  <p:nvPr/>
                </p:nvSpPr>
                <p:spPr bwMode="auto">
                  <a:xfrm>
                    <a:off x="4582" y="1949"/>
                    <a:ext cx="3" cy="12"/>
                  </a:xfrm>
                  <a:custGeom>
                    <a:avLst/>
                    <a:gdLst>
                      <a:gd name="T0" fmla="*/ 0 w 3"/>
                      <a:gd name="T1" fmla="*/ 11 h 12"/>
                      <a:gd name="T2" fmla="*/ 0 w 3"/>
                      <a:gd name="T3" fmla="*/ 0 h 12"/>
                      <a:gd name="T4" fmla="*/ 3 w 3"/>
                      <a:gd name="T5" fmla="*/ 1 h 12"/>
                      <a:gd name="T6" fmla="*/ 3 w 3"/>
                      <a:gd name="T7" fmla="*/ 12 h 12"/>
                      <a:gd name="T8" fmla="*/ 0 w 3"/>
                      <a:gd name="T9" fmla="*/ 11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2">
                        <a:moveTo>
                          <a:pt x="0" y="11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2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39" name="Rectangle 226"/>
                  <p:cNvSpPr>
                    <a:spLocks noChangeArrowheads="1"/>
                  </p:cNvSpPr>
                  <p:nvPr/>
                </p:nvSpPr>
                <p:spPr bwMode="auto">
                  <a:xfrm>
                    <a:off x="4582" y="1949"/>
                    <a:ext cx="1" cy="11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40" name="Freeform 227"/>
                  <p:cNvSpPr>
                    <a:spLocks/>
                  </p:cNvSpPr>
                  <p:nvPr/>
                </p:nvSpPr>
                <p:spPr bwMode="auto">
                  <a:xfrm>
                    <a:off x="4582" y="1960"/>
                    <a:ext cx="3" cy="1"/>
                  </a:xfrm>
                  <a:custGeom>
                    <a:avLst/>
                    <a:gdLst>
                      <a:gd name="T0" fmla="*/ 3 w 3"/>
                      <a:gd name="T1" fmla="*/ 1 h 1"/>
                      <a:gd name="T2" fmla="*/ 3 w 3"/>
                      <a:gd name="T3" fmla="*/ 1 h 1"/>
                      <a:gd name="T4" fmla="*/ 1 w 3"/>
                      <a:gd name="T5" fmla="*/ 0 h 1"/>
                      <a:gd name="T6" fmla="*/ 0 w 3"/>
                      <a:gd name="T7" fmla="*/ 0 h 1"/>
                      <a:gd name="T8" fmla="*/ 3 w 3"/>
                      <a:gd name="T9" fmla="*/ 1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">
                        <a:moveTo>
                          <a:pt x="3" y="1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41" name="Freeform 228"/>
                  <p:cNvSpPr>
                    <a:spLocks/>
                  </p:cNvSpPr>
                  <p:nvPr/>
                </p:nvSpPr>
                <p:spPr bwMode="auto">
                  <a:xfrm>
                    <a:off x="4578" y="1946"/>
                    <a:ext cx="2" cy="13"/>
                  </a:xfrm>
                  <a:custGeom>
                    <a:avLst/>
                    <a:gdLst>
                      <a:gd name="T0" fmla="*/ 0 w 2"/>
                      <a:gd name="T1" fmla="*/ 12 h 13"/>
                      <a:gd name="T2" fmla="*/ 0 w 2"/>
                      <a:gd name="T3" fmla="*/ 0 h 13"/>
                      <a:gd name="T4" fmla="*/ 2 w 2"/>
                      <a:gd name="T5" fmla="*/ 1 h 13"/>
                      <a:gd name="T6" fmla="*/ 2 w 2"/>
                      <a:gd name="T7" fmla="*/ 13 h 13"/>
                      <a:gd name="T8" fmla="*/ 0 w 2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1"/>
                        </a:lnTo>
                        <a:lnTo>
                          <a:pt x="2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42" name="Rectangle 229"/>
                  <p:cNvSpPr>
                    <a:spLocks noChangeArrowheads="1"/>
                  </p:cNvSpPr>
                  <p:nvPr/>
                </p:nvSpPr>
                <p:spPr bwMode="auto">
                  <a:xfrm>
                    <a:off x="4578" y="1946"/>
                    <a:ext cx="1" cy="12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43" name="Freeform 230"/>
                  <p:cNvSpPr>
                    <a:spLocks/>
                  </p:cNvSpPr>
                  <p:nvPr/>
                </p:nvSpPr>
                <p:spPr bwMode="auto">
                  <a:xfrm>
                    <a:off x="4578" y="1958"/>
                    <a:ext cx="2" cy="1"/>
                  </a:xfrm>
                  <a:custGeom>
                    <a:avLst/>
                    <a:gdLst>
                      <a:gd name="T0" fmla="*/ 2 w 2"/>
                      <a:gd name="T1" fmla="*/ 1 h 1"/>
                      <a:gd name="T2" fmla="*/ 2 w 2"/>
                      <a:gd name="T3" fmla="*/ 0 h 1"/>
                      <a:gd name="T4" fmla="*/ 1 w 2"/>
                      <a:gd name="T5" fmla="*/ 0 h 1"/>
                      <a:gd name="T6" fmla="*/ 0 w 2"/>
                      <a:gd name="T7" fmla="*/ 0 h 1"/>
                      <a:gd name="T8" fmla="*/ 2 w 2"/>
                      <a:gd name="T9" fmla="*/ 1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">
                        <a:moveTo>
                          <a:pt x="2" y="1"/>
                        </a:moveTo>
                        <a:lnTo>
                          <a:pt x="2" y="0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2" y="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44" name="Freeform 231"/>
                  <p:cNvSpPr>
                    <a:spLocks/>
                  </p:cNvSpPr>
                  <p:nvPr/>
                </p:nvSpPr>
                <p:spPr bwMode="auto">
                  <a:xfrm>
                    <a:off x="4574" y="1943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45" name="Freeform 232"/>
                  <p:cNvSpPr>
                    <a:spLocks/>
                  </p:cNvSpPr>
                  <p:nvPr/>
                </p:nvSpPr>
                <p:spPr bwMode="auto">
                  <a:xfrm>
                    <a:off x="4574" y="1943"/>
                    <a:ext cx="0" cy="12"/>
                  </a:xfrm>
                  <a:custGeom>
                    <a:avLst/>
                    <a:gdLst>
                      <a:gd name="T0" fmla="*/ 12 h 12"/>
                      <a:gd name="T1" fmla="*/ 12 h 12"/>
                      <a:gd name="T2" fmla="*/ 1 h 12"/>
                      <a:gd name="T3" fmla="*/ 0 h 12"/>
                      <a:gd name="T4" fmla="*/ 12 h 12"/>
                      <a:gd name="T5" fmla="*/ 0 60000 65536"/>
                      <a:gd name="T6" fmla="*/ 0 60000 65536"/>
                      <a:gd name="T7" fmla="*/ 0 60000 65536"/>
                      <a:gd name="T8" fmla="*/ 0 60000 65536"/>
                      <a:gd name="T9" fmla="*/ 0 60000 65536"/>
                    </a:gdLst>
                    <a:ahLst/>
                    <a:cxnLst>
                      <a:cxn ang="T5">
                        <a:pos x="0" y="T0"/>
                      </a:cxn>
                      <a:cxn ang="T6">
                        <a:pos x="0" y="T1"/>
                      </a:cxn>
                      <a:cxn ang="T7">
                        <a:pos x="0" y="T2"/>
                      </a:cxn>
                      <a:cxn ang="T8">
                        <a:pos x="0" y="T3"/>
                      </a:cxn>
                      <a:cxn ang="T9">
                        <a:pos x="0" y="T4"/>
                      </a:cxn>
                    </a:cxnLst>
                    <a:rect l="0" t="0" r="r" b="b"/>
                    <a:pathLst>
                      <a:path h="12">
                        <a:moveTo>
                          <a:pt x="0" y="12"/>
                        </a:moveTo>
                        <a:lnTo>
                          <a:pt x="0" y="12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46" name="Freeform 233"/>
                  <p:cNvSpPr>
                    <a:spLocks/>
                  </p:cNvSpPr>
                  <p:nvPr/>
                </p:nvSpPr>
                <p:spPr bwMode="auto">
                  <a:xfrm>
                    <a:off x="4574" y="1955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0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47" name="Freeform 234"/>
                  <p:cNvSpPr>
                    <a:spLocks/>
                  </p:cNvSpPr>
                  <p:nvPr/>
                </p:nvSpPr>
                <p:spPr bwMode="auto">
                  <a:xfrm>
                    <a:off x="4570" y="1941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1 h 14"/>
                      <a:gd name="T6" fmla="*/ 2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2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48" name="Freeform 235"/>
                  <p:cNvSpPr>
                    <a:spLocks/>
                  </p:cNvSpPr>
                  <p:nvPr/>
                </p:nvSpPr>
                <p:spPr bwMode="auto">
                  <a:xfrm>
                    <a:off x="4570" y="1941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49" name="Freeform 236"/>
                  <p:cNvSpPr>
                    <a:spLocks/>
                  </p:cNvSpPr>
                  <p:nvPr/>
                </p:nvSpPr>
                <p:spPr bwMode="auto">
                  <a:xfrm>
                    <a:off x="4570" y="1952"/>
                    <a:ext cx="2" cy="3"/>
                  </a:xfrm>
                  <a:custGeom>
                    <a:avLst/>
                    <a:gdLst>
                      <a:gd name="T0" fmla="*/ 2 w 2"/>
                      <a:gd name="T1" fmla="*/ 3 h 3"/>
                      <a:gd name="T2" fmla="*/ 2 w 2"/>
                      <a:gd name="T3" fmla="*/ 2 h 3"/>
                      <a:gd name="T4" fmla="*/ 1 w 2"/>
                      <a:gd name="T5" fmla="*/ 0 h 3"/>
                      <a:gd name="T6" fmla="*/ 0 w 2"/>
                      <a:gd name="T7" fmla="*/ 1 h 3"/>
                      <a:gd name="T8" fmla="*/ 2 w 2"/>
                      <a:gd name="T9" fmla="*/ 3 h 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2" y="3"/>
                        </a:moveTo>
                        <a:lnTo>
                          <a:pt x="2" y="2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2" y="3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50" name="Freeform 237"/>
                  <p:cNvSpPr>
                    <a:spLocks/>
                  </p:cNvSpPr>
                  <p:nvPr/>
                </p:nvSpPr>
                <p:spPr bwMode="auto">
                  <a:xfrm>
                    <a:off x="4566" y="1939"/>
                    <a:ext cx="2" cy="13"/>
                  </a:xfrm>
                  <a:custGeom>
                    <a:avLst/>
                    <a:gdLst>
                      <a:gd name="T0" fmla="*/ 0 w 2"/>
                      <a:gd name="T1" fmla="*/ 12 h 13"/>
                      <a:gd name="T2" fmla="*/ 0 w 2"/>
                      <a:gd name="T3" fmla="*/ 0 h 13"/>
                      <a:gd name="T4" fmla="*/ 2 w 2"/>
                      <a:gd name="T5" fmla="*/ 1 h 13"/>
                      <a:gd name="T6" fmla="*/ 2 w 2"/>
                      <a:gd name="T7" fmla="*/ 13 h 13"/>
                      <a:gd name="T8" fmla="*/ 0 w 2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1"/>
                        </a:lnTo>
                        <a:lnTo>
                          <a:pt x="2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51" name="Freeform 238"/>
                  <p:cNvSpPr>
                    <a:spLocks/>
                  </p:cNvSpPr>
                  <p:nvPr/>
                </p:nvSpPr>
                <p:spPr bwMode="auto">
                  <a:xfrm>
                    <a:off x="4566" y="1939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0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52" name="Freeform 239"/>
                  <p:cNvSpPr>
                    <a:spLocks/>
                  </p:cNvSpPr>
                  <p:nvPr/>
                </p:nvSpPr>
                <p:spPr bwMode="auto">
                  <a:xfrm>
                    <a:off x="4566" y="1950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2 w 2"/>
                      <a:gd name="T3" fmla="*/ 2 h 2"/>
                      <a:gd name="T4" fmla="*/ 1 w 2"/>
                      <a:gd name="T5" fmla="*/ 0 h 2"/>
                      <a:gd name="T6" fmla="*/ 0 w 2"/>
                      <a:gd name="T7" fmla="*/ 1 h 2"/>
                      <a:gd name="T8" fmla="*/ 2 w 2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2" y="2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2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53" name="Freeform 240"/>
                  <p:cNvSpPr>
                    <a:spLocks/>
                  </p:cNvSpPr>
                  <p:nvPr/>
                </p:nvSpPr>
                <p:spPr bwMode="auto">
                  <a:xfrm>
                    <a:off x="4562" y="1936"/>
                    <a:ext cx="3" cy="14"/>
                  </a:xfrm>
                  <a:custGeom>
                    <a:avLst/>
                    <a:gdLst>
                      <a:gd name="T0" fmla="*/ 0 w 3"/>
                      <a:gd name="T1" fmla="*/ 13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3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3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54" name="Freeform 241"/>
                  <p:cNvSpPr>
                    <a:spLocks/>
                  </p:cNvSpPr>
                  <p:nvPr/>
                </p:nvSpPr>
                <p:spPr bwMode="auto">
                  <a:xfrm>
                    <a:off x="4562" y="1936"/>
                    <a:ext cx="0" cy="13"/>
                  </a:xfrm>
                  <a:custGeom>
                    <a:avLst/>
                    <a:gdLst>
                      <a:gd name="T0" fmla="*/ 13 h 13"/>
                      <a:gd name="T1" fmla="*/ 12 h 13"/>
                      <a:gd name="T2" fmla="*/ 1 h 13"/>
                      <a:gd name="T3" fmla="*/ 0 h 13"/>
                      <a:gd name="T4" fmla="*/ 13 h 13"/>
                      <a:gd name="T5" fmla="*/ 0 60000 65536"/>
                      <a:gd name="T6" fmla="*/ 0 60000 65536"/>
                      <a:gd name="T7" fmla="*/ 0 60000 65536"/>
                      <a:gd name="T8" fmla="*/ 0 60000 65536"/>
                      <a:gd name="T9" fmla="*/ 0 60000 65536"/>
                    </a:gdLst>
                    <a:ahLst/>
                    <a:cxnLst>
                      <a:cxn ang="T5">
                        <a:pos x="0" y="T0"/>
                      </a:cxn>
                      <a:cxn ang="T6">
                        <a:pos x="0" y="T1"/>
                      </a:cxn>
                      <a:cxn ang="T7">
                        <a:pos x="0" y="T2"/>
                      </a:cxn>
                      <a:cxn ang="T8">
                        <a:pos x="0" y="T3"/>
                      </a:cxn>
                      <a:cxn ang="T9">
                        <a:pos x="0" y="T4"/>
                      </a:cxn>
                    </a:cxnLst>
                    <a:rect l="0" t="0" r="r" b="b"/>
                    <a:pathLst>
                      <a:path h="13">
                        <a:moveTo>
                          <a:pt x="0" y="13"/>
                        </a:moveTo>
                        <a:lnTo>
                          <a:pt x="0" y="12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0" y="13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55" name="Freeform 242"/>
                  <p:cNvSpPr>
                    <a:spLocks/>
                  </p:cNvSpPr>
                  <p:nvPr/>
                </p:nvSpPr>
                <p:spPr bwMode="auto">
                  <a:xfrm>
                    <a:off x="4562" y="1948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0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0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56" name="Freeform 243"/>
                  <p:cNvSpPr>
                    <a:spLocks/>
                  </p:cNvSpPr>
                  <p:nvPr/>
                </p:nvSpPr>
                <p:spPr bwMode="auto">
                  <a:xfrm>
                    <a:off x="4501" y="1900"/>
                    <a:ext cx="7" cy="8"/>
                  </a:xfrm>
                  <a:custGeom>
                    <a:avLst/>
                    <a:gdLst>
                      <a:gd name="T0" fmla="*/ 7 w 7"/>
                      <a:gd name="T1" fmla="*/ 3 h 8"/>
                      <a:gd name="T2" fmla="*/ 7 w 7"/>
                      <a:gd name="T3" fmla="*/ 8 h 8"/>
                      <a:gd name="T4" fmla="*/ 0 w 7"/>
                      <a:gd name="T5" fmla="*/ 4 h 8"/>
                      <a:gd name="T6" fmla="*/ 0 w 7"/>
                      <a:gd name="T7" fmla="*/ 0 h 8"/>
                      <a:gd name="T8" fmla="*/ 7 w 7"/>
                      <a:gd name="T9" fmla="*/ 3 h 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7" y="3"/>
                        </a:moveTo>
                        <a:lnTo>
                          <a:pt x="7" y="8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  <a:lnTo>
                          <a:pt x="7" y="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57" name="Freeform 244"/>
                  <p:cNvSpPr>
                    <a:spLocks/>
                  </p:cNvSpPr>
                  <p:nvPr/>
                </p:nvSpPr>
                <p:spPr bwMode="auto">
                  <a:xfrm>
                    <a:off x="4506" y="1903"/>
                    <a:ext cx="1" cy="5"/>
                  </a:xfrm>
                  <a:custGeom>
                    <a:avLst/>
                    <a:gdLst>
                      <a:gd name="T0" fmla="*/ 0 w 1"/>
                      <a:gd name="T1" fmla="*/ 1 h 5"/>
                      <a:gd name="T2" fmla="*/ 1 w 1"/>
                      <a:gd name="T3" fmla="*/ 0 h 5"/>
                      <a:gd name="T4" fmla="*/ 1 w 1"/>
                      <a:gd name="T5" fmla="*/ 4 h 5"/>
                      <a:gd name="T6" fmla="*/ 0 w 1"/>
                      <a:gd name="T7" fmla="*/ 5 h 5"/>
                      <a:gd name="T8" fmla="*/ 0 w 1"/>
                      <a:gd name="T9" fmla="*/ 1 h 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5">
                        <a:moveTo>
                          <a:pt x="0" y="1"/>
                        </a:moveTo>
                        <a:lnTo>
                          <a:pt x="1" y="0"/>
                        </a:lnTo>
                        <a:lnTo>
                          <a:pt x="1" y="4"/>
                        </a:lnTo>
                        <a:lnTo>
                          <a:pt x="0" y="5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725A1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58" name="Freeform 245"/>
                  <p:cNvSpPr>
                    <a:spLocks/>
                  </p:cNvSpPr>
                  <p:nvPr/>
                </p:nvSpPr>
                <p:spPr bwMode="auto">
                  <a:xfrm>
                    <a:off x="4500" y="1900"/>
                    <a:ext cx="7" cy="4"/>
                  </a:xfrm>
                  <a:custGeom>
                    <a:avLst/>
                    <a:gdLst>
                      <a:gd name="T0" fmla="*/ 0 w 7"/>
                      <a:gd name="T1" fmla="*/ 1 h 4"/>
                      <a:gd name="T2" fmla="*/ 1 w 7"/>
                      <a:gd name="T3" fmla="*/ 0 h 4"/>
                      <a:gd name="T4" fmla="*/ 7 w 7"/>
                      <a:gd name="T5" fmla="*/ 3 h 4"/>
                      <a:gd name="T6" fmla="*/ 6 w 7"/>
                      <a:gd name="T7" fmla="*/ 4 h 4"/>
                      <a:gd name="T8" fmla="*/ 0 w 7"/>
                      <a:gd name="T9" fmla="*/ 1 h 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" h="4">
                        <a:moveTo>
                          <a:pt x="0" y="1"/>
                        </a:moveTo>
                        <a:lnTo>
                          <a:pt x="1" y="0"/>
                        </a:lnTo>
                        <a:lnTo>
                          <a:pt x="7" y="3"/>
                        </a:lnTo>
                        <a:lnTo>
                          <a:pt x="6" y="4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E1B1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59" name="Freeform 246"/>
                  <p:cNvSpPr>
                    <a:spLocks/>
                  </p:cNvSpPr>
                  <p:nvPr/>
                </p:nvSpPr>
                <p:spPr bwMode="auto">
                  <a:xfrm>
                    <a:off x="4500" y="1901"/>
                    <a:ext cx="6" cy="7"/>
                  </a:xfrm>
                  <a:custGeom>
                    <a:avLst/>
                    <a:gdLst>
                      <a:gd name="T0" fmla="*/ 6 w 6"/>
                      <a:gd name="T1" fmla="*/ 3 h 7"/>
                      <a:gd name="T2" fmla="*/ 6 w 6"/>
                      <a:gd name="T3" fmla="*/ 7 h 7"/>
                      <a:gd name="T4" fmla="*/ 0 w 6"/>
                      <a:gd name="T5" fmla="*/ 3 h 7"/>
                      <a:gd name="T6" fmla="*/ 0 w 6"/>
                      <a:gd name="T7" fmla="*/ 0 h 7"/>
                      <a:gd name="T8" fmla="*/ 6 w 6"/>
                      <a:gd name="T9" fmla="*/ 3 h 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" h="7">
                        <a:moveTo>
                          <a:pt x="6" y="3"/>
                        </a:moveTo>
                        <a:lnTo>
                          <a:pt x="6" y="7"/>
                        </a:lnTo>
                        <a:lnTo>
                          <a:pt x="0" y="3"/>
                        </a:lnTo>
                        <a:lnTo>
                          <a:pt x="0" y="0"/>
                        </a:lnTo>
                        <a:lnTo>
                          <a:pt x="6" y="3"/>
                        </a:lnTo>
                        <a:close/>
                      </a:path>
                    </a:pathLst>
                  </a:custGeom>
                  <a:solidFill>
                    <a:srgbClr val="E1B1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60" name="Freeform 247"/>
                  <p:cNvSpPr>
                    <a:spLocks/>
                  </p:cNvSpPr>
                  <p:nvPr/>
                </p:nvSpPr>
                <p:spPr bwMode="auto">
                  <a:xfrm>
                    <a:off x="4612" y="1864"/>
                    <a:ext cx="127" cy="91"/>
                  </a:xfrm>
                  <a:custGeom>
                    <a:avLst/>
                    <a:gdLst>
                      <a:gd name="T0" fmla="*/ 0 w 127"/>
                      <a:gd name="T1" fmla="*/ 75 h 91"/>
                      <a:gd name="T2" fmla="*/ 127 w 127"/>
                      <a:gd name="T3" fmla="*/ 0 h 91"/>
                      <a:gd name="T4" fmla="*/ 127 w 127"/>
                      <a:gd name="T5" fmla="*/ 18 h 91"/>
                      <a:gd name="T6" fmla="*/ 0 w 127"/>
                      <a:gd name="T7" fmla="*/ 91 h 91"/>
                      <a:gd name="T8" fmla="*/ 0 w 127"/>
                      <a:gd name="T9" fmla="*/ 75 h 9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27" h="91">
                        <a:moveTo>
                          <a:pt x="0" y="75"/>
                        </a:moveTo>
                        <a:lnTo>
                          <a:pt x="127" y="0"/>
                        </a:lnTo>
                        <a:lnTo>
                          <a:pt x="127" y="18"/>
                        </a:lnTo>
                        <a:lnTo>
                          <a:pt x="0" y="91"/>
                        </a:lnTo>
                        <a:lnTo>
                          <a:pt x="0" y="7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61" name="Freeform 248"/>
                  <p:cNvSpPr>
                    <a:spLocks/>
                  </p:cNvSpPr>
                  <p:nvPr/>
                </p:nvSpPr>
                <p:spPr bwMode="auto">
                  <a:xfrm>
                    <a:off x="4500" y="1799"/>
                    <a:ext cx="239" cy="140"/>
                  </a:xfrm>
                  <a:custGeom>
                    <a:avLst/>
                    <a:gdLst>
                      <a:gd name="T0" fmla="*/ 0 w 239"/>
                      <a:gd name="T1" fmla="*/ 75 h 140"/>
                      <a:gd name="T2" fmla="*/ 128 w 239"/>
                      <a:gd name="T3" fmla="*/ 0 h 140"/>
                      <a:gd name="T4" fmla="*/ 239 w 239"/>
                      <a:gd name="T5" fmla="*/ 65 h 140"/>
                      <a:gd name="T6" fmla="*/ 112 w 239"/>
                      <a:gd name="T7" fmla="*/ 140 h 140"/>
                      <a:gd name="T8" fmla="*/ 0 w 239"/>
                      <a:gd name="T9" fmla="*/ 75 h 14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39" h="140">
                        <a:moveTo>
                          <a:pt x="0" y="75"/>
                        </a:moveTo>
                        <a:lnTo>
                          <a:pt x="128" y="0"/>
                        </a:lnTo>
                        <a:lnTo>
                          <a:pt x="239" y="65"/>
                        </a:lnTo>
                        <a:lnTo>
                          <a:pt x="112" y="140"/>
                        </a:lnTo>
                        <a:lnTo>
                          <a:pt x="0" y="75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62" name="Freeform 249"/>
                  <p:cNvSpPr>
                    <a:spLocks/>
                  </p:cNvSpPr>
                  <p:nvPr/>
                </p:nvSpPr>
                <p:spPr bwMode="auto">
                  <a:xfrm>
                    <a:off x="4500" y="1874"/>
                    <a:ext cx="112" cy="81"/>
                  </a:xfrm>
                  <a:custGeom>
                    <a:avLst/>
                    <a:gdLst>
                      <a:gd name="T0" fmla="*/ 112 w 112"/>
                      <a:gd name="T1" fmla="*/ 65 h 81"/>
                      <a:gd name="T2" fmla="*/ 112 w 112"/>
                      <a:gd name="T3" fmla="*/ 81 h 81"/>
                      <a:gd name="T4" fmla="*/ 0 w 112"/>
                      <a:gd name="T5" fmla="*/ 17 h 81"/>
                      <a:gd name="T6" fmla="*/ 0 w 112"/>
                      <a:gd name="T7" fmla="*/ 0 h 81"/>
                      <a:gd name="T8" fmla="*/ 112 w 112"/>
                      <a:gd name="T9" fmla="*/ 65 h 8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12" h="81">
                        <a:moveTo>
                          <a:pt x="112" y="65"/>
                        </a:moveTo>
                        <a:lnTo>
                          <a:pt x="112" y="81"/>
                        </a:lnTo>
                        <a:lnTo>
                          <a:pt x="0" y="17"/>
                        </a:lnTo>
                        <a:lnTo>
                          <a:pt x="0" y="0"/>
                        </a:lnTo>
                        <a:lnTo>
                          <a:pt x="112" y="65"/>
                        </a:ln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63" name="Freeform 250"/>
                  <p:cNvSpPr>
                    <a:spLocks/>
                  </p:cNvSpPr>
                  <p:nvPr/>
                </p:nvSpPr>
                <p:spPr bwMode="auto">
                  <a:xfrm>
                    <a:off x="4508" y="1882"/>
                    <a:ext cx="37" cy="27"/>
                  </a:xfrm>
                  <a:custGeom>
                    <a:avLst/>
                    <a:gdLst>
                      <a:gd name="T0" fmla="*/ 0 w 37"/>
                      <a:gd name="T1" fmla="*/ 6 h 27"/>
                      <a:gd name="T2" fmla="*/ 0 w 37"/>
                      <a:gd name="T3" fmla="*/ 0 h 27"/>
                      <a:gd name="T4" fmla="*/ 37 w 37"/>
                      <a:gd name="T5" fmla="*/ 21 h 27"/>
                      <a:gd name="T6" fmla="*/ 37 w 37"/>
                      <a:gd name="T7" fmla="*/ 27 h 27"/>
                      <a:gd name="T8" fmla="*/ 0 w 37"/>
                      <a:gd name="T9" fmla="*/ 6 h 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" h="27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37" y="21"/>
                        </a:lnTo>
                        <a:lnTo>
                          <a:pt x="37" y="27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64" name="Freeform 251"/>
                  <p:cNvSpPr>
                    <a:spLocks/>
                  </p:cNvSpPr>
                  <p:nvPr/>
                </p:nvSpPr>
                <p:spPr bwMode="auto">
                  <a:xfrm>
                    <a:off x="4508" y="1882"/>
                    <a:ext cx="1" cy="6"/>
                  </a:xfrm>
                  <a:custGeom>
                    <a:avLst/>
                    <a:gdLst>
                      <a:gd name="T0" fmla="*/ 0 w 1"/>
                      <a:gd name="T1" fmla="*/ 6 h 6"/>
                      <a:gd name="T2" fmla="*/ 1 w 1"/>
                      <a:gd name="T3" fmla="*/ 5 h 6"/>
                      <a:gd name="T4" fmla="*/ 1 w 1"/>
                      <a:gd name="T5" fmla="*/ 0 h 6"/>
                      <a:gd name="T6" fmla="*/ 0 w 1"/>
                      <a:gd name="T7" fmla="*/ 0 h 6"/>
                      <a:gd name="T8" fmla="*/ 0 w 1"/>
                      <a:gd name="T9" fmla="*/ 6 h 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6">
                        <a:moveTo>
                          <a:pt x="0" y="6"/>
                        </a:moveTo>
                        <a:lnTo>
                          <a:pt x="1" y="5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65" name="Freeform 252"/>
                  <p:cNvSpPr>
                    <a:spLocks/>
                  </p:cNvSpPr>
                  <p:nvPr/>
                </p:nvSpPr>
                <p:spPr bwMode="auto">
                  <a:xfrm>
                    <a:off x="4508" y="1887"/>
                    <a:ext cx="37" cy="22"/>
                  </a:xfrm>
                  <a:custGeom>
                    <a:avLst/>
                    <a:gdLst>
                      <a:gd name="T0" fmla="*/ 37 w 37"/>
                      <a:gd name="T1" fmla="*/ 22 h 22"/>
                      <a:gd name="T2" fmla="*/ 37 w 37"/>
                      <a:gd name="T3" fmla="*/ 21 h 22"/>
                      <a:gd name="T4" fmla="*/ 1 w 37"/>
                      <a:gd name="T5" fmla="*/ 0 h 22"/>
                      <a:gd name="T6" fmla="*/ 0 w 37"/>
                      <a:gd name="T7" fmla="*/ 1 h 22"/>
                      <a:gd name="T8" fmla="*/ 37 w 37"/>
                      <a:gd name="T9" fmla="*/ 22 h 2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" h="22">
                        <a:moveTo>
                          <a:pt x="37" y="22"/>
                        </a:moveTo>
                        <a:lnTo>
                          <a:pt x="37" y="2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7" y="2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66" name="Freeform 253"/>
                  <p:cNvSpPr>
                    <a:spLocks/>
                  </p:cNvSpPr>
                  <p:nvPr/>
                </p:nvSpPr>
                <p:spPr bwMode="auto">
                  <a:xfrm>
                    <a:off x="4606" y="1939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1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1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67" name="Freeform 254"/>
                  <p:cNvSpPr>
                    <a:spLocks/>
                  </p:cNvSpPr>
                  <p:nvPr/>
                </p:nvSpPr>
                <p:spPr bwMode="auto">
                  <a:xfrm>
                    <a:off x="4606" y="1939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0 h 12"/>
                      <a:gd name="T6" fmla="*/ 1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68" name="Freeform 255"/>
                  <p:cNvSpPr>
                    <a:spLocks/>
                  </p:cNvSpPr>
                  <p:nvPr/>
                </p:nvSpPr>
                <p:spPr bwMode="auto">
                  <a:xfrm>
                    <a:off x="4606" y="1950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2 h 2"/>
                      <a:gd name="T4" fmla="*/ 1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2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69" name="Freeform 256"/>
                  <p:cNvSpPr>
                    <a:spLocks/>
                  </p:cNvSpPr>
                  <p:nvPr/>
                </p:nvSpPr>
                <p:spPr bwMode="auto">
                  <a:xfrm>
                    <a:off x="4602" y="1936"/>
                    <a:ext cx="3" cy="14"/>
                  </a:xfrm>
                  <a:custGeom>
                    <a:avLst/>
                    <a:gdLst>
                      <a:gd name="T0" fmla="*/ 0 w 3"/>
                      <a:gd name="T1" fmla="*/ 13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3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3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70" name="Freeform 257"/>
                  <p:cNvSpPr>
                    <a:spLocks/>
                  </p:cNvSpPr>
                  <p:nvPr/>
                </p:nvSpPr>
                <p:spPr bwMode="auto">
                  <a:xfrm>
                    <a:off x="4602" y="1936"/>
                    <a:ext cx="1" cy="13"/>
                  </a:xfrm>
                  <a:custGeom>
                    <a:avLst/>
                    <a:gdLst>
                      <a:gd name="T0" fmla="*/ 0 w 1"/>
                      <a:gd name="T1" fmla="*/ 13 h 13"/>
                      <a:gd name="T2" fmla="*/ 1 w 1"/>
                      <a:gd name="T3" fmla="*/ 12 h 13"/>
                      <a:gd name="T4" fmla="*/ 1 w 1"/>
                      <a:gd name="T5" fmla="*/ 0 h 13"/>
                      <a:gd name="T6" fmla="*/ 0 w 1"/>
                      <a:gd name="T7" fmla="*/ 0 h 13"/>
                      <a:gd name="T8" fmla="*/ 0 w 1"/>
                      <a:gd name="T9" fmla="*/ 13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3">
                        <a:moveTo>
                          <a:pt x="0" y="13"/>
                        </a:moveTo>
                        <a:lnTo>
                          <a:pt x="1" y="12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3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71" name="Freeform 258"/>
                  <p:cNvSpPr>
                    <a:spLocks/>
                  </p:cNvSpPr>
                  <p:nvPr/>
                </p:nvSpPr>
                <p:spPr bwMode="auto">
                  <a:xfrm>
                    <a:off x="4602" y="1948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72" name="Freeform 259"/>
                  <p:cNvSpPr>
                    <a:spLocks/>
                  </p:cNvSpPr>
                  <p:nvPr/>
                </p:nvSpPr>
                <p:spPr bwMode="auto">
                  <a:xfrm>
                    <a:off x="4598" y="1934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2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73" name="Rectangle 260"/>
                  <p:cNvSpPr>
                    <a:spLocks noChangeArrowheads="1"/>
                  </p:cNvSpPr>
                  <p:nvPr/>
                </p:nvSpPr>
                <p:spPr bwMode="auto">
                  <a:xfrm>
                    <a:off x="4598" y="1934"/>
                    <a:ext cx="1" cy="12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74" name="Freeform 261"/>
                  <p:cNvSpPr>
                    <a:spLocks/>
                  </p:cNvSpPr>
                  <p:nvPr/>
                </p:nvSpPr>
                <p:spPr bwMode="auto">
                  <a:xfrm>
                    <a:off x="4598" y="1946"/>
                    <a:ext cx="3" cy="1"/>
                  </a:xfrm>
                  <a:custGeom>
                    <a:avLst/>
                    <a:gdLst>
                      <a:gd name="T0" fmla="*/ 3 w 3"/>
                      <a:gd name="T1" fmla="*/ 1 h 1"/>
                      <a:gd name="T2" fmla="*/ 3 w 3"/>
                      <a:gd name="T3" fmla="*/ 0 h 1"/>
                      <a:gd name="T4" fmla="*/ 1 w 3"/>
                      <a:gd name="T5" fmla="*/ 0 h 1"/>
                      <a:gd name="T6" fmla="*/ 0 w 3"/>
                      <a:gd name="T7" fmla="*/ 0 h 1"/>
                      <a:gd name="T8" fmla="*/ 3 w 3"/>
                      <a:gd name="T9" fmla="*/ 1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">
                        <a:moveTo>
                          <a:pt x="3" y="1"/>
                        </a:moveTo>
                        <a:lnTo>
                          <a:pt x="3" y="0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75" name="Freeform 262"/>
                  <p:cNvSpPr>
                    <a:spLocks/>
                  </p:cNvSpPr>
                  <p:nvPr/>
                </p:nvSpPr>
                <p:spPr bwMode="auto">
                  <a:xfrm>
                    <a:off x="4594" y="1932"/>
                    <a:ext cx="3" cy="13"/>
                  </a:xfrm>
                  <a:custGeom>
                    <a:avLst/>
                    <a:gdLst>
                      <a:gd name="T0" fmla="*/ 0 w 3"/>
                      <a:gd name="T1" fmla="*/ 11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1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1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76" name="Rectangle 263"/>
                  <p:cNvSpPr>
                    <a:spLocks noChangeArrowheads="1"/>
                  </p:cNvSpPr>
                  <p:nvPr/>
                </p:nvSpPr>
                <p:spPr bwMode="auto">
                  <a:xfrm>
                    <a:off x="4594" y="1932"/>
                    <a:ext cx="1" cy="11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77" name="Freeform 264"/>
                  <p:cNvSpPr>
                    <a:spLocks/>
                  </p:cNvSpPr>
                  <p:nvPr/>
                </p:nvSpPr>
                <p:spPr bwMode="auto">
                  <a:xfrm>
                    <a:off x="4594" y="1943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78" name="Freeform 265"/>
                  <p:cNvSpPr>
                    <a:spLocks/>
                  </p:cNvSpPr>
                  <p:nvPr/>
                </p:nvSpPr>
                <p:spPr bwMode="auto">
                  <a:xfrm>
                    <a:off x="4590" y="1929"/>
                    <a:ext cx="2" cy="13"/>
                  </a:xfrm>
                  <a:custGeom>
                    <a:avLst/>
                    <a:gdLst>
                      <a:gd name="T0" fmla="*/ 0 w 2"/>
                      <a:gd name="T1" fmla="*/ 12 h 13"/>
                      <a:gd name="T2" fmla="*/ 0 w 2"/>
                      <a:gd name="T3" fmla="*/ 0 h 13"/>
                      <a:gd name="T4" fmla="*/ 2 w 2"/>
                      <a:gd name="T5" fmla="*/ 1 h 13"/>
                      <a:gd name="T6" fmla="*/ 2 w 2"/>
                      <a:gd name="T7" fmla="*/ 13 h 13"/>
                      <a:gd name="T8" fmla="*/ 0 w 2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1"/>
                        </a:lnTo>
                        <a:lnTo>
                          <a:pt x="2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79" name="Freeform 266"/>
                  <p:cNvSpPr>
                    <a:spLocks/>
                  </p:cNvSpPr>
                  <p:nvPr/>
                </p:nvSpPr>
                <p:spPr bwMode="auto">
                  <a:xfrm>
                    <a:off x="4590" y="1929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2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80" name="Freeform 267"/>
                  <p:cNvSpPr>
                    <a:spLocks/>
                  </p:cNvSpPr>
                  <p:nvPr/>
                </p:nvSpPr>
                <p:spPr bwMode="auto">
                  <a:xfrm>
                    <a:off x="4590" y="1941"/>
                    <a:ext cx="2" cy="1"/>
                  </a:xfrm>
                  <a:custGeom>
                    <a:avLst/>
                    <a:gdLst>
                      <a:gd name="T0" fmla="*/ 2 w 2"/>
                      <a:gd name="T1" fmla="*/ 1 h 1"/>
                      <a:gd name="T2" fmla="*/ 2 w 2"/>
                      <a:gd name="T3" fmla="*/ 1 h 1"/>
                      <a:gd name="T4" fmla="*/ 1 w 2"/>
                      <a:gd name="T5" fmla="*/ 0 h 1"/>
                      <a:gd name="T6" fmla="*/ 0 w 2"/>
                      <a:gd name="T7" fmla="*/ 0 h 1"/>
                      <a:gd name="T8" fmla="*/ 2 w 2"/>
                      <a:gd name="T9" fmla="*/ 1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">
                        <a:moveTo>
                          <a:pt x="2" y="1"/>
                        </a:moveTo>
                        <a:lnTo>
                          <a:pt x="2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2" y="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81" name="Freeform 268"/>
                  <p:cNvSpPr>
                    <a:spLocks/>
                  </p:cNvSpPr>
                  <p:nvPr/>
                </p:nvSpPr>
                <p:spPr bwMode="auto">
                  <a:xfrm>
                    <a:off x="4586" y="1927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82" name="Freeform 269"/>
                  <p:cNvSpPr>
                    <a:spLocks/>
                  </p:cNvSpPr>
                  <p:nvPr/>
                </p:nvSpPr>
                <p:spPr bwMode="auto">
                  <a:xfrm>
                    <a:off x="4586" y="1927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0 w 1"/>
                      <a:gd name="T3" fmla="*/ 11 h 12"/>
                      <a:gd name="T4" fmla="*/ 1 w 1"/>
                      <a:gd name="T5" fmla="*/ 0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0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83" name="Freeform 270"/>
                  <p:cNvSpPr>
                    <a:spLocks/>
                  </p:cNvSpPr>
                  <p:nvPr/>
                </p:nvSpPr>
                <p:spPr bwMode="auto">
                  <a:xfrm>
                    <a:off x="4586" y="1938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0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0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84" name="Freeform 271"/>
                  <p:cNvSpPr>
                    <a:spLocks/>
                  </p:cNvSpPr>
                  <p:nvPr/>
                </p:nvSpPr>
                <p:spPr bwMode="auto">
                  <a:xfrm>
                    <a:off x="4582" y="1924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85" name="Freeform 272"/>
                  <p:cNvSpPr>
                    <a:spLocks/>
                  </p:cNvSpPr>
                  <p:nvPr/>
                </p:nvSpPr>
                <p:spPr bwMode="auto">
                  <a:xfrm>
                    <a:off x="4582" y="1924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2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86" name="Freeform 273"/>
                  <p:cNvSpPr>
                    <a:spLocks/>
                  </p:cNvSpPr>
                  <p:nvPr/>
                </p:nvSpPr>
                <p:spPr bwMode="auto">
                  <a:xfrm>
                    <a:off x="4582" y="1936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87" name="Freeform 274"/>
                  <p:cNvSpPr>
                    <a:spLocks/>
                  </p:cNvSpPr>
                  <p:nvPr/>
                </p:nvSpPr>
                <p:spPr bwMode="auto">
                  <a:xfrm>
                    <a:off x="4578" y="1922"/>
                    <a:ext cx="2" cy="14"/>
                  </a:xfrm>
                  <a:custGeom>
                    <a:avLst/>
                    <a:gdLst>
                      <a:gd name="T0" fmla="*/ 0 w 2"/>
                      <a:gd name="T1" fmla="*/ 12 h 14"/>
                      <a:gd name="T2" fmla="*/ 0 w 2"/>
                      <a:gd name="T3" fmla="*/ 0 h 14"/>
                      <a:gd name="T4" fmla="*/ 2 w 2"/>
                      <a:gd name="T5" fmla="*/ 2 h 14"/>
                      <a:gd name="T6" fmla="*/ 2 w 2"/>
                      <a:gd name="T7" fmla="*/ 14 h 14"/>
                      <a:gd name="T8" fmla="*/ 0 w 2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88" name="Freeform 275"/>
                  <p:cNvSpPr>
                    <a:spLocks/>
                  </p:cNvSpPr>
                  <p:nvPr/>
                </p:nvSpPr>
                <p:spPr bwMode="auto">
                  <a:xfrm>
                    <a:off x="4578" y="1922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89" name="Freeform 276"/>
                  <p:cNvSpPr>
                    <a:spLocks/>
                  </p:cNvSpPr>
                  <p:nvPr/>
                </p:nvSpPr>
                <p:spPr bwMode="auto">
                  <a:xfrm>
                    <a:off x="4578" y="1933"/>
                    <a:ext cx="2" cy="3"/>
                  </a:xfrm>
                  <a:custGeom>
                    <a:avLst/>
                    <a:gdLst>
                      <a:gd name="T0" fmla="*/ 2 w 2"/>
                      <a:gd name="T1" fmla="*/ 3 h 3"/>
                      <a:gd name="T2" fmla="*/ 2 w 2"/>
                      <a:gd name="T3" fmla="*/ 2 h 3"/>
                      <a:gd name="T4" fmla="*/ 1 w 2"/>
                      <a:gd name="T5" fmla="*/ 0 h 3"/>
                      <a:gd name="T6" fmla="*/ 0 w 2"/>
                      <a:gd name="T7" fmla="*/ 1 h 3"/>
                      <a:gd name="T8" fmla="*/ 2 w 2"/>
                      <a:gd name="T9" fmla="*/ 3 h 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2" y="3"/>
                        </a:moveTo>
                        <a:lnTo>
                          <a:pt x="2" y="2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2" y="3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90" name="Freeform 277"/>
                  <p:cNvSpPr>
                    <a:spLocks/>
                  </p:cNvSpPr>
                  <p:nvPr/>
                </p:nvSpPr>
                <p:spPr bwMode="auto">
                  <a:xfrm>
                    <a:off x="4574" y="1920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91" name="Freeform 278"/>
                  <p:cNvSpPr>
                    <a:spLocks/>
                  </p:cNvSpPr>
                  <p:nvPr/>
                </p:nvSpPr>
                <p:spPr bwMode="auto">
                  <a:xfrm>
                    <a:off x="4574" y="1920"/>
                    <a:ext cx="0" cy="12"/>
                  </a:xfrm>
                  <a:custGeom>
                    <a:avLst/>
                    <a:gdLst>
                      <a:gd name="T0" fmla="*/ 12 h 12"/>
                      <a:gd name="T1" fmla="*/ 11 h 12"/>
                      <a:gd name="T2" fmla="*/ 1 h 12"/>
                      <a:gd name="T3" fmla="*/ 0 h 12"/>
                      <a:gd name="T4" fmla="*/ 12 h 12"/>
                      <a:gd name="T5" fmla="*/ 0 60000 65536"/>
                      <a:gd name="T6" fmla="*/ 0 60000 65536"/>
                      <a:gd name="T7" fmla="*/ 0 60000 65536"/>
                      <a:gd name="T8" fmla="*/ 0 60000 65536"/>
                      <a:gd name="T9" fmla="*/ 0 60000 65536"/>
                    </a:gdLst>
                    <a:ahLst/>
                    <a:cxnLst>
                      <a:cxn ang="T5">
                        <a:pos x="0" y="T0"/>
                      </a:cxn>
                      <a:cxn ang="T6">
                        <a:pos x="0" y="T1"/>
                      </a:cxn>
                      <a:cxn ang="T7">
                        <a:pos x="0" y="T2"/>
                      </a:cxn>
                      <a:cxn ang="T8">
                        <a:pos x="0" y="T3"/>
                      </a:cxn>
                      <a:cxn ang="T9">
                        <a:pos x="0" y="T4"/>
                      </a:cxn>
                    </a:cxnLst>
                    <a:rect l="0" t="0" r="r" b="b"/>
                    <a:pathLst>
                      <a:path h="12">
                        <a:moveTo>
                          <a:pt x="0" y="12"/>
                        </a:moveTo>
                        <a:lnTo>
                          <a:pt x="0" y="11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92" name="Freeform 279"/>
                  <p:cNvSpPr>
                    <a:spLocks/>
                  </p:cNvSpPr>
                  <p:nvPr/>
                </p:nvSpPr>
                <p:spPr bwMode="auto">
                  <a:xfrm>
                    <a:off x="4574" y="1931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2 h 2"/>
                      <a:gd name="T4" fmla="*/ 0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2"/>
                        </a:lnTo>
                        <a:lnTo>
                          <a:pt x="0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93" name="Freeform 280"/>
                  <p:cNvSpPr>
                    <a:spLocks/>
                  </p:cNvSpPr>
                  <p:nvPr/>
                </p:nvSpPr>
                <p:spPr bwMode="auto">
                  <a:xfrm>
                    <a:off x="4570" y="1918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2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2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94" name="Freeform 281"/>
                  <p:cNvSpPr>
                    <a:spLocks/>
                  </p:cNvSpPr>
                  <p:nvPr/>
                </p:nvSpPr>
                <p:spPr bwMode="auto">
                  <a:xfrm>
                    <a:off x="4570" y="1918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0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95" name="Freeform 282"/>
                  <p:cNvSpPr>
                    <a:spLocks/>
                  </p:cNvSpPr>
                  <p:nvPr/>
                </p:nvSpPr>
                <p:spPr bwMode="auto">
                  <a:xfrm>
                    <a:off x="4570" y="1929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2 w 2"/>
                      <a:gd name="T3" fmla="*/ 1 h 2"/>
                      <a:gd name="T4" fmla="*/ 1 w 2"/>
                      <a:gd name="T5" fmla="*/ 0 h 2"/>
                      <a:gd name="T6" fmla="*/ 0 w 2"/>
                      <a:gd name="T7" fmla="*/ 1 h 2"/>
                      <a:gd name="T8" fmla="*/ 2 w 2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2" y="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2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96" name="Freeform 283"/>
                  <p:cNvSpPr>
                    <a:spLocks/>
                  </p:cNvSpPr>
                  <p:nvPr/>
                </p:nvSpPr>
                <p:spPr bwMode="auto">
                  <a:xfrm>
                    <a:off x="4566" y="1915"/>
                    <a:ext cx="2" cy="14"/>
                  </a:xfrm>
                  <a:custGeom>
                    <a:avLst/>
                    <a:gdLst>
                      <a:gd name="T0" fmla="*/ 0 w 2"/>
                      <a:gd name="T1" fmla="*/ 12 h 14"/>
                      <a:gd name="T2" fmla="*/ 0 w 2"/>
                      <a:gd name="T3" fmla="*/ 0 h 14"/>
                      <a:gd name="T4" fmla="*/ 2 w 2"/>
                      <a:gd name="T5" fmla="*/ 2 h 14"/>
                      <a:gd name="T6" fmla="*/ 2 w 2"/>
                      <a:gd name="T7" fmla="*/ 14 h 14"/>
                      <a:gd name="T8" fmla="*/ 0 w 2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97" name="Rectangle 284"/>
                  <p:cNvSpPr>
                    <a:spLocks noChangeArrowheads="1"/>
                  </p:cNvSpPr>
                  <p:nvPr/>
                </p:nvSpPr>
                <p:spPr bwMode="auto">
                  <a:xfrm>
                    <a:off x="4566" y="1915"/>
                    <a:ext cx="1" cy="12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98" name="Freeform 285"/>
                  <p:cNvSpPr>
                    <a:spLocks/>
                  </p:cNvSpPr>
                  <p:nvPr/>
                </p:nvSpPr>
                <p:spPr bwMode="auto">
                  <a:xfrm>
                    <a:off x="4566" y="1927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2 w 2"/>
                      <a:gd name="T3" fmla="*/ 0 h 2"/>
                      <a:gd name="T4" fmla="*/ 1 w 2"/>
                      <a:gd name="T5" fmla="*/ 0 h 2"/>
                      <a:gd name="T6" fmla="*/ 0 w 2"/>
                      <a:gd name="T7" fmla="*/ 0 h 2"/>
                      <a:gd name="T8" fmla="*/ 2 w 2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2" y="0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2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099" name="Freeform 286"/>
                  <p:cNvSpPr>
                    <a:spLocks/>
                  </p:cNvSpPr>
                  <p:nvPr/>
                </p:nvSpPr>
                <p:spPr bwMode="auto">
                  <a:xfrm>
                    <a:off x="4562" y="1913"/>
                    <a:ext cx="3" cy="13"/>
                  </a:xfrm>
                  <a:custGeom>
                    <a:avLst/>
                    <a:gdLst>
                      <a:gd name="T0" fmla="*/ 0 w 3"/>
                      <a:gd name="T1" fmla="*/ 11 h 13"/>
                      <a:gd name="T2" fmla="*/ 0 w 3"/>
                      <a:gd name="T3" fmla="*/ 0 h 13"/>
                      <a:gd name="T4" fmla="*/ 3 w 3"/>
                      <a:gd name="T5" fmla="*/ 2 h 13"/>
                      <a:gd name="T6" fmla="*/ 3 w 3"/>
                      <a:gd name="T7" fmla="*/ 13 h 13"/>
                      <a:gd name="T8" fmla="*/ 0 w 3"/>
                      <a:gd name="T9" fmla="*/ 11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1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3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00" name="Rectangle 287"/>
                  <p:cNvSpPr>
                    <a:spLocks noChangeArrowheads="1"/>
                  </p:cNvSpPr>
                  <p:nvPr/>
                </p:nvSpPr>
                <p:spPr bwMode="auto">
                  <a:xfrm>
                    <a:off x="4562" y="1913"/>
                    <a:ext cx="1" cy="11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01" name="Freeform 288"/>
                  <p:cNvSpPr>
                    <a:spLocks/>
                  </p:cNvSpPr>
                  <p:nvPr/>
                </p:nvSpPr>
                <p:spPr bwMode="auto">
                  <a:xfrm>
                    <a:off x="4562" y="1924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0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02" name="Freeform 289"/>
                  <p:cNvSpPr>
                    <a:spLocks/>
                  </p:cNvSpPr>
                  <p:nvPr/>
                </p:nvSpPr>
                <p:spPr bwMode="auto">
                  <a:xfrm>
                    <a:off x="4501" y="1876"/>
                    <a:ext cx="7" cy="9"/>
                  </a:xfrm>
                  <a:custGeom>
                    <a:avLst/>
                    <a:gdLst>
                      <a:gd name="T0" fmla="*/ 7 w 7"/>
                      <a:gd name="T1" fmla="*/ 4 h 9"/>
                      <a:gd name="T2" fmla="*/ 7 w 7"/>
                      <a:gd name="T3" fmla="*/ 9 h 9"/>
                      <a:gd name="T4" fmla="*/ 0 w 7"/>
                      <a:gd name="T5" fmla="*/ 5 h 9"/>
                      <a:gd name="T6" fmla="*/ 0 w 7"/>
                      <a:gd name="T7" fmla="*/ 0 h 9"/>
                      <a:gd name="T8" fmla="*/ 7 w 7"/>
                      <a:gd name="T9" fmla="*/ 4 h 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" h="9">
                        <a:moveTo>
                          <a:pt x="7" y="4"/>
                        </a:moveTo>
                        <a:lnTo>
                          <a:pt x="7" y="9"/>
                        </a:lnTo>
                        <a:lnTo>
                          <a:pt x="0" y="5"/>
                        </a:lnTo>
                        <a:lnTo>
                          <a:pt x="0" y="0"/>
                        </a:lnTo>
                        <a:lnTo>
                          <a:pt x="7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03" name="Freeform 290"/>
                  <p:cNvSpPr>
                    <a:spLocks/>
                  </p:cNvSpPr>
                  <p:nvPr/>
                </p:nvSpPr>
                <p:spPr bwMode="auto">
                  <a:xfrm>
                    <a:off x="4506" y="1880"/>
                    <a:ext cx="1" cy="4"/>
                  </a:xfrm>
                  <a:custGeom>
                    <a:avLst/>
                    <a:gdLst>
                      <a:gd name="T0" fmla="*/ 0 w 1"/>
                      <a:gd name="T1" fmla="*/ 1 h 4"/>
                      <a:gd name="T2" fmla="*/ 1 w 1"/>
                      <a:gd name="T3" fmla="*/ 0 h 4"/>
                      <a:gd name="T4" fmla="*/ 1 w 1"/>
                      <a:gd name="T5" fmla="*/ 4 h 4"/>
                      <a:gd name="T6" fmla="*/ 0 w 1"/>
                      <a:gd name="T7" fmla="*/ 4 h 4"/>
                      <a:gd name="T8" fmla="*/ 0 w 1"/>
                      <a:gd name="T9" fmla="*/ 1 h 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4">
                        <a:moveTo>
                          <a:pt x="0" y="1"/>
                        </a:moveTo>
                        <a:lnTo>
                          <a:pt x="1" y="0"/>
                        </a:lnTo>
                        <a:lnTo>
                          <a:pt x="1" y="4"/>
                        </a:lnTo>
                        <a:lnTo>
                          <a:pt x="0" y="4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725A1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04" name="Freeform 291"/>
                  <p:cNvSpPr>
                    <a:spLocks/>
                  </p:cNvSpPr>
                  <p:nvPr/>
                </p:nvSpPr>
                <p:spPr bwMode="auto">
                  <a:xfrm>
                    <a:off x="4500" y="1876"/>
                    <a:ext cx="7" cy="5"/>
                  </a:xfrm>
                  <a:custGeom>
                    <a:avLst/>
                    <a:gdLst>
                      <a:gd name="T0" fmla="*/ 0 w 7"/>
                      <a:gd name="T1" fmla="*/ 1 h 5"/>
                      <a:gd name="T2" fmla="*/ 1 w 7"/>
                      <a:gd name="T3" fmla="*/ 0 h 5"/>
                      <a:gd name="T4" fmla="*/ 7 w 7"/>
                      <a:gd name="T5" fmla="*/ 4 h 5"/>
                      <a:gd name="T6" fmla="*/ 6 w 7"/>
                      <a:gd name="T7" fmla="*/ 5 h 5"/>
                      <a:gd name="T8" fmla="*/ 0 w 7"/>
                      <a:gd name="T9" fmla="*/ 1 h 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0" y="1"/>
                        </a:moveTo>
                        <a:lnTo>
                          <a:pt x="1" y="0"/>
                        </a:lnTo>
                        <a:lnTo>
                          <a:pt x="7" y="4"/>
                        </a:lnTo>
                        <a:lnTo>
                          <a:pt x="6" y="5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E1B1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05" name="Freeform 292"/>
                  <p:cNvSpPr>
                    <a:spLocks/>
                  </p:cNvSpPr>
                  <p:nvPr/>
                </p:nvSpPr>
                <p:spPr bwMode="auto">
                  <a:xfrm>
                    <a:off x="4500" y="1877"/>
                    <a:ext cx="6" cy="7"/>
                  </a:xfrm>
                  <a:custGeom>
                    <a:avLst/>
                    <a:gdLst>
                      <a:gd name="T0" fmla="*/ 6 w 6"/>
                      <a:gd name="T1" fmla="*/ 4 h 7"/>
                      <a:gd name="T2" fmla="*/ 6 w 6"/>
                      <a:gd name="T3" fmla="*/ 7 h 7"/>
                      <a:gd name="T4" fmla="*/ 0 w 6"/>
                      <a:gd name="T5" fmla="*/ 4 h 7"/>
                      <a:gd name="T6" fmla="*/ 0 w 6"/>
                      <a:gd name="T7" fmla="*/ 0 h 7"/>
                      <a:gd name="T8" fmla="*/ 6 w 6"/>
                      <a:gd name="T9" fmla="*/ 4 h 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" h="7">
                        <a:moveTo>
                          <a:pt x="6" y="4"/>
                        </a:moveTo>
                        <a:lnTo>
                          <a:pt x="6" y="7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  <a:lnTo>
                          <a:pt x="6" y="4"/>
                        </a:lnTo>
                        <a:close/>
                      </a:path>
                    </a:pathLst>
                  </a:custGeom>
                  <a:solidFill>
                    <a:srgbClr val="E1B1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06" name="Freeform 293"/>
                  <p:cNvSpPr>
                    <a:spLocks/>
                  </p:cNvSpPr>
                  <p:nvPr/>
                </p:nvSpPr>
                <p:spPr bwMode="auto">
                  <a:xfrm>
                    <a:off x="4612" y="1841"/>
                    <a:ext cx="127" cy="91"/>
                  </a:xfrm>
                  <a:custGeom>
                    <a:avLst/>
                    <a:gdLst>
                      <a:gd name="T0" fmla="*/ 0 w 127"/>
                      <a:gd name="T1" fmla="*/ 74 h 91"/>
                      <a:gd name="T2" fmla="*/ 127 w 127"/>
                      <a:gd name="T3" fmla="*/ 0 h 91"/>
                      <a:gd name="T4" fmla="*/ 127 w 127"/>
                      <a:gd name="T5" fmla="*/ 17 h 91"/>
                      <a:gd name="T6" fmla="*/ 0 w 127"/>
                      <a:gd name="T7" fmla="*/ 91 h 91"/>
                      <a:gd name="T8" fmla="*/ 0 w 127"/>
                      <a:gd name="T9" fmla="*/ 74 h 9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27" h="91">
                        <a:moveTo>
                          <a:pt x="0" y="74"/>
                        </a:moveTo>
                        <a:lnTo>
                          <a:pt x="127" y="0"/>
                        </a:lnTo>
                        <a:lnTo>
                          <a:pt x="127" y="17"/>
                        </a:lnTo>
                        <a:lnTo>
                          <a:pt x="0" y="91"/>
                        </a:lnTo>
                        <a:lnTo>
                          <a:pt x="0" y="7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07" name="Freeform 294"/>
                  <p:cNvSpPr>
                    <a:spLocks/>
                  </p:cNvSpPr>
                  <p:nvPr/>
                </p:nvSpPr>
                <p:spPr bwMode="auto">
                  <a:xfrm>
                    <a:off x="4500" y="1776"/>
                    <a:ext cx="239" cy="139"/>
                  </a:xfrm>
                  <a:custGeom>
                    <a:avLst/>
                    <a:gdLst>
                      <a:gd name="T0" fmla="*/ 0 w 239"/>
                      <a:gd name="T1" fmla="*/ 75 h 139"/>
                      <a:gd name="T2" fmla="*/ 128 w 239"/>
                      <a:gd name="T3" fmla="*/ 0 h 139"/>
                      <a:gd name="T4" fmla="*/ 239 w 239"/>
                      <a:gd name="T5" fmla="*/ 65 h 139"/>
                      <a:gd name="T6" fmla="*/ 112 w 239"/>
                      <a:gd name="T7" fmla="*/ 139 h 139"/>
                      <a:gd name="T8" fmla="*/ 0 w 239"/>
                      <a:gd name="T9" fmla="*/ 75 h 13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39" h="139">
                        <a:moveTo>
                          <a:pt x="0" y="75"/>
                        </a:moveTo>
                        <a:lnTo>
                          <a:pt x="128" y="0"/>
                        </a:lnTo>
                        <a:lnTo>
                          <a:pt x="239" y="65"/>
                        </a:lnTo>
                        <a:lnTo>
                          <a:pt x="112" y="139"/>
                        </a:lnTo>
                        <a:lnTo>
                          <a:pt x="0" y="75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08" name="Freeform 295"/>
                  <p:cNvSpPr>
                    <a:spLocks/>
                  </p:cNvSpPr>
                  <p:nvPr/>
                </p:nvSpPr>
                <p:spPr bwMode="auto">
                  <a:xfrm>
                    <a:off x="4500" y="1851"/>
                    <a:ext cx="112" cy="81"/>
                  </a:xfrm>
                  <a:custGeom>
                    <a:avLst/>
                    <a:gdLst>
                      <a:gd name="T0" fmla="*/ 112 w 112"/>
                      <a:gd name="T1" fmla="*/ 64 h 81"/>
                      <a:gd name="T2" fmla="*/ 112 w 112"/>
                      <a:gd name="T3" fmla="*/ 81 h 81"/>
                      <a:gd name="T4" fmla="*/ 0 w 112"/>
                      <a:gd name="T5" fmla="*/ 16 h 81"/>
                      <a:gd name="T6" fmla="*/ 0 w 112"/>
                      <a:gd name="T7" fmla="*/ 0 h 81"/>
                      <a:gd name="T8" fmla="*/ 112 w 112"/>
                      <a:gd name="T9" fmla="*/ 64 h 8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12" h="81">
                        <a:moveTo>
                          <a:pt x="112" y="64"/>
                        </a:moveTo>
                        <a:lnTo>
                          <a:pt x="112" y="81"/>
                        </a:lnTo>
                        <a:lnTo>
                          <a:pt x="0" y="16"/>
                        </a:lnTo>
                        <a:lnTo>
                          <a:pt x="0" y="0"/>
                        </a:lnTo>
                        <a:lnTo>
                          <a:pt x="112" y="64"/>
                        </a:ln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09" name="Freeform 296"/>
                  <p:cNvSpPr>
                    <a:spLocks/>
                  </p:cNvSpPr>
                  <p:nvPr/>
                </p:nvSpPr>
                <p:spPr bwMode="auto">
                  <a:xfrm>
                    <a:off x="4508" y="1858"/>
                    <a:ext cx="37" cy="27"/>
                  </a:xfrm>
                  <a:custGeom>
                    <a:avLst/>
                    <a:gdLst>
                      <a:gd name="T0" fmla="*/ 0 w 37"/>
                      <a:gd name="T1" fmla="*/ 5 h 27"/>
                      <a:gd name="T2" fmla="*/ 0 w 37"/>
                      <a:gd name="T3" fmla="*/ 0 h 27"/>
                      <a:gd name="T4" fmla="*/ 37 w 37"/>
                      <a:gd name="T5" fmla="*/ 21 h 27"/>
                      <a:gd name="T6" fmla="*/ 37 w 37"/>
                      <a:gd name="T7" fmla="*/ 27 h 27"/>
                      <a:gd name="T8" fmla="*/ 0 w 37"/>
                      <a:gd name="T9" fmla="*/ 5 h 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" h="27">
                        <a:moveTo>
                          <a:pt x="0" y="5"/>
                        </a:moveTo>
                        <a:lnTo>
                          <a:pt x="0" y="0"/>
                        </a:lnTo>
                        <a:lnTo>
                          <a:pt x="37" y="21"/>
                        </a:lnTo>
                        <a:lnTo>
                          <a:pt x="37" y="27"/>
                        </a:lnTo>
                        <a:lnTo>
                          <a:pt x="0" y="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10" name="Rectangle 297"/>
                  <p:cNvSpPr>
                    <a:spLocks noChangeArrowheads="1"/>
                  </p:cNvSpPr>
                  <p:nvPr/>
                </p:nvSpPr>
                <p:spPr bwMode="auto">
                  <a:xfrm>
                    <a:off x="4508" y="1858"/>
                    <a:ext cx="1" cy="5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11" name="Freeform 298"/>
                  <p:cNvSpPr>
                    <a:spLocks/>
                  </p:cNvSpPr>
                  <p:nvPr/>
                </p:nvSpPr>
                <p:spPr bwMode="auto">
                  <a:xfrm>
                    <a:off x="4508" y="1863"/>
                    <a:ext cx="37" cy="22"/>
                  </a:xfrm>
                  <a:custGeom>
                    <a:avLst/>
                    <a:gdLst>
                      <a:gd name="T0" fmla="*/ 37 w 37"/>
                      <a:gd name="T1" fmla="*/ 22 h 22"/>
                      <a:gd name="T2" fmla="*/ 37 w 37"/>
                      <a:gd name="T3" fmla="*/ 22 h 22"/>
                      <a:gd name="T4" fmla="*/ 1 w 37"/>
                      <a:gd name="T5" fmla="*/ 0 h 22"/>
                      <a:gd name="T6" fmla="*/ 0 w 37"/>
                      <a:gd name="T7" fmla="*/ 0 h 22"/>
                      <a:gd name="T8" fmla="*/ 37 w 37"/>
                      <a:gd name="T9" fmla="*/ 22 h 2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" h="22">
                        <a:moveTo>
                          <a:pt x="37" y="22"/>
                        </a:moveTo>
                        <a:lnTo>
                          <a:pt x="37" y="22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7" y="2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12" name="Freeform 299"/>
                  <p:cNvSpPr>
                    <a:spLocks/>
                  </p:cNvSpPr>
                  <p:nvPr/>
                </p:nvSpPr>
                <p:spPr bwMode="auto">
                  <a:xfrm>
                    <a:off x="4606" y="1915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1 w 3"/>
                      <a:gd name="T3" fmla="*/ 0 h 13"/>
                      <a:gd name="T4" fmla="*/ 3 w 3"/>
                      <a:gd name="T5" fmla="*/ 2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1" y="0"/>
                        </a:lnTo>
                        <a:lnTo>
                          <a:pt x="3" y="2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13" name="Freeform 300"/>
                  <p:cNvSpPr>
                    <a:spLocks/>
                  </p:cNvSpPr>
                  <p:nvPr/>
                </p:nvSpPr>
                <p:spPr bwMode="auto">
                  <a:xfrm>
                    <a:off x="4606" y="1915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2 h 12"/>
                      <a:gd name="T4" fmla="*/ 1 w 1"/>
                      <a:gd name="T5" fmla="*/ 0 h 12"/>
                      <a:gd name="T6" fmla="*/ 1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2"/>
                        </a:lnTo>
                        <a:lnTo>
                          <a:pt x="1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14" name="Freeform 301"/>
                  <p:cNvSpPr>
                    <a:spLocks/>
                  </p:cNvSpPr>
                  <p:nvPr/>
                </p:nvSpPr>
                <p:spPr bwMode="auto">
                  <a:xfrm>
                    <a:off x="4606" y="1927"/>
                    <a:ext cx="3" cy="1"/>
                  </a:xfrm>
                  <a:custGeom>
                    <a:avLst/>
                    <a:gdLst>
                      <a:gd name="T0" fmla="*/ 3 w 3"/>
                      <a:gd name="T1" fmla="*/ 1 h 1"/>
                      <a:gd name="T2" fmla="*/ 3 w 3"/>
                      <a:gd name="T3" fmla="*/ 0 h 1"/>
                      <a:gd name="T4" fmla="*/ 1 w 3"/>
                      <a:gd name="T5" fmla="*/ 0 h 1"/>
                      <a:gd name="T6" fmla="*/ 0 w 3"/>
                      <a:gd name="T7" fmla="*/ 0 h 1"/>
                      <a:gd name="T8" fmla="*/ 3 w 3"/>
                      <a:gd name="T9" fmla="*/ 1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">
                        <a:moveTo>
                          <a:pt x="3" y="1"/>
                        </a:moveTo>
                        <a:lnTo>
                          <a:pt x="3" y="0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15" name="Freeform 302"/>
                  <p:cNvSpPr>
                    <a:spLocks/>
                  </p:cNvSpPr>
                  <p:nvPr/>
                </p:nvSpPr>
                <p:spPr bwMode="auto">
                  <a:xfrm>
                    <a:off x="4602" y="1912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16" name="Freeform 303"/>
                  <p:cNvSpPr>
                    <a:spLocks/>
                  </p:cNvSpPr>
                  <p:nvPr/>
                </p:nvSpPr>
                <p:spPr bwMode="auto">
                  <a:xfrm>
                    <a:off x="4602" y="1912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2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17" name="Freeform 304"/>
                  <p:cNvSpPr>
                    <a:spLocks/>
                  </p:cNvSpPr>
                  <p:nvPr/>
                </p:nvSpPr>
                <p:spPr bwMode="auto">
                  <a:xfrm>
                    <a:off x="4602" y="1924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18" name="Freeform 305"/>
                  <p:cNvSpPr>
                    <a:spLocks/>
                  </p:cNvSpPr>
                  <p:nvPr/>
                </p:nvSpPr>
                <p:spPr bwMode="auto">
                  <a:xfrm>
                    <a:off x="4598" y="1910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19" name="Freeform 306"/>
                  <p:cNvSpPr>
                    <a:spLocks/>
                  </p:cNvSpPr>
                  <p:nvPr/>
                </p:nvSpPr>
                <p:spPr bwMode="auto">
                  <a:xfrm>
                    <a:off x="4598" y="1910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20" name="Freeform 307"/>
                  <p:cNvSpPr>
                    <a:spLocks/>
                  </p:cNvSpPr>
                  <p:nvPr/>
                </p:nvSpPr>
                <p:spPr bwMode="auto">
                  <a:xfrm>
                    <a:off x="4598" y="1921"/>
                    <a:ext cx="3" cy="3"/>
                  </a:xfrm>
                  <a:custGeom>
                    <a:avLst/>
                    <a:gdLst>
                      <a:gd name="T0" fmla="*/ 3 w 3"/>
                      <a:gd name="T1" fmla="*/ 3 h 3"/>
                      <a:gd name="T2" fmla="*/ 3 w 3"/>
                      <a:gd name="T3" fmla="*/ 2 h 3"/>
                      <a:gd name="T4" fmla="*/ 1 w 3"/>
                      <a:gd name="T5" fmla="*/ 0 h 3"/>
                      <a:gd name="T6" fmla="*/ 0 w 3"/>
                      <a:gd name="T7" fmla="*/ 1 h 3"/>
                      <a:gd name="T8" fmla="*/ 3 w 3"/>
                      <a:gd name="T9" fmla="*/ 3 h 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3" y="3"/>
                        </a:moveTo>
                        <a:lnTo>
                          <a:pt x="3" y="2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" y="3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21" name="Freeform 308"/>
                  <p:cNvSpPr>
                    <a:spLocks/>
                  </p:cNvSpPr>
                  <p:nvPr/>
                </p:nvSpPr>
                <p:spPr bwMode="auto">
                  <a:xfrm>
                    <a:off x="4594" y="1908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22" name="Freeform 309"/>
                  <p:cNvSpPr>
                    <a:spLocks/>
                  </p:cNvSpPr>
                  <p:nvPr/>
                </p:nvSpPr>
                <p:spPr bwMode="auto">
                  <a:xfrm>
                    <a:off x="4594" y="1908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23" name="Freeform 310"/>
                  <p:cNvSpPr>
                    <a:spLocks/>
                  </p:cNvSpPr>
                  <p:nvPr/>
                </p:nvSpPr>
                <p:spPr bwMode="auto">
                  <a:xfrm>
                    <a:off x="4594" y="1919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2 h 2"/>
                      <a:gd name="T4" fmla="*/ 1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2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24" name="Freeform 311"/>
                  <p:cNvSpPr>
                    <a:spLocks/>
                  </p:cNvSpPr>
                  <p:nvPr/>
                </p:nvSpPr>
                <p:spPr bwMode="auto">
                  <a:xfrm>
                    <a:off x="4590" y="1906"/>
                    <a:ext cx="2" cy="13"/>
                  </a:xfrm>
                  <a:custGeom>
                    <a:avLst/>
                    <a:gdLst>
                      <a:gd name="T0" fmla="*/ 0 w 2"/>
                      <a:gd name="T1" fmla="*/ 12 h 13"/>
                      <a:gd name="T2" fmla="*/ 0 w 2"/>
                      <a:gd name="T3" fmla="*/ 0 h 13"/>
                      <a:gd name="T4" fmla="*/ 2 w 2"/>
                      <a:gd name="T5" fmla="*/ 1 h 13"/>
                      <a:gd name="T6" fmla="*/ 2 w 2"/>
                      <a:gd name="T7" fmla="*/ 13 h 13"/>
                      <a:gd name="T8" fmla="*/ 0 w 2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1"/>
                        </a:lnTo>
                        <a:lnTo>
                          <a:pt x="2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25" name="Freeform 312"/>
                  <p:cNvSpPr>
                    <a:spLocks/>
                  </p:cNvSpPr>
                  <p:nvPr/>
                </p:nvSpPr>
                <p:spPr bwMode="auto">
                  <a:xfrm>
                    <a:off x="4590" y="1906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0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26" name="Freeform 313"/>
                  <p:cNvSpPr>
                    <a:spLocks/>
                  </p:cNvSpPr>
                  <p:nvPr/>
                </p:nvSpPr>
                <p:spPr bwMode="auto">
                  <a:xfrm>
                    <a:off x="4590" y="1917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2 w 2"/>
                      <a:gd name="T3" fmla="*/ 1 h 2"/>
                      <a:gd name="T4" fmla="*/ 1 w 2"/>
                      <a:gd name="T5" fmla="*/ 0 h 2"/>
                      <a:gd name="T6" fmla="*/ 0 w 2"/>
                      <a:gd name="T7" fmla="*/ 1 h 2"/>
                      <a:gd name="T8" fmla="*/ 2 w 2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2" y="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2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27" name="Freeform 314"/>
                  <p:cNvSpPr>
                    <a:spLocks/>
                  </p:cNvSpPr>
                  <p:nvPr/>
                </p:nvSpPr>
                <p:spPr bwMode="auto">
                  <a:xfrm>
                    <a:off x="4586" y="1903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28" name="Freeform 315"/>
                  <p:cNvSpPr>
                    <a:spLocks/>
                  </p:cNvSpPr>
                  <p:nvPr/>
                </p:nvSpPr>
                <p:spPr bwMode="auto">
                  <a:xfrm>
                    <a:off x="4586" y="1903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0 w 1"/>
                      <a:gd name="T3" fmla="*/ 12 h 12"/>
                      <a:gd name="T4" fmla="*/ 1 w 1"/>
                      <a:gd name="T5" fmla="*/ 0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0" y="12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29" name="Freeform 316"/>
                  <p:cNvSpPr>
                    <a:spLocks/>
                  </p:cNvSpPr>
                  <p:nvPr/>
                </p:nvSpPr>
                <p:spPr bwMode="auto">
                  <a:xfrm>
                    <a:off x="4586" y="1915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0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30" name="Freeform 317"/>
                  <p:cNvSpPr>
                    <a:spLocks/>
                  </p:cNvSpPr>
                  <p:nvPr/>
                </p:nvSpPr>
                <p:spPr bwMode="auto">
                  <a:xfrm>
                    <a:off x="4582" y="1901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31" name="Freeform 318"/>
                  <p:cNvSpPr>
                    <a:spLocks/>
                  </p:cNvSpPr>
                  <p:nvPr/>
                </p:nvSpPr>
                <p:spPr bwMode="auto">
                  <a:xfrm>
                    <a:off x="4582" y="1901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0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32" name="Freeform 319"/>
                  <p:cNvSpPr>
                    <a:spLocks/>
                  </p:cNvSpPr>
                  <p:nvPr/>
                </p:nvSpPr>
                <p:spPr bwMode="auto">
                  <a:xfrm>
                    <a:off x="4582" y="1912"/>
                    <a:ext cx="3" cy="3"/>
                  </a:xfrm>
                  <a:custGeom>
                    <a:avLst/>
                    <a:gdLst>
                      <a:gd name="T0" fmla="*/ 3 w 3"/>
                      <a:gd name="T1" fmla="*/ 3 h 3"/>
                      <a:gd name="T2" fmla="*/ 3 w 3"/>
                      <a:gd name="T3" fmla="*/ 1 h 3"/>
                      <a:gd name="T4" fmla="*/ 1 w 3"/>
                      <a:gd name="T5" fmla="*/ 0 h 3"/>
                      <a:gd name="T6" fmla="*/ 0 w 3"/>
                      <a:gd name="T7" fmla="*/ 1 h 3"/>
                      <a:gd name="T8" fmla="*/ 3 w 3"/>
                      <a:gd name="T9" fmla="*/ 3 h 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3" y="3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" y="3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33" name="Freeform 320"/>
                  <p:cNvSpPr>
                    <a:spLocks/>
                  </p:cNvSpPr>
                  <p:nvPr/>
                </p:nvSpPr>
                <p:spPr bwMode="auto">
                  <a:xfrm>
                    <a:off x="4578" y="1899"/>
                    <a:ext cx="2" cy="13"/>
                  </a:xfrm>
                  <a:custGeom>
                    <a:avLst/>
                    <a:gdLst>
                      <a:gd name="T0" fmla="*/ 0 w 2"/>
                      <a:gd name="T1" fmla="*/ 11 h 13"/>
                      <a:gd name="T2" fmla="*/ 0 w 2"/>
                      <a:gd name="T3" fmla="*/ 0 h 13"/>
                      <a:gd name="T4" fmla="*/ 2 w 2"/>
                      <a:gd name="T5" fmla="*/ 1 h 13"/>
                      <a:gd name="T6" fmla="*/ 2 w 2"/>
                      <a:gd name="T7" fmla="*/ 13 h 13"/>
                      <a:gd name="T8" fmla="*/ 0 w 2"/>
                      <a:gd name="T9" fmla="*/ 11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3">
                        <a:moveTo>
                          <a:pt x="0" y="11"/>
                        </a:moveTo>
                        <a:lnTo>
                          <a:pt x="0" y="0"/>
                        </a:lnTo>
                        <a:lnTo>
                          <a:pt x="2" y="1"/>
                        </a:lnTo>
                        <a:lnTo>
                          <a:pt x="2" y="13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34" name="Rectangle 321"/>
                  <p:cNvSpPr>
                    <a:spLocks noChangeArrowheads="1"/>
                  </p:cNvSpPr>
                  <p:nvPr/>
                </p:nvSpPr>
                <p:spPr bwMode="auto">
                  <a:xfrm>
                    <a:off x="4578" y="1899"/>
                    <a:ext cx="1" cy="11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35" name="Freeform 322"/>
                  <p:cNvSpPr>
                    <a:spLocks/>
                  </p:cNvSpPr>
                  <p:nvPr/>
                </p:nvSpPr>
                <p:spPr bwMode="auto">
                  <a:xfrm>
                    <a:off x="4578" y="1910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2 w 2"/>
                      <a:gd name="T3" fmla="*/ 1 h 2"/>
                      <a:gd name="T4" fmla="*/ 1 w 2"/>
                      <a:gd name="T5" fmla="*/ 0 h 2"/>
                      <a:gd name="T6" fmla="*/ 0 w 2"/>
                      <a:gd name="T7" fmla="*/ 0 h 2"/>
                      <a:gd name="T8" fmla="*/ 2 w 2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2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2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36" name="Freeform 323"/>
                  <p:cNvSpPr>
                    <a:spLocks/>
                  </p:cNvSpPr>
                  <p:nvPr/>
                </p:nvSpPr>
                <p:spPr bwMode="auto">
                  <a:xfrm>
                    <a:off x="4574" y="1897"/>
                    <a:ext cx="3" cy="12"/>
                  </a:xfrm>
                  <a:custGeom>
                    <a:avLst/>
                    <a:gdLst>
                      <a:gd name="T0" fmla="*/ 0 w 3"/>
                      <a:gd name="T1" fmla="*/ 11 h 12"/>
                      <a:gd name="T2" fmla="*/ 0 w 3"/>
                      <a:gd name="T3" fmla="*/ 0 h 12"/>
                      <a:gd name="T4" fmla="*/ 3 w 3"/>
                      <a:gd name="T5" fmla="*/ 1 h 12"/>
                      <a:gd name="T6" fmla="*/ 3 w 3"/>
                      <a:gd name="T7" fmla="*/ 12 h 12"/>
                      <a:gd name="T8" fmla="*/ 0 w 3"/>
                      <a:gd name="T9" fmla="*/ 11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2">
                        <a:moveTo>
                          <a:pt x="0" y="11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2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37" name="Rectangle 324"/>
                  <p:cNvSpPr>
                    <a:spLocks noChangeArrowheads="1"/>
                  </p:cNvSpPr>
                  <p:nvPr/>
                </p:nvSpPr>
                <p:spPr bwMode="auto">
                  <a:xfrm>
                    <a:off x="4574" y="1897"/>
                    <a:ext cx="1" cy="11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38" name="Freeform 325"/>
                  <p:cNvSpPr>
                    <a:spLocks/>
                  </p:cNvSpPr>
                  <p:nvPr/>
                </p:nvSpPr>
                <p:spPr bwMode="auto">
                  <a:xfrm>
                    <a:off x="4574" y="1908"/>
                    <a:ext cx="3" cy="1"/>
                  </a:xfrm>
                  <a:custGeom>
                    <a:avLst/>
                    <a:gdLst>
                      <a:gd name="T0" fmla="*/ 3 w 3"/>
                      <a:gd name="T1" fmla="*/ 1 h 1"/>
                      <a:gd name="T2" fmla="*/ 3 w 3"/>
                      <a:gd name="T3" fmla="*/ 1 h 1"/>
                      <a:gd name="T4" fmla="*/ 0 w 3"/>
                      <a:gd name="T5" fmla="*/ 0 h 1"/>
                      <a:gd name="T6" fmla="*/ 0 w 3"/>
                      <a:gd name="T7" fmla="*/ 0 h 1"/>
                      <a:gd name="T8" fmla="*/ 3 w 3"/>
                      <a:gd name="T9" fmla="*/ 1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">
                        <a:moveTo>
                          <a:pt x="3" y="1"/>
                        </a:moveTo>
                        <a:lnTo>
                          <a:pt x="3" y="1"/>
                        </a:lnTo>
                        <a:lnTo>
                          <a:pt x="0" y="0"/>
                        </a:lnTo>
                        <a:lnTo>
                          <a:pt x="3" y="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39" name="Freeform 326"/>
                  <p:cNvSpPr>
                    <a:spLocks/>
                  </p:cNvSpPr>
                  <p:nvPr/>
                </p:nvSpPr>
                <p:spPr bwMode="auto">
                  <a:xfrm>
                    <a:off x="4570" y="1894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2 h 13"/>
                      <a:gd name="T6" fmla="*/ 2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2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40" name="Rectangle 327"/>
                  <p:cNvSpPr>
                    <a:spLocks noChangeArrowheads="1"/>
                  </p:cNvSpPr>
                  <p:nvPr/>
                </p:nvSpPr>
                <p:spPr bwMode="auto">
                  <a:xfrm>
                    <a:off x="4570" y="1894"/>
                    <a:ext cx="1" cy="12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41" name="Freeform 328"/>
                  <p:cNvSpPr>
                    <a:spLocks/>
                  </p:cNvSpPr>
                  <p:nvPr/>
                </p:nvSpPr>
                <p:spPr bwMode="auto">
                  <a:xfrm>
                    <a:off x="4570" y="1906"/>
                    <a:ext cx="2" cy="1"/>
                  </a:xfrm>
                  <a:custGeom>
                    <a:avLst/>
                    <a:gdLst>
                      <a:gd name="T0" fmla="*/ 2 w 2"/>
                      <a:gd name="T1" fmla="*/ 1 h 1"/>
                      <a:gd name="T2" fmla="*/ 2 w 2"/>
                      <a:gd name="T3" fmla="*/ 0 h 1"/>
                      <a:gd name="T4" fmla="*/ 1 w 2"/>
                      <a:gd name="T5" fmla="*/ 0 h 1"/>
                      <a:gd name="T6" fmla="*/ 0 w 2"/>
                      <a:gd name="T7" fmla="*/ 0 h 1"/>
                      <a:gd name="T8" fmla="*/ 2 w 2"/>
                      <a:gd name="T9" fmla="*/ 1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">
                        <a:moveTo>
                          <a:pt x="2" y="1"/>
                        </a:moveTo>
                        <a:lnTo>
                          <a:pt x="2" y="0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2" y="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42" name="Freeform 329"/>
                  <p:cNvSpPr>
                    <a:spLocks/>
                  </p:cNvSpPr>
                  <p:nvPr/>
                </p:nvSpPr>
                <p:spPr bwMode="auto">
                  <a:xfrm>
                    <a:off x="4566" y="1891"/>
                    <a:ext cx="2" cy="14"/>
                  </a:xfrm>
                  <a:custGeom>
                    <a:avLst/>
                    <a:gdLst>
                      <a:gd name="T0" fmla="*/ 0 w 2"/>
                      <a:gd name="T1" fmla="*/ 12 h 14"/>
                      <a:gd name="T2" fmla="*/ 0 w 2"/>
                      <a:gd name="T3" fmla="*/ 0 h 14"/>
                      <a:gd name="T4" fmla="*/ 2 w 2"/>
                      <a:gd name="T5" fmla="*/ 2 h 14"/>
                      <a:gd name="T6" fmla="*/ 2 w 2"/>
                      <a:gd name="T7" fmla="*/ 14 h 14"/>
                      <a:gd name="T8" fmla="*/ 0 w 2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43" name="Freeform 330"/>
                  <p:cNvSpPr>
                    <a:spLocks/>
                  </p:cNvSpPr>
                  <p:nvPr/>
                </p:nvSpPr>
                <p:spPr bwMode="auto">
                  <a:xfrm>
                    <a:off x="4566" y="1891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2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44" name="Freeform 331"/>
                  <p:cNvSpPr>
                    <a:spLocks/>
                  </p:cNvSpPr>
                  <p:nvPr/>
                </p:nvSpPr>
                <p:spPr bwMode="auto">
                  <a:xfrm>
                    <a:off x="4566" y="1903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2 w 2"/>
                      <a:gd name="T3" fmla="*/ 1 h 2"/>
                      <a:gd name="T4" fmla="*/ 1 w 2"/>
                      <a:gd name="T5" fmla="*/ 0 h 2"/>
                      <a:gd name="T6" fmla="*/ 0 w 2"/>
                      <a:gd name="T7" fmla="*/ 0 h 2"/>
                      <a:gd name="T8" fmla="*/ 2 w 2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2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2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45" name="Freeform 332"/>
                  <p:cNvSpPr>
                    <a:spLocks/>
                  </p:cNvSpPr>
                  <p:nvPr/>
                </p:nvSpPr>
                <p:spPr bwMode="auto">
                  <a:xfrm>
                    <a:off x="4562" y="1889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46" name="Freeform 333"/>
                  <p:cNvSpPr>
                    <a:spLocks/>
                  </p:cNvSpPr>
                  <p:nvPr/>
                </p:nvSpPr>
                <p:spPr bwMode="auto">
                  <a:xfrm>
                    <a:off x="4562" y="1889"/>
                    <a:ext cx="0" cy="12"/>
                  </a:xfrm>
                  <a:custGeom>
                    <a:avLst/>
                    <a:gdLst>
                      <a:gd name="T0" fmla="*/ 12 h 12"/>
                      <a:gd name="T1" fmla="*/ 11 h 12"/>
                      <a:gd name="T2" fmla="*/ 1 h 12"/>
                      <a:gd name="T3" fmla="*/ 0 h 12"/>
                      <a:gd name="T4" fmla="*/ 12 h 12"/>
                      <a:gd name="T5" fmla="*/ 0 60000 65536"/>
                      <a:gd name="T6" fmla="*/ 0 60000 65536"/>
                      <a:gd name="T7" fmla="*/ 0 60000 65536"/>
                      <a:gd name="T8" fmla="*/ 0 60000 65536"/>
                      <a:gd name="T9" fmla="*/ 0 60000 65536"/>
                    </a:gdLst>
                    <a:ahLst/>
                    <a:cxnLst>
                      <a:cxn ang="T5">
                        <a:pos x="0" y="T0"/>
                      </a:cxn>
                      <a:cxn ang="T6">
                        <a:pos x="0" y="T1"/>
                      </a:cxn>
                      <a:cxn ang="T7">
                        <a:pos x="0" y="T2"/>
                      </a:cxn>
                      <a:cxn ang="T8">
                        <a:pos x="0" y="T3"/>
                      </a:cxn>
                      <a:cxn ang="T9">
                        <a:pos x="0" y="T4"/>
                      </a:cxn>
                    </a:cxnLst>
                    <a:rect l="0" t="0" r="r" b="b"/>
                    <a:pathLst>
                      <a:path h="12">
                        <a:moveTo>
                          <a:pt x="0" y="12"/>
                        </a:moveTo>
                        <a:lnTo>
                          <a:pt x="0" y="11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47" name="Freeform 334"/>
                  <p:cNvSpPr>
                    <a:spLocks/>
                  </p:cNvSpPr>
                  <p:nvPr/>
                </p:nvSpPr>
                <p:spPr bwMode="auto">
                  <a:xfrm>
                    <a:off x="4562" y="1900"/>
                    <a:ext cx="3" cy="3"/>
                  </a:xfrm>
                  <a:custGeom>
                    <a:avLst/>
                    <a:gdLst>
                      <a:gd name="T0" fmla="*/ 3 w 3"/>
                      <a:gd name="T1" fmla="*/ 3 h 3"/>
                      <a:gd name="T2" fmla="*/ 3 w 3"/>
                      <a:gd name="T3" fmla="*/ 2 h 3"/>
                      <a:gd name="T4" fmla="*/ 0 w 3"/>
                      <a:gd name="T5" fmla="*/ 0 h 3"/>
                      <a:gd name="T6" fmla="*/ 0 w 3"/>
                      <a:gd name="T7" fmla="*/ 1 h 3"/>
                      <a:gd name="T8" fmla="*/ 3 w 3"/>
                      <a:gd name="T9" fmla="*/ 3 h 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3" y="3"/>
                        </a:moveTo>
                        <a:lnTo>
                          <a:pt x="3" y="2"/>
                        </a:lnTo>
                        <a:lnTo>
                          <a:pt x="0" y="0"/>
                        </a:lnTo>
                        <a:lnTo>
                          <a:pt x="0" y="1"/>
                        </a:lnTo>
                        <a:lnTo>
                          <a:pt x="3" y="3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48" name="Freeform 335"/>
                  <p:cNvSpPr>
                    <a:spLocks/>
                  </p:cNvSpPr>
                  <p:nvPr/>
                </p:nvSpPr>
                <p:spPr bwMode="auto">
                  <a:xfrm>
                    <a:off x="4501" y="1852"/>
                    <a:ext cx="7" cy="8"/>
                  </a:xfrm>
                  <a:custGeom>
                    <a:avLst/>
                    <a:gdLst>
                      <a:gd name="T0" fmla="*/ 7 w 7"/>
                      <a:gd name="T1" fmla="*/ 4 h 8"/>
                      <a:gd name="T2" fmla="*/ 7 w 7"/>
                      <a:gd name="T3" fmla="*/ 8 h 8"/>
                      <a:gd name="T4" fmla="*/ 0 w 7"/>
                      <a:gd name="T5" fmla="*/ 5 h 8"/>
                      <a:gd name="T6" fmla="*/ 0 w 7"/>
                      <a:gd name="T7" fmla="*/ 0 h 8"/>
                      <a:gd name="T8" fmla="*/ 7 w 7"/>
                      <a:gd name="T9" fmla="*/ 4 h 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7" y="4"/>
                        </a:moveTo>
                        <a:lnTo>
                          <a:pt x="7" y="8"/>
                        </a:lnTo>
                        <a:lnTo>
                          <a:pt x="0" y="5"/>
                        </a:lnTo>
                        <a:lnTo>
                          <a:pt x="0" y="0"/>
                        </a:lnTo>
                        <a:lnTo>
                          <a:pt x="7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49" name="Rectangle 336"/>
                  <p:cNvSpPr>
                    <a:spLocks noChangeArrowheads="1"/>
                  </p:cNvSpPr>
                  <p:nvPr/>
                </p:nvSpPr>
                <p:spPr bwMode="auto">
                  <a:xfrm>
                    <a:off x="4506" y="1857"/>
                    <a:ext cx="1" cy="3"/>
                  </a:xfrm>
                  <a:prstGeom prst="rect">
                    <a:avLst/>
                  </a:prstGeom>
                  <a:solidFill>
                    <a:srgbClr val="725A1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50" name="Freeform 337"/>
                  <p:cNvSpPr>
                    <a:spLocks/>
                  </p:cNvSpPr>
                  <p:nvPr/>
                </p:nvSpPr>
                <p:spPr bwMode="auto">
                  <a:xfrm>
                    <a:off x="4500" y="1853"/>
                    <a:ext cx="7" cy="4"/>
                  </a:xfrm>
                  <a:custGeom>
                    <a:avLst/>
                    <a:gdLst>
                      <a:gd name="T0" fmla="*/ 0 w 7"/>
                      <a:gd name="T1" fmla="*/ 1 h 4"/>
                      <a:gd name="T2" fmla="*/ 1 w 7"/>
                      <a:gd name="T3" fmla="*/ 0 h 4"/>
                      <a:gd name="T4" fmla="*/ 7 w 7"/>
                      <a:gd name="T5" fmla="*/ 4 h 4"/>
                      <a:gd name="T6" fmla="*/ 6 w 7"/>
                      <a:gd name="T7" fmla="*/ 4 h 4"/>
                      <a:gd name="T8" fmla="*/ 0 w 7"/>
                      <a:gd name="T9" fmla="*/ 1 h 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" h="4">
                        <a:moveTo>
                          <a:pt x="0" y="1"/>
                        </a:moveTo>
                        <a:lnTo>
                          <a:pt x="1" y="0"/>
                        </a:lnTo>
                        <a:lnTo>
                          <a:pt x="7" y="4"/>
                        </a:lnTo>
                        <a:lnTo>
                          <a:pt x="6" y="4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E1B1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51" name="Freeform 338"/>
                  <p:cNvSpPr>
                    <a:spLocks/>
                  </p:cNvSpPr>
                  <p:nvPr/>
                </p:nvSpPr>
                <p:spPr bwMode="auto">
                  <a:xfrm>
                    <a:off x="4500" y="1854"/>
                    <a:ext cx="6" cy="6"/>
                  </a:xfrm>
                  <a:custGeom>
                    <a:avLst/>
                    <a:gdLst>
                      <a:gd name="T0" fmla="*/ 6 w 6"/>
                      <a:gd name="T1" fmla="*/ 3 h 6"/>
                      <a:gd name="T2" fmla="*/ 6 w 6"/>
                      <a:gd name="T3" fmla="*/ 6 h 6"/>
                      <a:gd name="T4" fmla="*/ 0 w 6"/>
                      <a:gd name="T5" fmla="*/ 3 h 6"/>
                      <a:gd name="T6" fmla="*/ 0 w 6"/>
                      <a:gd name="T7" fmla="*/ 0 h 6"/>
                      <a:gd name="T8" fmla="*/ 6 w 6"/>
                      <a:gd name="T9" fmla="*/ 3 h 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6" y="3"/>
                        </a:moveTo>
                        <a:lnTo>
                          <a:pt x="6" y="6"/>
                        </a:lnTo>
                        <a:lnTo>
                          <a:pt x="0" y="3"/>
                        </a:lnTo>
                        <a:lnTo>
                          <a:pt x="0" y="0"/>
                        </a:lnTo>
                        <a:lnTo>
                          <a:pt x="6" y="3"/>
                        </a:lnTo>
                        <a:close/>
                      </a:path>
                    </a:pathLst>
                  </a:custGeom>
                  <a:solidFill>
                    <a:srgbClr val="E1B1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52" name="Freeform 339"/>
                  <p:cNvSpPr>
                    <a:spLocks/>
                  </p:cNvSpPr>
                  <p:nvPr/>
                </p:nvSpPr>
                <p:spPr bwMode="auto">
                  <a:xfrm>
                    <a:off x="4612" y="1818"/>
                    <a:ext cx="127" cy="91"/>
                  </a:xfrm>
                  <a:custGeom>
                    <a:avLst/>
                    <a:gdLst>
                      <a:gd name="T0" fmla="*/ 0 w 127"/>
                      <a:gd name="T1" fmla="*/ 73 h 91"/>
                      <a:gd name="T2" fmla="*/ 127 w 127"/>
                      <a:gd name="T3" fmla="*/ 0 h 91"/>
                      <a:gd name="T4" fmla="*/ 127 w 127"/>
                      <a:gd name="T5" fmla="*/ 16 h 91"/>
                      <a:gd name="T6" fmla="*/ 0 w 127"/>
                      <a:gd name="T7" fmla="*/ 91 h 91"/>
                      <a:gd name="T8" fmla="*/ 0 w 127"/>
                      <a:gd name="T9" fmla="*/ 73 h 9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27" h="91">
                        <a:moveTo>
                          <a:pt x="0" y="73"/>
                        </a:moveTo>
                        <a:lnTo>
                          <a:pt x="127" y="0"/>
                        </a:lnTo>
                        <a:lnTo>
                          <a:pt x="127" y="16"/>
                        </a:lnTo>
                        <a:lnTo>
                          <a:pt x="0" y="91"/>
                        </a:lnTo>
                        <a:lnTo>
                          <a:pt x="0" y="7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53" name="Freeform 340"/>
                  <p:cNvSpPr>
                    <a:spLocks/>
                  </p:cNvSpPr>
                  <p:nvPr/>
                </p:nvSpPr>
                <p:spPr bwMode="auto">
                  <a:xfrm>
                    <a:off x="4500" y="1753"/>
                    <a:ext cx="239" cy="138"/>
                  </a:xfrm>
                  <a:custGeom>
                    <a:avLst/>
                    <a:gdLst>
                      <a:gd name="T0" fmla="*/ 0 w 239"/>
                      <a:gd name="T1" fmla="*/ 74 h 138"/>
                      <a:gd name="T2" fmla="*/ 128 w 239"/>
                      <a:gd name="T3" fmla="*/ 0 h 138"/>
                      <a:gd name="T4" fmla="*/ 239 w 239"/>
                      <a:gd name="T5" fmla="*/ 65 h 138"/>
                      <a:gd name="T6" fmla="*/ 112 w 239"/>
                      <a:gd name="T7" fmla="*/ 138 h 138"/>
                      <a:gd name="T8" fmla="*/ 0 w 239"/>
                      <a:gd name="T9" fmla="*/ 74 h 13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39" h="138">
                        <a:moveTo>
                          <a:pt x="0" y="74"/>
                        </a:moveTo>
                        <a:lnTo>
                          <a:pt x="128" y="0"/>
                        </a:lnTo>
                        <a:lnTo>
                          <a:pt x="239" y="65"/>
                        </a:lnTo>
                        <a:lnTo>
                          <a:pt x="112" y="138"/>
                        </a:lnTo>
                        <a:lnTo>
                          <a:pt x="0" y="74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54" name="Freeform 341"/>
                  <p:cNvSpPr>
                    <a:spLocks/>
                  </p:cNvSpPr>
                  <p:nvPr/>
                </p:nvSpPr>
                <p:spPr bwMode="auto">
                  <a:xfrm>
                    <a:off x="4500" y="1827"/>
                    <a:ext cx="112" cy="82"/>
                  </a:xfrm>
                  <a:custGeom>
                    <a:avLst/>
                    <a:gdLst>
                      <a:gd name="T0" fmla="*/ 112 w 112"/>
                      <a:gd name="T1" fmla="*/ 64 h 82"/>
                      <a:gd name="T2" fmla="*/ 112 w 112"/>
                      <a:gd name="T3" fmla="*/ 82 h 82"/>
                      <a:gd name="T4" fmla="*/ 0 w 112"/>
                      <a:gd name="T5" fmla="*/ 17 h 82"/>
                      <a:gd name="T6" fmla="*/ 0 w 112"/>
                      <a:gd name="T7" fmla="*/ 0 h 82"/>
                      <a:gd name="T8" fmla="*/ 112 w 112"/>
                      <a:gd name="T9" fmla="*/ 64 h 8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12" h="82">
                        <a:moveTo>
                          <a:pt x="112" y="64"/>
                        </a:moveTo>
                        <a:lnTo>
                          <a:pt x="112" y="82"/>
                        </a:lnTo>
                        <a:lnTo>
                          <a:pt x="0" y="17"/>
                        </a:lnTo>
                        <a:lnTo>
                          <a:pt x="0" y="0"/>
                        </a:lnTo>
                        <a:lnTo>
                          <a:pt x="112" y="64"/>
                        </a:ln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55" name="Freeform 342"/>
                  <p:cNvSpPr>
                    <a:spLocks/>
                  </p:cNvSpPr>
                  <p:nvPr/>
                </p:nvSpPr>
                <p:spPr bwMode="auto">
                  <a:xfrm>
                    <a:off x="4508" y="1835"/>
                    <a:ext cx="37" cy="27"/>
                  </a:xfrm>
                  <a:custGeom>
                    <a:avLst/>
                    <a:gdLst>
                      <a:gd name="T0" fmla="*/ 0 w 37"/>
                      <a:gd name="T1" fmla="*/ 5 h 27"/>
                      <a:gd name="T2" fmla="*/ 0 w 37"/>
                      <a:gd name="T3" fmla="*/ 0 h 27"/>
                      <a:gd name="T4" fmla="*/ 37 w 37"/>
                      <a:gd name="T5" fmla="*/ 21 h 27"/>
                      <a:gd name="T6" fmla="*/ 37 w 37"/>
                      <a:gd name="T7" fmla="*/ 27 h 27"/>
                      <a:gd name="T8" fmla="*/ 0 w 37"/>
                      <a:gd name="T9" fmla="*/ 5 h 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" h="27">
                        <a:moveTo>
                          <a:pt x="0" y="5"/>
                        </a:moveTo>
                        <a:lnTo>
                          <a:pt x="0" y="0"/>
                        </a:lnTo>
                        <a:lnTo>
                          <a:pt x="37" y="21"/>
                        </a:lnTo>
                        <a:lnTo>
                          <a:pt x="37" y="27"/>
                        </a:lnTo>
                        <a:lnTo>
                          <a:pt x="0" y="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56" name="Freeform 343"/>
                  <p:cNvSpPr>
                    <a:spLocks/>
                  </p:cNvSpPr>
                  <p:nvPr/>
                </p:nvSpPr>
                <p:spPr bwMode="auto">
                  <a:xfrm>
                    <a:off x="4508" y="1835"/>
                    <a:ext cx="1" cy="5"/>
                  </a:xfrm>
                  <a:custGeom>
                    <a:avLst/>
                    <a:gdLst>
                      <a:gd name="T0" fmla="*/ 0 w 1"/>
                      <a:gd name="T1" fmla="*/ 5 h 5"/>
                      <a:gd name="T2" fmla="*/ 1 w 1"/>
                      <a:gd name="T3" fmla="*/ 4 h 5"/>
                      <a:gd name="T4" fmla="*/ 1 w 1"/>
                      <a:gd name="T5" fmla="*/ 0 h 5"/>
                      <a:gd name="T6" fmla="*/ 0 w 1"/>
                      <a:gd name="T7" fmla="*/ 0 h 5"/>
                      <a:gd name="T8" fmla="*/ 0 w 1"/>
                      <a:gd name="T9" fmla="*/ 5 h 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5">
                        <a:moveTo>
                          <a:pt x="0" y="5"/>
                        </a:moveTo>
                        <a:lnTo>
                          <a:pt x="1" y="4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5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57" name="Freeform 344"/>
                  <p:cNvSpPr>
                    <a:spLocks/>
                  </p:cNvSpPr>
                  <p:nvPr/>
                </p:nvSpPr>
                <p:spPr bwMode="auto">
                  <a:xfrm>
                    <a:off x="4508" y="1839"/>
                    <a:ext cx="37" cy="23"/>
                  </a:xfrm>
                  <a:custGeom>
                    <a:avLst/>
                    <a:gdLst>
                      <a:gd name="T0" fmla="*/ 37 w 37"/>
                      <a:gd name="T1" fmla="*/ 23 h 23"/>
                      <a:gd name="T2" fmla="*/ 37 w 37"/>
                      <a:gd name="T3" fmla="*/ 21 h 23"/>
                      <a:gd name="T4" fmla="*/ 1 w 37"/>
                      <a:gd name="T5" fmla="*/ 0 h 23"/>
                      <a:gd name="T6" fmla="*/ 0 w 37"/>
                      <a:gd name="T7" fmla="*/ 1 h 23"/>
                      <a:gd name="T8" fmla="*/ 37 w 37"/>
                      <a:gd name="T9" fmla="*/ 23 h 2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" h="23">
                        <a:moveTo>
                          <a:pt x="37" y="23"/>
                        </a:moveTo>
                        <a:lnTo>
                          <a:pt x="37" y="2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7" y="23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58" name="Freeform 345"/>
                  <p:cNvSpPr>
                    <a:spLocks/>
                  </p:cNvSpPr>
                  <p:nvPr/>
                </p:nvSpPr>
                <p:spPr bwMode="auto">
                  <a:xfrm>
                    <a:off x="4606" y="1891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1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1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59" name="Freeform 346"/>
                  <p:cNvSpPr>
                    <a:spLocks/>
                  </p:cNvSpPr>
                  <p:nvPr/>
                </p:nvSpPr>
                <p:spPr bwMode="auto">
                  <a:xfrm>
                    <a:off x="4606" y="1891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2 h 12"/>
                      <a:gd name="T4" fmla="*/ 1 w 1"/>
                      <a:gd name="T5" fmla="*/ 1 h 12"/>
                      <a:gd name="T6" fmla="*/ 1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2"/>
                        </a:lnTo>
                        <a:lnTo>
                          <a:pt x="1" y="1"/>
                        </a:lnTo>
                        <a:lnTo>
                          <a:pt x="1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60" name="Freeform 347"/>
                  <p:cNvSpPr>
                    <a:spLocks/>
                  </p:cNvSpPr>
                  <p:nvPr/>
                </p:nvSpPr>
                <p:spPr bwMode="auto">
                  <a:xfrm>
                    <a:off x="4606" y="1903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61" name="Freeform 348"/>
                  <p:cNvSpPr>
                    <a:spLocks/>
                  </p:cNvSpPr>
                  <p:nvPr/>
                </p:nvSpPr>
                <p:spPr bwMode="auto">
                  <a:xfrm>
                    <a:off x="4602" y="1889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62" name="Freeform 349"/>
                  <p:cNvSpPr>
                    <a:spLocks/>
                  </p:cNvSpPr>
                  <p:nvPr/>
                </p:nvSpPr>
                <p:spPr bwMode="auto">
                  <a:xfrm>
                    <a:off x="4602" y="1889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63" name="Freeform 350"/>
                  <p:cNvSpPr>
                    <a:spLocks/>
                  </p:cNvSpPr>
                  <p:nvPr/>
                </p:nvSpPr>
                <p:spPr bwMode="auto">
                  <a:xfrm>
                    <a:off x="4602" y="1900"/>
                    <a:ext cx="3" cy="3"/>
                  </a:xfrm>
                  <a:custGeom>
                    <a:avLst/>
                    <a:gdLst>
                      <a:gd name="T0" fmla="*/ 3 w 3"/>
                      <a:gd name="T1" fmla="*/ 3 h 3"/>
                      <a:gd name="T2" fmla="*/ 3 w 3"/>
                      <a:gd name="T3" fmla="*/ 2 h 3"/>
                      <a:gd name="T4" fmla="*/ 1 w 3"/>
                      <a:gd name="T5" fmla="*/ 0 h 3"/>
                      <a:gd name="T6" fmla="*/ 0 w 3"/>
                      <a:gd name="T7" fmla="*/ 1 h 3"/>
                      <a:gd name="T8" fmla="*/ 3 w 3"/>
                      <a:gd name="T9" fmla="*/ 3 h 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3" y="3"/>
                        </a:moveTo>
                        <a:lnTo>
                          <a:pt x="3" y="2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" y="3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64" name="Freeform 351"/>
                  <p:cNvSpPr>
                    <a:spLocks/>
                  </p:cNvSpPr>
                  <p:nvPr/>
                </p:nvSpPr>
                <p:spPr bwMode="auto">
                  <a:xfrm>
                    <a:off x="4598" y="1887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65" name="Freeform 352"/>
                  <p:cNvSpPr>
                    <a:spLocks/>
                  </p:cNvSpPr>
                  <p:nvPr/>
                </p:nvSpPr>
                <p:spPr bwMode="auto">
                  <a:xfrm>
                    <a:off x="4598" y="1887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0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66" name="Freeform 353"/>
                  <p:cNvSpPr>
                    <a:spLocks/>
                  </p:cNvSpPr>
                  <p:nvPr/>
                </p:nvSpPr>
                <p:spPr bwMode="auto">
                  <a:xfrm>
                    <a:off x="4598" y="1898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2 h 2"/>
                      <a:gd name="T4" fmla="*/ 1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2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67" name="Freeform 354"/>
                  <p:cNvSpPr>
                    <a:spLocks/>
                  </p:cNvSpPr>
                  <p:nvPr/>
                </p:nvSpPr>
                <p:spPr bwMode="auto">
                  <a:xfrm>
                    <a:off x="4594" y="1885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68" name="Freeform 355"/>
                  <p:cNvSpPr>
                    <a:spLocks/>
                  </p:cNvSpPr>
                  <p:nvPr/>
                </p:nvSpPr>
                <p:spPr bwMode="auto">
                  <a:xfrm>
                    <a:off x="4594" y="1885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0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69" name="Freeform 356"/>
                  <p:cNvSpPr>
                    <a:spLocks/>
                  </p:cNvSpPr>
                  <p:nvPr/>
                </p:nvSpPr>
                <p:spPr bwMode="auto">
                  <a:xfrm>
                    <a:off x="4594" y="1896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70" name="Freeform 357"/>
                  <p:cNvSpPr>
                    <a:spLocks/>
                  </p:cNvSpPr>
                  <p:nvPr/>
                </p:nvSpPr>
                <p:spPr bwMode="auto">
                  <a:xfrm>
                    <a:off x="4590" y="1882"/>
                    <a:ext cx="2" cy="14"/>
                  </a:xfrm>
                  <a:custGeom>
                    <a:avLst/>
                    <a:gdLst>
                      <a:gd name="T0" fmla="*/ 0 w 2"/>
                      <a:gd name="T1" fmla="*/ 12 h 14"/>
                      <a:gd name="T2" fmla="*/ 0 w 2"/>
                      <a:gd name="T3" fmla="*/ 0 h 14"/>
                      <a:gd name="T4" fmla="*/ 2 w 2"/>
                      <a:gd name="T5" fmla="*/ 2 h 14"/>
                      <a:gd name="T6" fmla="*/ 2 w 2"/>
                      <a:gd name="T7" fmla="*/ 14 h 14"/>
                      <a:gd name="T8" fmla="*/ 0 w 2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71" name="Rectangle 358"/>
                  <p:cNvSpPr>
                    <a:spLocks noChangeArrowheads="1"/>
                  </p:cNvSpPr>
                  <p:nvPr/>
                </p:nvSpPr>
                <p:spPr bwMode="auto">
                  <a:xfrm>
                    <a:off x="4590" y="1882"/>
                    <a:ext cx="1" cy="12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72" name="Freeform 359"/>
                  <p:cNvSpPr>
                    <a:spLocks/>
                  </p:cNvSpPr>
                  <p:nvPr/>
                </p:nvSpPr>
                <p:spPr bwMode="auto">
                  <a:xfrm>
                    <a:off x="4590" y="1894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2 w 2"/>
                      <a:gd name="T3" fmla="*/ 0 h 2"/>
                      <a:gd name="T4" fmla="*/ 1 w 2"/>
                      <a:gd name="T5" fmla="*/ 0 h 2"/>
                      <a:gd name="T6" fmla="*/ 0 w 2"/>
                      <a:gd name="T7" fmla="*/ 0 h 2"/>
                      <a:gd name="T8" fmla="*/ 2 w 2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2" y="0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2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73" name="Freeform 360"/>
                  <p:cNvSpPr>
                    <a:spLocks/>
                  </p:cNvSpPr>
                  <p:nvPr/>
                </p:nvSpPr>
                <p:spPr bwMode="auto">
                  <a:xfrm>
                    <a:off x="4586" y="1880"/>
                    <a:ext cx="3" cy="13"/>
                  </a:xfrm>
                  <a:custGeom>
                    <a:avLst/>
                    <a:gdLst>
                      <a:gd name="T0" fmla="*/ 0 w 3"/>
                      <a:gd name="T1" fmla="*/ 11 h 13"/>
                      <a:gd name="T2" fmla="*/ 0 w 3"/>
                      <a:gd name="T3" fmla="*/ 0 h 13"/>
                      <a:gd name="T4" fmla="*/ 3 w 3"/>
                      <a:gd name="T5" fmla="*/ 2 h 13"/>
                      <a:gd name="T6" fmla="*/ 3 w 3"/>
                      <a:gd name="T7" fmla="*/ 13 h 13"/>
                      <a:gd name="T8" fmla="*/ 0 w 3"/>
                      <a:gd name="T9" fmla="*/ 11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1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3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74" name="Freeform 361"/>
                  <p:cNvSpPr>
                    <a:spLocks/>
                  </p:cNvSpPr>
                  <p:nvPr/>
                </p:nvSpPr>
                <p:spPr bwMode="auto">
                  <a:xfrm>
                    <a:off x="4586" y="1880"/>
                    <a:ext cx="1" cy="11"/>
                  </a:xfrm>
                  <a:custGeom>
                    <a:avLst/>
                    <a:gdLst>
                      <a:gd name="T0" fmla="*/ 0 w 1"/>
                      <a:gd name="T1" fmla="*/ 11 h 11"/>
                      <a:gd name="T2" fmla="*/ 0 w 1"/>
                      <a:gd name="T3" fmla="*/ 11 h 11"/>
                      <a:gd name="T4" fmla="*/ 1 w 1"/>
                      <a:gd name="T5" fmla="*/ 0 h 11"/>
                      <a:gd name="T6" fmla="*/ 0 w 1"/>
                      <a:gd name="T7" fmla="*/ 0 h 11"/>
                      <a:gd name="T8" fmla="*/ 0 w 1"/>
                      <a:gd name="T9" fmla="*/ 11 h 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1">
                        <a:moveTo>
                          <a:pt x="0" y="11"/>
                        </a:moveTo>
                        <a:lnTo>
                          <a:pt x="0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75" name="Freeform 362"/>
                  <p:cNvSpPr>
                    <a:spLocks/>
                  </p:cNvSpPr>
                  <p:nvPr/>
                </p:nvSpPr>
                <p:spPr bwMode="auto">
                  <a:xfrm>
                    <a:off x="4586" y="1891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0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76" name="Freeform 363"/>
                  <p:cNvSpPr>
                    <a:spLocks/>
                  </p:cNvSpPr>
                  <p:nvPr/>
                </p:nvSpPr>
                <p:spPr bwMode="auto">
                  <a:xfrm>
                    <a:off x="4582" y="1877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77" name="Freeform 364"/>
                  <p:cNvSpPr>
                    <a:spLocks/>
                  </p:cNvSpPr>
                  <p:nvPr/>
                </p:nvSpPr>
                <p:spPr bwMode="auto">
                  <a:xfrm>
                    <a:off x="4582" y="1877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2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78" name="Freeform 365"/>
                  <p:cNvSpPr>
                    <a:spLocks/>
                  </p:cNvSpPr>
                  <p:nvPr/>
                </p:nvSpPr>
                <p:spPr bwMode="auto">
                  <a:xfrm>
                    <a:off x="4582" y="1889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79" name="Freeform 366"/>
                  <p:cNvSpPr>
                    <a:spLocks/>
                  </p:cNvSpPr>
                  <p:nvPr/>
                </p:nvSpPr>
                <p:spPr bwMode="auto">
                  <a:xfrm>
                    <a:off x="4578" y="1875"/>
                    <a:ext cx="2" cy="13"/>
                  </a:xfrm>
                  <a:custGeom>
                    <a:avLst/>
                    <a:gdLst>
                      <a:gd name="T0" fmla="*/ 0 w 2"/>
                      <a:gd name="T1" fmla="*/ 12 h 13"/>
                      <a:gd name="T2" fmla="*/ 0 w 2"/>
                      <a:gd name="T3" fmla="*/ 0 h 13"/>
                      <a:gd name="T4" fmla="*/ 2 w 2"/>
                      <a:gd name="T5" fmla="*/ 1 h 13"/>
                      <a:gd name="T6" fmla="*/ 2 w 2"/>
                      <a:gd name="T7" fmla="*/ 13 h 13"/>
                      <a:gd name="T8" fmla="*/ 0 w 2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1"/>
                        </a:lnTo>
                        <a:lnTo>
                          <a:pt x="2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80" name="Freeform 367"/>
                  <p:cNvSpPr>
                    <a:spLocks/>
                  </p:cNvSpPr>
                  <p:nvPr/>
                </p:nvSpPr>
                <p:spPr bwMode="auto">
                  <a:xfrm>
                    <a:off x="4578" y="1875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2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81" name="Freeform 368"/>
                  <p:cNvSpPr>
                    <a:spLocks/>
                  </p:cNvSpPr>
                  <p:nvPr/>
                </p:nvSpPr>
                <p:spPr bwMode="auto">
                  <a:xfrm>
                    <a:off x="4578" y="1887"/>
                    <a:ext cx="2" cy="1"/>
                  </a:xfrm>
                  <a:custGeom>
                    <a:avLst/>
                    <a:gdLst>
                      <a:gd name="T0" fmla="*/ 2 w 2"/>
                      <a:gd name="T1" fmla="*/ 1 h 1"/>
                      <a:gd name="T2" fmla="*/ 2 w 2"/>
                      <a:gd name="T3" fmla="*/ 1 h 1"/>
                      <a:gd name="T4" fmla="*/ 1 w 2"/>
                      <a:gd name="T5" fmla="*/ 0 h 1"/>
                      <a:gd name="T6" fmla="*/ 0 w 2"/>
                      <a:gd name="T7" fmla="*/ 0 h 1"/>
                      <a:gd name="T8" fmla="*/ 2 w 2"/>
                      <a:gd name="T9" fmla="*/ 1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">
                        <a:moveTo>
                          <a:pt x="2" y="1"/>
                        </a:moveTo>
                        <a:lnTo>
                          <a:pt x="2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2" y="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82" name="Freeform 369"/>
                  <p:cNvSpPr>
                    <a:spLocks/>
                  </p:cNvSpPr>
                  <p:nvPr/>
                </p:nvSpPr>
                <p:spPr bwMode="auto">
                  <a:xfrm>
                    <a:off x="4574" y="1873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83" name="Freeform 370"/>
                  <p:cNvSpPr>
                    <a:spLocks/>
                  </p:cNvSpPr>
                  <p:nvPr/>
                </p:nvSpPr>
                <p:spPr bwMode="auto">
                  <a:xfrm>
                    <a:off x="4574" y="1873"/>
                    <a:ext cx="0" cy="12"/>
                  </a:xfrm>
                  <a:custGeom>
                    <a:avLst/>
                    <a:gdLst>
                      <a:gd name="T0" fmla="*/ 12 h 12"/>
                      <a:gd name="T1" fmla="*/ 11 h 12"/>
                      <a:gd name="T2" fmla="*/ 0 h 12"/>
                      <a:gd name="T3" fmla="*/ 0 h 12"/>
                      <a:gd name="T4" fmla="*/ 12 h 12"/>
                      <a:gd name="T5" fmla="*/ 0 60000 65536"/>
                      <a:gd name="T6" fmla="*/ 0 60000 65536"/>
                      <a:gd name="T7" fmla="*/ 0 60000 65536"/>
                      <a:gd name="T8" fmla="*/ 0 60000 65536"/>
                      <a:gd name="T9" fmla="*/ 0 60000 65536"/>
                    </a:gdLst>
                    <a:ahLst/>
                    <a:cxnLst>
                      <a:cxn ang="T5">
                        <a:pos x="0" y="T0"/>
                      </a:cxn>
                      <a:cxn ang="T6">
                        <a:pos x="0" y="T1"/>
                      </a:cxn>
                      <a:cxn ang="T7">
                        <a:pos x="0" y="T2"/>
                      </a:cxn>
                      <a:cxn ang="T8">
                        <a:pos x="0" y="T3"/>
                      </a:cxn>
                      <a:cxn ang="T9">
                        <a:pos x="0" y="T4"/>
                      </a:cxn>
                    </a:cxnLst>
                    <a:rect l="0" t="0" r="r" b="b"/>
                    <a:pathLst>
                      <a:path h="12">
                        <a:moveTo>
                          <a:pt x="0" y="12"/>
                        </a:moveTo>
                        <a:lnTo>
                          <a:pt x="0" y="1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84" name="Freeform 371"/>
                  <p:cNvSpPr>
                    <a:spLocks/>
                  </p:cNvSpPr>
                  <p:nvPr/>
                </p:nvSpPr>
                <p:spPr bwMode="auto">
                  <a:xfrm>
                    <a:off x="4574" y="1884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0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0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85" name="Freeform 372"/>
                  <p:cNvSpPr>
                    <a:spLocks/>
                  </p:cNvSpPr>
                  <p:nvPr/>
                </p:nvSpPr>
                <p:spPr bwMode="auto">
                  <a:xfrm>
                    <a:off x="4570" y="1870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2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2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86" name="Freeform 373"/>
                  <p:cNvSpPr>
                    <a:spLocks/>
                  </p:cNvSpPr>
                  <p:nvPr/>
                </p:nvSpPr>
                <p:spPr bwMode="auto">
                  <a:xfrm>
                    <a:off x="4570" y="1870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2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87" name="Freeform 374"/>
                  <p:cNvSpPr>
                    <a:spLocks/>
                  </p:cNvSpPr>
                  <p:nvPr/>
                </p:nvSpPr>
                <p:spPr bwMode="auto">
                  <a:xfrm>
                    <a:off x="4570" y="1882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2 w 2"/>
                      <a:gd name="T3" fmla="*/ 1 h 2"/>
                      <a:gd name="T4" fmla="*/ 1 w 2"/>
                      <a:gd name="T5" fmla="*/ 0 h 2"/>
                      <a:gd name="T6" fmla="*/ 0 w 2"/>
                      <a:gd name="T7" fmla="*/ 0 h 2"/>
                      <a:gd name="T8" fmla="*/ 2 w 2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2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2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88" name="Freeform 375"/>
                  <p:cNvSpPr>
                    <a:spLocks/>
                  </p:cNvSpPr>
                  <p:nvPr/>
                </p:nvSpPr>
                <p:spPr bwMode="auto">
                  <a:xfrm>
                    <a:off x="4566" y="1868"/>
                    <a:ext cx="2" cy="14"/>
                  </a:xfrm>
                  <a:custGeom>
                    <a:avLst/>
                    <a:gdLst>
                      <a:gd name="T0" fmla="*/ 0 w 2"/>
                      <a:gd name="T1" fmla="*/ 12 h 14"/>
                      <a:gd name="T2" fmla="*/ 0 w 2"/>
                      <a:gd name="T3" fmla="*/ 0 h 14"/>
                      <a:gd name="T4" fmla="*/ 2 w 2"/>
                      <a:gd name="T5" fmla="*/ 1 h 14"/>
                      <a:gd name="T6" fmla="*/ 2 w 2"/>
                      <a:gd name="T7" fmla="*/ 14 h 14"/>
                      <a:gd name="T8" fmla="*/ 0 w 2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1"/>
                        </a:lnTo>
                        <a:lnTo>
                          <a:pt x="2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89" name="Freeform 376"/>
                  <p:cNvSpPr>
                    <a:spLocks/>
                  </p:cNvSpPr>
                  <p:nvPr/>
                </p:nvSpPr>
                <p:spPr bwMode="auto">
                  <a:xfrm>
                    <a:off x="4566" y="1868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90" name="Freeform 377"/>
                  <p:cNvSpPr>
                    <a:spLocks/>
                  </p:cNvSpPr>
                  <p:nvPr/>
                </p:nvSpPr>
                <p:spPr bwMode="auto">
                  <a:xfrm>
                    <a:off x="4566" y="1879"/>
                    <a:ext cx="2" cy="3"/>
                  </a:xfrm>
                  <a:custGeom>
                    <a:avLst/>
                    <a:gdLst>
                      <a:gd name="T0" fmla="*/ 2 w 2"/>
                      <a:gd name="T1" fmla="*/ 3 h 3"/>
                      <a:gd name="T2" fmla="*/ 2 w 2"/>
                      <a:gd name="T3" fmla="*/ 2 h 3"/>
                      <a:gd name="T4" fmla="*/ 1 w 2"/>
                      <a:gd name="T5" fmla="*/ 0 h 3"/>
                      <a:gd name="T6" fmla="*/ 0 w 2"/>
                      <a:gd name="T7" fmla="*/ 1 h 3"/>
                      <a:gd name="T8" fmla="*/ 2 w 2"/>
                      <a:gd name="T9" fmla="*/ 3 h 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2" y="3"/>
                        </a:moveTo>
                        <a:lnTo>
                          <a:pt x="2" y="2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2" y="3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91" name="Freeform 378"/>
                  <p:cNvSpPr>
                    <a:spLocks/>
                  </p:cNvSpPr>
                  <p:nvPr/>
                </p:nvSpPr>
                <p:spPr bwMode="auto">
                  <a:xfrm>
                    <a:off x="4562" y="1866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92" name="Freeform 379"/>
                  <p:cNvSpPr>
                    <a:spLocks/>
                  </p:cNvSpPr>
                  <p:nvPr/>
                </p:nvSpPr>
                <p:spPr bwMode="auto">
                  <a:xfrm>
                    <a:off x="4562" y="1866"/>
                    <a:ext cx="0" cy="12"/>
                  </a:xfrm>
                  <a:custGeom>
                    <a:avLst/>
                    <a:gdLst>
                      <a:gd name="T0" fmla="*/ 12 h 12"/>
                      <a:gd name="T1" fmla="*/ 11 h 12"/>
                      <a:gd name="T2" fmla="*/ 0 h 12"/>
                      <a:gd name="T3" fmla="*/ 0 h 12"/>
                      <a:gd name="T4" fmla="*/ 12 h 12"/>
                      <a:gd name="T5" fmla="*/ 0 60000 65536"/>
                      <a:gd name="T6" fmla="*/ 0 60000 65536"/>
                      <a:gd name="T7" fmla="*/ 0 60000 65536"/>
                      <a:gd name="T8" fmla="*/ 0 60000 65536"/>
                      <a:gd name="T9" fmla="*/ 0 60000 65536"/>
                    </a:gdLst>
                    <a:ahLst/>
                    <a:cxnLst>
                      <a:cxn ang="T5">
                        <a:pos x="0" y="T0"/>
                      </a:cxn>
                      <a:cxn ang="T6">
                        <a:pos x="0" y="T1"/>
                      </a:cxn>
                      <a:cxn ang="T7">
                        <a:pos x="0" y="T2"/>
                      </a:cxn>
                      <a:cxn ang="T8">
                        <a:pos x="0" y="T3"/>
                      </a:cxn>
                      <a:cxn ang="T9">
                        <a:pos x="0" y="T4"/>
                      </a:cxn>
                    </a:cxnLst>
                    <a:rect l="0" t="0" r="r" b="b"/>
                    <a:pathLst>
                      <a:path h="12">
                        <a:moveTo>
                          <a:pt x="0" y="12"/>
                        </a:moveTo>
                        <a:lnTo>
                          <a:pt x="0" y="1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93" name="Freeform 380"/>
                  <p:cNvSpPr>
                    <a:spLocks/>
                  </p:cNvSpPr>
                  <p:nvPr/>
                </p:nvSpPr>
                <p:spPr bwMode="auto">
                  <a:xfrm>
                    <a:off x="4562" y="1877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2 h 2"/>
                      <a:gd name="T4" fmla="*/ 0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2"/>
                        </a:lnTo>
                        <a:lnTo>
                          <a:pt x="0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94" name="Freeform 381"/>
                  <p:cNvSpPr>
                    <a:spLocks/>
                  </p:cNvSpPr>
                  <p:nvPr/>
                </p:nvSpPr>
                <p:spPr bwMode="auto">
                  <a:xfrm>
                    <a:off x="4501" y="1829"/>
                    <a:ext cx="7" cy="8"/>
                  </a:xfrm>
                  <a:custGeom>
                    <a:avLst/>
                    <a:gdLst>
                      <a:gd name="T0" fmla="*/ 7 w 7"/>
                      <a:gd name="T1" fmla="*/ 4 h 8"/>
                      <a:gd name="T2" fmla="*/ 7 w 7"/>
                      <a:gd name="T3" fmla="*/ 8 h 8"/>
                      <a:gd name="T4" fmla="*/ 0 w 7"/>
                      <a:gd name="T5" fmla="*/ 4 h 8"/>
                      <a:gd name="T6" fmla="*/ 0 w 7"/>
                      <a:gd name="T7" fmla="*/ 0 h 8"/>
                      <a:gd name="T8" fmla="*/ 7 w 7"/>
                      <a:gd name="T9" fmla="*/ 4 h 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7" y="4"/>
                        </a:moveTo>
                        <a:lnTo>
                          <a:pt x="7" y="8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  <a:lnTo>
                          <a:pt x="7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95" name="Freeform 382"/>
                  <p:cNvSpPr>
                    <a:spLocks/>
                  </p:cNvSpPr>
                  <p:nvPr/>
                </p:nvSpPr>
                <p:spPr bwMode="auto">
                  <a:xfrm>
                    <a:off x="4506" y="1833"/>
                    <a:ext cx="1" cy="4"/>
                  </a:xfrm>
                  <a:custGeom>
                    <a:avLst/>
                    <a:gdLst>
                      <a:gd name="T0" fmla="*/ 0 w 1"/>
                      <a:gd name="T1" fmla="*/ 0 h 4"/>
                      <a:gd name="T2" fmla="*/ 1 w 1"/>
                      <a:gd name="T3" fmla="*/ 0 h 4"/>
                      <a:gd name="T4" fmla="*/ 1 w 1"/>
                      <a:gd name="T5" fmla="*/ 3 h 4"/>
                      <a:gd name="T6" fmla="*/ 0 w 1"/>
                      <a:gd name="T7" fmla="*/ 4 h 4"/>
                      <a:gd name="T8" fmla="*/ 0 w 1"/>
                      <a:gd name="T9" fmla="*/ 0 h 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4">
                        <a:moveTo>
                          <a:pt x="0" y="0"/>
                        </a:moveTo>
                        <a:lnTo>
                          <a:pt x="1" y="0"/>
                        </a:lnTo>
                        <a:lnTo>
                          <a:pt x="1" y="3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725A1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96" name="Freeform 383"/>
                  <p:cNvSpPr>
                    <a:spLocks/>
                  </p:cNvSpPr>
                  <p:nvPr/>
                </p:nvSpPr>
                <p:spPr bwMode="auto">
                  <a:xfrm>
                    <a:off x="4500" y="1830"/>
                    <a:ext cx="7" cy="3"/>
                  </a:xfrm>
                  <a:custGeom>
                    <a:avLst/>
                    <a:gdLst>
                      <a:gd name="T0" fmla="*/ 0 w 7"/>
                      <a:gd name="T1" fmla="*/ 0 h 3"/>
                      <a:gd name="T2" fmla="*/ 1 w 7"/>
                      <a:gd name="T3" fmla="*/ 0 h 3"/>
                      <a:gd name="T4" fmla="*/ 7 w 7"/>
                      <a:gd name="T5" fmla="*/ 3 h 3"/>
                      <a:gd name="T6" fmla="*/ 6 w 7"/>
                      <a:gd name="T7" fmla="*/ 3 h 3"/>
                      <a:gd name="T8" fmla="*/ 0 w 7"/>
                      <a:gd name="T9" fmla="*/ 0 h 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" h="3">
                        <a:moveTo>
                          <a:pt x="0" y="0"/>
                        </a:moveTo>
                        <a:lnTo>
                          <a:pt x="1" y="0"/>
                        </a:lnTo>
                        <a:lnTo>
                          <a:pt x="7" y="3"/>
                        </a:lnTo>
                        <a:lnTo>
                          <a:pt x="6" y="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1B1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97" name="Freeform 384"/>
                  <p:cNvSpPr>
                    <a:spLocks/>
                  </p:cNvSpPr>
                  <p:nvPr/>
                </p:nvSpPr>
                <p:spPr bwMode="auto">
                  <a:xfrm>
                    <a:off x="4500" y="1830"/>
                    <a:ext cx="6" cy="7"/>
                  </a:xfrm>
                  <a:custGeom>
                    <a:avLst/>
                    <a:gdLst>
                      <a:gd name="T0" fmla="*/ 6 w 6"/>
                      <a:gd name="T1" fmla="*/ 3 h 7"/>
                      <a:gd name="T2" fmla="*/ 6 w 6"/>
                      <a:gd name="T3" fmla="*/ 7 h 7"/>
                      <a:gd name="T4" fmla="*/ 0 w 6"/>
                      <a:gd name="T5" fmla="*/ 3 h 7"/>
                      <a:gd name="T6" fmla="*/ 0 w 6"/>
                      <a:gd name="T7" fmla="*/ 0 h 7"/>
                      <a:gd name="T8" fmla="*/ 6 w 6"/>
                      <a:gd name="T9" fmla="*/ 3 h 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" h="7">
                        <a:moveTo>
                          <a:pt x="6" y="3"/>
                        </a:moveTo>
                        <a:lnTo>
                          <a:pt x="6" y="7"/>
                        </a:lnTo>
                        <a:lnTo>
                          <a:pt x="0" y="3"/>
                        </a:lnTo>
                        <a:lnTo>
                          <a:pt x="0" y="0"/>
                        </a:lnTo>
                        <a:lnTo>
                          <a:pt x="6" y="3"/>
                        </a:lnTo>
                        <a:close/>
                      </a:path>
                    </a:pathLst>
                  </a:custGeom>
                  <a:solidFill>
                    <a:srgbClr val="E1B1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98" name="Freeform 385"/>
                  <p:cNvSpPr>
                    <a:spLocks/>
                  </p:cNvSpPr>
                  <p:nvPr/>
                </p:nvSpPr>
                <p:spPr bwMode="auto">
                  <a:xfrm>
                    <a:off x="4612" y="1793"/>
                    <a:ext cx="127" cy="92"/>
                  </a:xfrm>
                  <a:custGeom>
                    <a:avLst/>
                    <a:gdLst>
                      <a:gd name="T0" fmla="*/ 0 w 127"/>
                      <a:gd name="T1" fmla="*/ 75 h 92"/>
                      <a:gd name="T2" fmla="*/ 127 w 127"/>
                      <a:gd name="T3" fmla="*/ 0 h 92"/>
                      <a:gd name="T4" fmla="*/ 127 w 127"/>
                      <a:gd name="T5" fmla="*/ 18 h 92"/>
                      <a:gd name="T6" fmla="*/ 0 w 127"/>
                      <a:gd name="T7" fmla="*/ 92 h 92"/>
                      <a:gd name="T8" fmla="*/ 0 w 127"/>
                      <a:gd name="T9" fmla="*/ 75 h 9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27" h="92">
                        <a:moveTo>
                          <a:pt x="0" y="75"/>
                        </a:moveTo>
                        <a:lnTo>
                          <a:pt x="127" y="0"/>
                        </a:lnTo>
                        <a:lnTo>
                          <a:pt x="127" y="18"/>
                        </a:lnTo>
                        <a:lnTo>
                          <a:pt x="0" y="92"/>
                        </a:lnTo>
                        <a:lnTo>
                          <a:pt x="0" y="7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199" name="Freeform 386"/>
                  <p:cNvSpPr>
                    <a:spLocks/>
                  </p:cNvSpPr>
                  <p:nvPr/>
                </p:nvSpPr>
                <p:spPr bwMode="auto">
                  <a:xfrm>
                    <a:off x="4500" y="1729"/>
                    <a:ext cx="239" cy="139"/>
                  </a:xfrm>
                  <a:custGeom>
                    <a:avLst/>
                    <a:gdLst>
                      <a:gd name="T0" fmla="*/ 0 w 239"/>
                      <a:gd name="T1" fmla="*/ 74 h 139"/>
                      <a:gd name="T2" fmla="*/ 128 w 239"/>
                      <a:gd name="T3" fmla="*/ 0 h 139"/>
                      <a:gd name="T4" fmla="*/ 239 w 239"/>
                      <a:gd name="T5" fmla="*/ 64 h 139"/>
                      <a:gd name="T6" fmla="*/ 112 w 239"/>
                      <a:gd name="T7" fmla="*/ 139 h 139"/>
                      <a:gd name="T8" fmla="*/ 0 w 239"/>
                      <a:gd name="T9" fmla="*/ 74 h 13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39" h="139">
                        <a:moveTo>
                          <a:pt x="0" y="74"/>
                        </a:moveTo>
                        <a:lnTo>
                          <a:pt x="128" y="0"/>
                        </a:lnTo>
                        <a:lnTo>
                          <a:pt x="239" y="64"/>
                        </a:lnTo>
                        <a:lnTo>
                          <a:pt x="112" y="139"/>
                        </a:lnTo>
                        <a:lnTo>
                          <a:pt x="0" y="74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00" name="Freeform 387"/>
                  <p:cNvSpPr>
                    <a:spLocks/>
                  </p:cNvSpPr>
                  <p:nvPr/>
                </p:nvSpPr>
                <p:spPr bwMode="auto">
                  <a:xfrm>
                    <a:off x="4500" y="1803"/>
                    <a:ext cx="112" cy="82"/>
                  </a:xfrm>
                  <a:custGeom>
                    <a:avLst/>
                    <a:gdLst>
                      <a:gd name="T0" fmla="*/ 112 w 112"/>
                      <a:gd name="T1" fmla="*/ 65 h 82"/>
                      <a:gd name="T2" fmla="*/ 112 w 112"/>
                      <a:gd name="T3" fmla="*/ 82 h 82"/>
                      <a:gd name="T4" fmla="*/ 0 w 112"/>
                      <a:gd name="T5" fmla="*/ 18 h 82"/>
                      <a:gd name="T6" fmla="*/ 0 w 112"/>
                      <a:gd name="T7" fmla="*/ 0 h 82"/>
                      <a:gd name="T8" fmla="*/ 112 w 112"/>
                      <a:gd name="T9" fmla="*/ 65 h 8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12" h="82">
                        <a:moveTo>
                          <a:pt x="112" y="65"/>
                        </a:moveTo>
                        <a:lnTo>
                          <a:pt x="112" y="82"/>
                        </a:lnTo>
                        <a:lnTo>
                          <a:pt x="0" y="18"/>
                        </a:lnTo>
                        <a:lnTo>
                          <a:pt x="0" y="0"/>
                        </a:lnTo>
                        <a:lnTo>
                          <a:pt x="112" y="65"/>
                        </a:ln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01" name="Freeform 388"/>
                  <p:cNvSpPr>
                    <a:spLocks/>
                  </p:cNvSpPr>
                  <p:nvPr/>
                </p:nvSpPr>
                <p:spPr bwMode="auto">
                  <a:xfrm>
                    <a:off x="4508" y="1811"/>
                    <a:ext cx="37" cy="27"/>
                  </a:xfrm>
                  <a:custGeom>
                    <a:avLst/>
                    <a:gdLst>
                      <a:gd name="T0" fmla="*/ 0 w 37"/>
                      <a:gd name="T1" fmla="*/ 6 h 27"/>
                      <a:gd name="T2" fmla="*/ 0 w 37"/>
                      <a:gd name="T3" fmla="*/ 0 h 27"/>
                      <a:gd name="T4" fmla="*/ 37 w 37"/>
                      <a:gd name="T5" fmla="*/ 22 h 27"/>
                      <a:gd name="T6" fmla="*/ 37 w 37"/>
                      <a:gd name="T7" fmla="*/ 27 h 27"/>
                      <a:gd name="T8" fmla="*/ 0 w 37"/>
                      <a:gd name="T9" fmla="*/ 6 h 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" h="27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37" y="22"/>
                        </a:lnTo>
                        <a:lnTo>
                          <a:pt x="37" y="27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02" name="Freeform 389"/>
                  <p:cNvSpPr>
                    <a:spLocks/>
                  </p:cNvSpPr>
                  <p:nvPr/>
                </p:nvSpPr>
                <p:spPr bwMode="auto">
                  <a:xfrm>
                    <a:off x="4508" y="1811"/>
                    <a:ext cx="1" cy="6"/>
                  </a:xfrm>
                  <a:custGeom>
                    <a:avLst/>
                    <a:gdLst>
                      <a:gd name="T0" fmla="*/ 0 w 1"/>
                      <a:gd name="T1" fmla="*/ 6 h 6"/>
                      <a:gd name="T2" fmla="*/ 1 w 1"/>
                      <a:gd name="T3" fmla="*/ 5 h 6"/>
                      <a:gd name="T4" fmla="*/ 1 w 1"/>
                      <a:gd name="T5" fmla="*/ 1 h 6"/>
                      <a:gd name="T6" fmla="*/ 0 w 1"/>
                      <a:gd name="T7" fmla="*/ 0 h 6"/>
                      <a:gd name="T8" fmla="*/ 0 w 1"/>
                      <a:gd name="T9" fmla="*/ 6 h 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6">
                        <a:moveTo>
                          <a:pt x="0" y="6"/>
                        </a:moveTo>
                        <a:lnTo>
                          <a:pt x="1" y="5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03" name="Freeform 390"/>
                  <p:cNvSpPr>
                    <a:spLocks/>
                  </p:cNvSpPr>
                  <p:nvPr/>
                </p:nvSpPr>
                <p:spPr bwMode="auto">
                  <a:xfrm>
                    <a:off x="4508" y="1816"/>
                    <a:ext cx="37" cy="22"/>
                  </a:xfrm>
                  <a:custGeom>
                    <a:avLst/>
                    <a:gdLst>
                      <a:gd name="T0" fmla="*/ 37 w 37"/>
                      <a:gd name="T1" fmla="*/ 22 h 22"/>
                      <a:gd name="T2" fmla="*/ 37 w 37"/>
                      <a:gd name="T3" fmla="*/ 21 h 22"/>
                      <a:gd name="T4" fmla="*/ 1 w 37"/>
                      <a:gd name="T5" fmla="*/ 0 h 22"/>
                      <a:gd name="T6" fmla="*/ 0 w 37"/>
                      <a:gd name="T7" fmla="*/ 1 h 22"/>
                      <a:gd name="T8" fmla="*/ 37 w 37"/>
                      <a:gd name="T9" fmla="*/ 22 h 2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" h="22">
                        <a:moveTo>
                          <a:pt x="37" y="22"/>
                        </a:moveTo>
                        <a:lnTo>
                          <a:pt x="37" y="2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7" y="2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04" name="Freeform 391"/>
                  <p:cNvSpPr>
                    <a:spLocks/>
                  </p:cNvSpPr>
                  <p:nvPr/>
                </p:nvSpPr>
                <p:spPr bwMode="auto">
                  <a:xfrm>
                    <a:off x="4606" y="1868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1 w 3"/>
                      <a:gd name="T3" fmla="*/ 0 h 14"/>
                      <a:gd name="T4" fmla="*/ 3 w 3"/>
                      <a:gd name="T5" fmla="*/ 1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1" y="0"/>
                        </a:lnTo>
                        <a:lnTo>
                          <a:pt x="3" y="1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05" name="Freeform 392"/>
                  <p:cNvSpPr>
                    <a:spLocks/>
                  </p:cNvSpPr>
                  <p:nvPr/>
                </p:nvSpPr>
                <p:spPr bwMode="auto">
                  <a:xfrm>
                    <a:off x="4606" y="1868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0 h 12"/>
                      <a:gd name="T6" fmla="*/ 1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06" name="Freeform 393"/>
                  <p:cNvSpPr>
                    <a:spLocks/>
                  </p:cNvSpPr>
                  <p:nvPr/>
                </p:nvSpPr>
                <p:spPr bwMode="auto">
                  <a:xfrm>
                    <a:off x="4606" y="1879"/>
                    <a:ext cx="3" cy="3"/>
                  </a:xfrm>
                  <a:custGeom>
                    <a:avLst/>
                    <a:gdLst>
                      <a:gd name="T0" fmla="*/ 3 w 3"/>
                      <a:gd name="T1" fmla="*/ 3 h 3"/>
                      <a:gd name="T2" fmla="*/ 3 w 3"/>
                      <a:gd name="T3" fmla="*/ 1 h 3"/>
                      <a:gd name="T4" fmla="*/ 1 w 3"/>
                      <a:gd name="T5" fmla="*/ 0 h 3"/>
                      <a:gd name="T6" fmla="*/ 0 w 3"/>
                      <a:gd name="T7" fmla="*/ 1 h 3"/>
                      <a:gd name="T8" fmla="*/ 3 w 3"/>
                      <a:gd name="T9" fmla="*/ 3 h 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3" y="3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" y="3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07" name="Freeform 394"/>
                  <p:cNvSpPr>
                    <a:spLocks/>
                  </p:cNvSpPr>
                  <p:nvPr/>
                </p:nvSpPr>
                <p:spPr bwMode="auto">
                  <a:xfrm>
                    <a:off x="4602" y="1866"/>
                    <a:ext cx="3" cy="13"/>
                  </a:xfrm>
                  <a:custGeom>
                    <a:avLst/>
                    <a:gdLst>
                      <a:gd name="T0" fmla="*/ 0 w 3"/>
                      <a:gd name="T1" fmla="*/ 11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1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1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08" name="Rectangle 395"/>
                  <p:cNvSpPr>
                    <a:spLocks noChangeArrowheads="1"/>
                  </p:cNvSpPr>
                  <p:nvPr/>
                </p:nvSpPr>
                <p:spPr bwMode="auto">
                  <a:xfrm>
                    <a:off x="4602" y="1866"/>
                    <a:ext cx="1" cy="11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09" name="Freeform 396"/>
                  <p:cNvSpPr>
                    <a:spLocks/>
                  </p:cNvSpPr>
                  <p:nvPr/>
                </p:nvSpPr>
                <p:spPr bwMode="auto">
                  <a:xfrm>
                    <a:off x="4602" y="1877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10" name="Freeform 397"/>
                  <p:cNvSpPr>
                    <a:spLocks/>
                  </p:cNvSpPr>
                  <p:nvPr/>
                </p:nvSpPr>
                <p:spPr bwMode="auto">
                  <a:xfrm>
                    <a:off x="4598" y="1863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2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11" name="Rectangle 398"/>
                  <p:cNvSpPr>
                    <a:spLocks noChangeArrowheads="1"/>
                  </p:cNvSpPr>
                  <p:nvPr/>
                </p:nvSpPr>
                <p:spPr bwMode="auto">
                  <a:xfrm>
                    <a:off x="4598" y="1863"/>
                    <a:ext cx="1" cy="12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12" name="Freeform 399"/>
                  <p:cNvSpPr>
                    <a:spLocks/>
                  </p:cNvSpPr>
                  <p:nvPr/>
                </p:nvSpPr>
                <p:spPr bwMode="auto">
                  <a:xfrm>
                    <a:off x="4598" y="1875"/>
                    <a:ext cx="3" cy="1"/>
                  </a:xfrm>
                  <a:custGeom>
                    <a:avLst/>
                    <a:gdLst>
                      <a:gd name="T0" fmla="*/ 3 w 3"/>
                      <a:gd name="T1" fmla="*/ 1 h 1"/>
                      <a:gd name="T2" fmla="*/ 3 w 3"/>
                      <a:gd name="T3" fmla="*/ 1 h 1"/>
                      <a:gd name="T4" fmla="*/ 1 w 3"/>
                      <a:gd name="T5" fmla="*/ 0 h 1"/>
                      <a:gd name="T6" fmla="*/ 0 w 3"/>
                      <a:gd name="T7" fmla="*/ 0 h 1"/>
                      <a:gd name="T8" fmla="*/ 3 w 3"/>
                      <a:gd name="T9" fmla="*/ 1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">
                        <a:moveTo>
                          <a:pt x="3" y="1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13" name="Freeform 400"/>
                  <p:cNvSpPr>
                    <a:spLocks/>
                  </p:cNvSpPr>
                  <p:nvPr/>
                </p:nvSpPr>
                <p:spPr bwMode="auto">
                  <a:xfrm>
                    <a:off x="4594" y="1860"/>
                    <a:ext cx="3" cy="14"/>
                  </a:xfrm>
                  <a:custGeom>
                    <a:avLst/>
                    <a:gdLst>
                      <a:gd name="T0" fmla="*/ 0 w 3"/>
                      <a:gd name="T1" fmla="*/ 13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3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3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14" name="Freeform 401"/>
                  <p:cNvSpPr>
                    <a:spLocks/>
                  </p:cNvSpPr>
                  <p:nvPr/>
                </p:nvSpPr>
                <p:spPr bwMode="auto">
                  <a:xfrm>
                    <a:off x="4594" y="1860"/>
                    <a:ext cx="1" cy="13"/>
                  </a:xfrm>
                  <a:custGeom>
                    <a:avLst/>
                    <a:gdLst>
                      <a:gd name="T0" fmla="*/ 0 w 1"/>
                      <a:gd name="T1" fmla="*/ 13 h 13"/>
                      <a:gd name="T2" fmla="*/ 1 w 1"/>
                      <a:gd name="T3" fmla="*/ 13 h 13"/>
                      <a:gd name="T4" fmla="*/ 1 w 1"/>
                      <a:gd name="T5" fmla="*/ 1 h 13"/>
                      <a:gd name="T6" fmla="*/ 0 w 1"/>
                      <a:gd name="T7" fmla="*/ 0 h 13"/>
                      <a:gd name="T8" fmla="*/ 0 w 1"/>
                      <a:gd name="T9" fmla="*/ 13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3">
                        <a:moveTo>
                          <a:pt x="0" y="13"/>
                        </a:moveTo>
                        <a:lnTo>
                          <a:pt x="1" y="13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3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15" name="Freeform 402"/>
                  <p:cNvSpPr>
                    <a:spLocks/>
                  </p:cNvSpPr>
                  <p:nvPr/>
                </p:nvSpPr>
                <p:spPr bwMode="auto">
                  <a:xfrm>
                    <a:off x="4594" y="1873"/>
                    <a:ext cx="3" cy="1"/>
                  </a:xfrm>
                  <a:custGeom>
                    <a:avLst/>
                    <a:gdLst>
                      <a:gd name="T0" fmla="*/ 3 w 3"/>
                      <a:gd name="T1" fmla="*/ 1 h 1"/>
                      <a:gd name="T2" fmla="*/ 3 w 3"/>
                      <a:gd name="T3" fmla="*/ 0 h 1"/>
                      <a:gd name="T4" fmla="*/ 1 w 3"/>
                      <a:gd name="T5" fmla="*/ 0 h 1"/>
                      <a:gd name="T6" fmla="*/ 0 w 3"/>
                      <a:gd name="T7" fmla="*/ 0 h 1"/>
                      <a:gd name="T8" fmla="*/ 3 w 3"/>
                      <a:gd name="T9" fmla="*/ 1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">
                        <a:moveTo>
                          <a:pt x="3" y="1"/>
                        </a:moveTo>
                        <a:lnTo>
                          <a:pt x="3" y="0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16" name="Freeform 403"/>
                  <p:cNvSpPr>
                    <a:spLocks/>
                  </p:cNvSpPr>
                  <p:nvPr/>
                </p:nvSpPr>
                <p:spPr bwMode="auto">
                  <a:xfrm>
                    <a:off x="4590" y="1858"/>
                    <a:ext cx="2" cy="14"/>
                  </a:xfrm>
                  <a:custGeom>
                    <a:avLst/>
                    <a:gdLst>
                      <a:gd name="T0" fmla="*/ 0 w 2"/>
                      <a:gd name="T1" fmla="*/ 12 h 14"/>
                      <a:gd name="T2" fmla="*/ 0 w 2"/>
                      <a:gd name="T3" fmla="*/ 0 h 14"/>
                      <a:gd name="T4" fmla="*/ 2 w 2"/>
                      <a:gd name="T5" fmla="*/ 2 h 14"/>
                      <a:gd name="T6" fmla="*/ 2 w 2"/>
                      <a:gd name="T7" fmla="*/ 14 h 14"/>
                      <a:gd name="T8" fmla="*/ 0 w 2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17" name="Freeform 404"/>
                  <p:cNvSpPr>
                    <a:spLocks/>
                  </p:cNvSpPr>
                  <p:nvPr/>
                </p:nvSpPr>
                <p:spPr bwMode="auto">
                  <a:xfrm>
                    <a:off x="4590" y="1858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2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18" name="Freeform 405"/>
                  <p:cNvSpPr>
                    <a:spLocks/>
                  </p:cNvSpPr>
                  <p:nvPr/>
                </p:nvSpPr>
                <p:spPr bwMode="auto">
                  <a:xfrm>
                    <a:off x="4590" y="1870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2 w 2"/>
                      <a:gd name="T3" fmla="*/ 1 h 2"/>
                      <a:gd name="T4" fmla="*/ 1 w 2"/>
                      <a:gd name="T5" fmla="*/ 0 h 2"/>
                      <a:gd name="T6" fmla="*/ 0 w 2"/>
                      <a:gd name="T7" fmla="*/ 0 h 2"/>
                      <a:gd name="T8" fmla="*/ 2 w 2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2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2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19" name="Freeform 406"/>
                  <p:cNvSpPr>
                    <a:spLocks/>
                  </p:cNvSpPr>
                  <p:nvPr/>
                </p:nvSpPr>
                <p:spPr bwMode="auto">
                  <a:xfrm>
                    <a:off x="4586" y="1856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20" name="Freeform 407"/>
                  <p:cNvSpPr>
                    <a:spLocks/>
                  </p:cNvSpPr>
                  <p:nvPr/>
                </p:nvSpPr>
                <p:spPr bwMode="auto">
                  <a:xfrm>
                    <a:off x="4586" y="1856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0 w 1"/>
                      <a:gd name="T3" fmla="*/ 11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0" y="11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21" name="Freeform 408"/>
                  <p:cNvSpPr>
                    <a:spLocks/>
                  </p:cNvSpPr>
                  <p:nvPr/>
                </p:nvSpPr>
                <p:spPr bwMode="auto">
                  <a:xfrm>
                    <a:off x="4586" y="1867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2 h 2"/>
                      <a:gd name="T4" fmla="*/ 0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2"/>
                        </a:lnTo>
                        <a:lnTo>
                          <a:pt x="0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22" name="Freeform 409"/>
                  <p:cNvSpPr>
                    <a:spLocks/>
                  </p:cNvSpPr>
                  <p:nvPr/>
                </p:nvSpPr>
                <p:spPr bwMode="auto">
                  <a:xfrm>
                    <a:off x="4582" y="1854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23" name="Freeform 410"/>
                  <p:cNvSpPr>
                    <a:spLocks/>
                  </p:cNvSpPr>
                  <p:nvPr/>
                </p:nvSpPr>
                <p:spPr bwMode="auto">
                  <a:xfrm>
                    <a:off x="4582" y="1854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0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24" name="Freeform 411"/>
                  <p:cNvSpPr>
                    <a:spLocks/>
                  </p:cNvSpPr>
                  <p:nvPr/>
                </p:nvSpPr>
                <p:spPr bwMode="auto">
                  <a:xfrm>
                    <a:off x="4582" y="1865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25" name="Freeform 412"/>
                  <p:cNvSpPr>
                    <a:spLocks/>
                  </p:cNvSpPr>
                  <p:nvPr/>
                </p:nvSpPr>
                <p:spPr bwMode="auto">
                  <a:xfrm>
                    <a:off x="4578" y="1851"/>
                    <a:ext cx="2" cy="14"/>
                  </a:xfrm>
                  <a:custGeom>
                    <a:avLst/>
                    <a:gdLst>
                      <a:gd name="T0" fmla="*/ 0 w 2"/>
                      <a:gd name="T1" fmla="*/ 12 h 14"/>
                      <a:gd name="T2" fmla="*/ 0 w 2"/>
                      <a:gd name="T3" fmla="*/ 0 h 14"/>
                      <a:gd name="T4" fmla="*/ 2 w 2"/>
                      <a:gd name="T5" fmla="*/ 2 h 14"/>
                      <a:gd name="T6" fmla="*/ 2 w 2"/>
                      <a:gd name="T7" fmla="*/ 14 h 14"/>
                      <a:gd name="T8" fmla="*/ 0 w 2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226" name="Freeform 413"/>
                  <p:cNvSpPr>
                    <a:spLocks/>
                  </p:cNvSpPr>
                  <p:nvPr/>
                </p:nvSpPr>
                <p:spPr bwMode="auto">
                  <a:xfrm>
                    <a:off x="4578" y="1851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2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</p:grpSp>
            <p:sp>
              <p:nvSpPr>
                <p:cNvPr id="998" name="Freeform 415"/>
                <p:cNvSpPr>
                  <a:spLocks/>
                </p:cNvSpPr>
                <p:nvPr/>
              </p:nvSpPr>
              <p:spPr bwMode="auto">
                <a:xfrm>
                  <a:off x="7896227" y="1999136"/>
                  <a:ext cx="3175" cy="3175"/>
                </a:xfrm>
                <a:custGeom>
                  <a:avLst/>
                  <a:gdLst>
                    <a:gd name="T0" fmla="*/ 5040313 w 2"/>
                    <a:gd name="T1" fmla="*/ 5040313 h 2"/>
                    <a:gd name="T2" fmla="*/ 5040313 w 2"/>
                    <a:gd name="T3" fmla="*/ 2520950 h 2"/>
                    <a:gd name="T4" fmla="*/ 2520950 w 2"/>
                    <a:gd name="T5" fmla="*/ 0 h 2"/>
                    <a:gd name="T6" fmla="*/ 0 w 2"/>
                    <a:gd name="T7" fmla="*/ 0 h 2"/>
                    <a:gd name="T8" fmla="*/ 5040313 w 2"/>
                    <a:gd name="T9" fmla="*/ 5040313 h 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lnTo>
                        <a:pt x="2" y="1"/>
                      </a:ln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999" name="Freeform 416"/>
                <p:cNvSpPr>
                  <a:spLocks/>
                </p:cNvSpPr>
                <p:nvPr/>
              </p:nvSpPr>
              <p:spPr bwMode="auto">
                <a:xfrm>
                  <a:off x="7889877" y="1976911"/>
                  <a:ext cx="4763" cy="22225"/>
                </a:xfrm>
                <a:custGeom>
                  <a:avLst/>
                  <a:gdLst>
                    <a:gd name="T0" fmla="*/ 0 w 3"/>
                    <a:gd name="T1" fmla="*/ 30241875 h 14"/>
                    <a:gd name="T2" fmla="*/ 0 w 3"/>
                    <a:gd name="T3" fmla="*/ 0 h 14"/>
                    <a:gd name="T4" fmla="*/ 7562056 w 3"/>
                    <a:gd name="T5" fmla="*/ 5040313 h 14"/>
                    <a:gd name="T6" fmla="*/ 7562056 w 3"/>
                    <a:gd name="T7" fmla="*/ 35282188 h 14"/>
                    <a:gd name="T8" fmla="*/ 0 w 3"/>
                    <a:gd name="T9" fmla="*/ 30241875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" h="14">
                      <a:moveTo>
                        <a:pt x="0" y="12"/>
                      </a:moveTo>
                      <a:lnTo>
                        <a:pt x="0" y="0"/>
                      </a:lnTo>
                      <a:lnTo>
                        <a:pt x="3" y="2"/>
                      </a:lnTo>
                      <a:lnTo>
                        <a:pt x="3" y="14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1000" name="Freeform 417"/>
                <p:cNvSpPr>
                  <a:spLocks/>
                </p:cNvSpPr>
                <p:nvPr/>
              </p:nvSpPr>
              <p:spPr bwMode="auto">
                <a:xfrm>
                  <a:off x="7889877" y="1976911"/>
                  <a:ext cx="0" cy="19050"/>
                </a:xfrm>
                <a:custGeom>
                  <a:avLst/>
                  <a:gdLst>
                    <a:gd name="T0" fmla="*/ 30241875 h 12"/>
                    <a:gd name="T1" fmla="*/ 27722513 h 12"/>
                    <a:gd name="T2" fmla="*/ 0 h 12"/>
                    <a:gd name="T3" fmla="*/ 0 h 12"/>
                    <a:gd name="T4" fmla="*/ 30241875 h 12"/>
                    <a:gd name="T5" fmla="*/ 0 60000 65536"/>
                    <a:gd name="T6" fmla="*/ 0 60000 65536"/>
                    <a:gd name="T7" fmla="*/ 0 60000 65536"/>
                    <a:gd name="T8" fmla="*/ 0 60000 65536"/>
                    <a:gd name="T9" fmla="*/ 0 60000 65536"/>
                  </a:gdLst>
                  <a:ahLst/>
                  <a:cxnLst>
                    <a:cxn ang="T5">
                      <a:pos x="0" y="T0"/>
                    </a:cxn>
                    <a:cxn ang="T6">
                      <a:pos x="0" y="T1"/>
                    </a:cxn>
                    <a:cxn ang="T7">
                      <a:pos x="0" y="T2"/>
                    </a:cxn>
                    <a:cxn ang="T8">
                      <a:pos x="0" y="T3"/>
                    </a:cxn>
                    <a:cxn ang="T9">
                      <a:pos x="0" y="T4"/>
                    </a:cxn>
                  </a:cxnLst>
                  <a:rect l="0" t="0" r="r" b="b"/>
                  <a:pathLst>
                    <a:path h="12">
                      <a:moveTo>
                        <a:pt x="0" y="12"/>
                      </a:moveTo>
                      <a:lnTo>
                        <a:pt x="0" y="11"/>
                      </a:lnTo>
                      <a:lnTo>
                        <a:pt x="0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1001" name="Freeform 418"/>
                <p:cNvSpPr>
                  <a:spLocks/>
                </p:cNvSpPr>
                <p:nvPr/>
              </p:nvSpPr>
              <p:spPr bwMode="auto">
                <a:xfrm>
                  <a:off x="7889877" y="1994373"/>
                  <a:ext cx="4763" cy="4763"/>
                </a:xfrm>
                <a:custGeom>
                  <a:avLst/>
                  <a:gdLst>
                    <a:gd name="T0" fmla="*/ 7562056 w 3"/>
                    <a:gd name="T1" fmla="*/ 7562056 h 3"/>
                    <a:gd name="T2" fmla="*/ 7562056 w 3"/>
                    <a:gd name="T3" fmla="*/ 5040842 h 3"/>
                    <a:gd name="T4" fmla="*/ 0 w 3"/>
                    <a:gd name="T5" fmla="*/ 0 h 3"/>
                    <a:gd name="T6" fmla="*/ 0 w 3"/>
                    <a:gd name="T7" fmla="*/ 2521215 h 3"/>
                    <a:gd name="T8" fmla="*/ 7562056 w 3"/>
                    <a:gd name="T9" fmla="*/ 7562056 h 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3" y="3"/>
                      </a:moveTo>
                      <a:lnTo>
                        <a:pt x="3" y="2"/>
                      </a:ln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3" y="3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1002" name="Freeform 419"/>
                <p:cNvSpPr>
                  <a:spLocks/>
                </p:cNvSpPr>
                <p:nvPr/>
              </p:nvSpPr>
              <p:spPr bwMode="auto">
                <a:xfrm>
                  <a:off x="7883527" y="1973736"/>
                  <a:ext cx="4763" cy="20638"/>
                </a:xfrm>
                <a:custGeom>
                  <a:avLst/>
                  <a:gdLst>
                    <a:gd name="T0" fmla="*/ 0 w 3"/>
                    <a:gd name="T1" fmla="*/ 30242608 h 13"/>
                    <a:gd name="T2" fmla="*/ 0 w 3"/>
                    <a:gd name="T3" fmla="*/ 0 h 13"/>
                    <a:gd name="T4" fmla="*/ 7562056 w 3"/>
                    <a:gd name="T5" fmla="*/ 2521011 h 13"/>
                    <a:gd name="T6" fmla="*/ 5040842 w 3"/>
                    <a:gd name="T7" fmla="*/ 32763619 h 13"/>
                    <a:gd name="T8" fmla="*/ 0 w 3"/>
                    <a:gd name="T9" fmla="*/ 30242608 h 1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" h="13">
                      <a:moveTo>
                        <a:pt x="0" y="12"/>
                      </a:moveTo>
                      <a:lnTo>
                        <a:pt x="0" y="0"/>
                      </a:lnTo>
                      <a:lnTo>
                        <a:pt x="3" y="1"/>
                      </a:lnTo>
                      <a:lnTo>
                        <a:pt x="2" y="13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1003" name="Freeform 420"/>
                <p:cNvSpPr>
                  <a:spLocks/>
                </p:cNvSpPr>
                <p:nvPr/>
              </p:nvSpPr>
              <p:spPr bwMode="auto">
                <a:xfrm>
                  <a:off x="7883527" y="1973736"/>
                  <a:ext cx="1588" cy="19050"/>
                </a:xfrm>
                <a:custGeom>
                  <a:avLst/>
                  <a:gdLst>
                    <a:gd name="T0" fmla="*/ 0 w 1"/>
                    <a:gd name="T1" fmla="*/ 30241875 h 12"/>
                    <a:gd name="T2" fmla="*/ 2521744 w 1"/>
                    <a:gd name="T3" fmla="*/ 27722513 h 12"/>
                    <a:gd name="T4" fmla="*/ 2521744 w 1"/>
                    <a:gd name="T5" fmla="*/ 0 h 12"/>
                    <a:gd name="T6" fmla="*/ 0 w 1"/>
                    <a:gd name="T7" fmla="*/ 0 h 12"/>
                    <a:gd name="T8" fmla="*/ 0 w 1"/>
                    <a:gd name="T9" fmla="*/ 30241875 h 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" h="12">
                      <a:moveTo>
                        <a:pt x="0" y="12"/>
                      </a:moveTo>
                      <a:lnTo>
                        <a:pt x="1" y="11"/>
                      </a:ln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1004" name="Freeform 421"/>
                <p:cNvSpPr>
                  <a:spLocks/>
                </p:cNvSpPr>
                <p:nvPr/>
              </p:nvSpPr>
              <p:spPr bwMode="auto">
                <a:xfrm>
                  <a:off x="7883527" y="1991198"/>
                  <a:ext cx="3175" cy="3175"/>
                </a:xfrm>
                <a:custGeom>
                  <a:avLst/>
                  <a:gdLst>
                    <a:gd name="T0" fmla="*/ 5040313 w 2"/>
                    <a:gd name="T1" fmla="*/ 5040313 h 2"/>
                    <a:gd name="T2" fmla="*/ 5040313 w 2"/>
                    <a:gd name="T3" fmla="*/ 2520950 h 2"/>
                    <a:gd name="T4" fmla="*/ 2520950 w 2"/>
                    <a:gd name="T5" fmla="*/ 0 h 2"/>
                    <a:gd name="T6" fmla="*/ 0 w 2"/>
                    <a:gd name="T7" fmla="*/ 2520950 h 2"/>
                    <a:gd name="T8" fmla="*/ 5040313 w 2"/>
                    <a:gd name="T9" fmla="*/ 5040313 h 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lnTo>
                        <a:pt x="2" y="1"/>
                      </a:ln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1005" name="Freeform 422"/>
                <p:cNvSpPr>
                  <a:spLocks/>
                </p:cNvSpPr>
                <p:nvPr/>
              </p:nvSpPr>
              <p:spPr bwMode="auto">
                <a:xfrm>
                  <a:off x="7877177" y="1970561"/>
                  <a:ext cx="3175" cy="19050"/>
                </a:xfrm>
                <a:custGeom>
                  <a:avLst/>
                  <a:gdLst>
                    <a:gd name="T0" fmla="*/ 0 w 2"/>
                    <a:gd name="T1" fmla="*/ 27722513 h 12"/>
                    <a:gd name="T2" fmla="*/ 0 w 2"/>
                    <a:gd name="T3" fmla="*/ 0 h 12"/>
                    <a:gd name="T4" fmla="*/ 5040313 w 2"/>
                    <a:gd name="T5" fmla="*/ 2520950 h 12"/>
                    <a:gd name="T6" fmla="*/ 5040313 w 2"/>
                    <a:gd name="T7" fmla="*/ 30241875 h 12"/>
                    <a:gd name="T8" fmla="*/ 0 w 2"/>
                    <a:gd name="T9" fmla="*/ 27722513 h 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" h="12">
                      <a:moveTo>
                        <a:pt x="0" y="11"/>
                      </a:moveTo>
                      <a:lnTo>
                        <a:pt x="0" y="0"/>
                      </a:lnTo>
                      <a:lnTo>
                        <a:pt x="2" y="1"/>
                      </a:lnTo>
                      <a:lnTo>
                        <a:pt x="2" y="12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1006" name="Rectangle 423"/>
                <p:cNvSpPr>
                  <a:spLocks noChangeArrowheads="1"/>
                </p:cNvSpPr>
                <p:nvPr/>
              </p:nvSpPr>
              <p:spPr bwMode="auto">
                <a:xfrm>
                  <a:off x="7877177" y="1970561"/>
                  <a:ext cx="1588" cy="17463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1200" kern="0">
                    <a:solidFill>
                      <a:srgbClr val="000000"/>
                    </a:solidFill>
                    <a:latin typeface="HY견고딕" pitchFamily="18" charset="-127"/>
                    <a:ea typeface="HY견고딕" pitchFamily="18" charset="-127"/>
                    <a:sym typeface="Apple SD 산돌고딕 Neo 옅은체" charset="0"/>
                  </a:endParaRPr>
                </a:p>
              </p:txBody>
            </p:sp>
            <p:sp>
              <p:nvSpPr>
                <p:cNvPr id="1007" name="Freeform 424"/>
                <p:cNvSpPr>
                  <a:spLocks/>
                </p:cNvSpPr>
                <p:nvPr/>
              </p:nvSpPr>
              <p:spPr bwMode="auto">
                <a:xfrm>
                  <a:off x="7877177" y="1988023"/>
                  <a:ext cx="3175" cy="1588"/>
                </a:xfrm>
                <a:custGeom>
                  <a:avLst/>
                  <a:gdLst>
                    <a:gd name="T0" fmla="*/ 5040313 w 2"/>
                    <a:gd name="T1" fmla="*/ 2521744 h 1"/>
                    <a:gd name="T2" fmla="*/ 5040313 w 2"/>
                    <a:gd name="T3" fmla="*/ 2521744 h 1"/>
                    <a:gd name="T4" fmla="*/ 2520950 w 2"/>
                    <a:gd name="T5" fmla="*/ 0 h 1"/>
                    <a:gd name="T6" fmla="*/ 0 w 2"/>
                    <a:gd name="T7" fmla="*/ 0 h 1"/>
                    <a:gd name="T8" fmla="*/ 5040313 w 2"/>
                    <a:gd name="T9" fmla="*/ 2521744 h 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lnTo>
                        <a:pt x="2" y="1"/>
                      </a:ln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2" y="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1008" name="Freeform 425"/>
                <p:cNvSpPr>
                  <a:spLocks/>
                </p:cNvSpPr>
                <p:nvPr/>
              </p:nvSpPr>
              <p:spPr bwMode="auto">
                <a:xfrm>
                  <a:off x="7870827" y="1965798"/>
                  <a:ext cx="4763" cy="20638"/>
                </a:xfrm>
                <a:custGeom>
                  <a:avLst/>
                  <a:gdLst>
                    <a:gd name="T0" fmla="*/ 0 w 3"/>
                    <a:gd name="T1" fmla="*/ 30242608 h 13"/>
                    <a:gd name="T2" fmla="*/ 0 w 3"/>
                    <a:gd name="T3" fmla="*/ 0 h 13"/>
                    <a:gd name="T4" fmla="*/ 7562056 w 3"/>
                    <a:gd name="T5" fmla="*/ 5040435 h 13"/>
                    <a:gd name="T6" fmla="*/ 7562056 w 3"/>
                    <a:gd name="T7" fmla="*/ 32763619 h 13"/>
                    <a:gd name="T8" fmla="*/ 0 w 3"/>
                    <a:gd name="T9" fmla="*/ 30242608 h 1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" h="13">
                      <a:moveTo>
                        <a:pt x="0" y="12"/>
                      </a:moveTo>
                      <a:lnTo>
                        <a:pt x="0" y="0"/>
                      </a:lnTo>
                      <a:lnTo>
                        <a:pt x="3" y="2"/>
                      </a:lnTo>
                      <a:lnTo>
                        <a:pt x="3" y="13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1009" name="Rectangle 426"/>
                <p:cNvSpPr>
                  <a:spLocks noChangeArrowheads="1"/>
                </p:cNvSpPr>
                <p:nvPr/>
              </p:nvSpPr>
              <p:spPr bwMode="auto">
                <a:xfrm>
                  <a:off x="7870827" y="1965798"/>
                  <a:ext cx="1588" cy="1905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1200" kern="0">
                    <a:solidFill>
                      <a:srgbClr val="000000"/>
                    </a:solidFill>
                    <a:latin typeface="HY견고딕" pitchFamily="18" charset="-127"/>
                    <a:ea typeface="HY견고딕" pitchFamily="18" charset="-127"/>
                    <a:sym typeface="Apple SD 산돌고딕 Neo 옅은체" charset="0"/>
                  </a:endParaRPr>
                </a:p>
              </p:txBody>
            </p:sp>
            <p:sp>
              <p:nvSpPr>
                <p:cNvPr id="1010" name="Freeform 427"/>
                <p:cNvSpPr>
                  <a:spLocks/>
                </p:cNvSpPr>
                <p:nvPr/>
              </p:nvSpPr>
              <p:spPr bwMode="auto">
                <a:xfrm>
                  <a:off x="7870827" y="1984848"/>
                  <a:ext cx="4763" cy="1588"/>
                </a:xfrm>
                <a:custGeom>
                  <a:avLst/>
                  <a:gdLst>
                    <a:gd name="T0" fmla="*/ 7562056 w 3"/>
                    <a:gd name="T1" fmla="*/ 2521744 h 1"/>
                    <a:gd name="T2" fmla="*/ 7562056 w 3"/>
                    <a:gd name="T3" fmla="*/ 0 h 1"/>
                    <a:gd name="T4" fmla="*/ 0 w 3"/>
                    <a:gd name="T5" fmla="*/ 0 h 1"/>
                    <a:gd name="T6" fmla="*/ 0 w 3"/>
                    <a:gd name="T7" fmla="*/ 0 h 1"/>
                    <a:gd name="T8" fmla="*/ 7562056 w 3"/>
                    <a:gd name="T9" fmla="*/ 2521744 h 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3" y="1"/>
                      </a:move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3" y="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1011" name="Freeform 428"/>
                <p:cNvSpPr>
                  <a:spLocks/>
                </p:cNvSpPr>
                <p:nvPr/>
              </p:nvSpPr>
              <p:spPr bwMode="auto">
                <a:xfrm>
                  <a:off x="7773989" y="1908648"/>
                  <a:ext cx="11113" cy="12700"/>
                </a:xfrm>
                <a:custGeom>
                  <a:avLst/>
                  <a:gdLst>
                    <a:gd name="T0" fmla="*/ 17642681 w 7"/>
                    <a:gd name="T1" fmla="*/ 7561263 h 8"/>
                    <a:gd name="T2" fmla="*/ 17642681 w 7"/>
                    <a:gd name="T3" fmla="*/ 20161250 h 8"/>
                    <a:gd name="T4" fmla="*/ 0 w 7"/>
                    <a:gd name="T5" fmla="*/ 10080625 h 8"/>
                    <a:gd name="T6" fmla="*/ 0 w 7"/>
                    <a:gd name="T7" fmla="*/ 0 h 8"/>
                    <a:gd name="T8" fmla="*/ 17642681 w 7"/>
                    <a:gd name="T9" fmla="*/ 7561263 h 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" h="8">
                      <a:moveTo>
                        <a:pt x="7" y="3"/>
                      </a:moveTo>
                      <a:lnTo>
                        <a:pt x="7" y="8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7" y="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1012" name="Freeform 429"/>
                <p:cNvSpPr>
                  <a:spLocks/>
                </p:cNvSpPr>
                <p:nvPr/>
              </p:nvSpPr>
              <p:spPr bwMode="auto">
                <a:xfrm>
                  <a:off x="7781927" y="1913411"/>
                  <a:ext cx="1588" cy="6350"/>
                </a:xfrm>
                <a:custGeom>
                  <a:avLst/>
                  <a:gdLst>
                    <a:gd name="T0" fmla="*/ 0 w 1"/>
                    <a:gd name="T1" fmla="*/ 2520950 h 4"/>
                    <a:gd name="T2" fmla="*/ 2521744 w 1"/>
                    <a:gd name="T3" fmla="*/ 0 h 4"/>
                    <a:gd name="T4" fmla="*/ 2521744 w 1"/>
                    <a:gd name="T5" fmla="*/ 10080625 h 4"/>
                    <a:gd name="T6" fmla="*/ 0 w 1"/>
                    <a:gd name="T7" fmla="*/ 10080625 h 4"/>
                    <a:gd name="T8" fmla="*/ 0 w 1"/>
                    <a:gd name="T9" fmla="*/ 2520950 h 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" h="4">
                      <a:moveTo>
                        <a:pt x="0" y="1"/>
                      </a:moveTo>
                      <a:lnTo>
                        <a:pt x="1" y="0"/>
                      </a:lnTo>
                      <a:lnTo>
                        <a:pt x="1" y="4"/>
                      </a:lnTo>
                      <a:lnTo>
                        <a:pt x="0" y="4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725A1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1013" name="Freeform 430"/>
                <p:cNvSpPr>
                  <a:spLocks/>
                </p:cNvSpPr>
                <p:nvPr/>
              </p:nvSpPr>
              <p:spPr bwMode="auto">
                <a:xfrm>
                  <a:off x="7772402" y="1908648"/>
                  <a:ext cx="11113" cy="6350"/>
                </a:xfrm>
                <a:custGeom>
                  <a:avLst/>
                  <a:gdLst>
                    <a:gd name="T0" fmla="*/ 0 w 7"/>
                    <a:gd name="T1" fmla="*/ 0 h 4"/>
                    <a:gd name="T2" fmla="*/ 2521063 w 7"/>
                    <a:gd name="T3" fmla="*/ 0 h 4"/>
                    <a:gd name="T4" fmla="*/ 17642681 w 7"/>
                    <a:gd name="T5" fmla="*/ 7561263 h 4"/>
                    <a:gd name="T6" fmla="*/ 15121618 w 7"/>
                    <a:gd name="T7" fmla="*/ 10080625 h 4"/>
                    <a:gd name="T8" fmla="*/ 0 w 7"/>
                    <a:gd name="T9" fmla="*/ 0 h 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" h="4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7" y="3"/>
                      </a:lnTo>
                      <a:lnTo>
                        <a:pt x="6" y="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1B1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1014" name="Freeform 431"/>
                <p:cNvSpPr>
                  <a:spLocks/>
                </p:cNvSpPr>
                <p:nvPr/>
              </p:nvSpPr>
              <p:spPr bwMode="auto">
                <a:xfrm>
                  <a:off x="7772402" y="1908648"/>
                  <a:ext cx="9525" cy="11113"/>
                </a:xfrm>
                <a:custGeom>
                  <a:avLst/>
                  <a:gdLst>
                    <a:gd name="T0" fmla="*/ 15120938 w 6"/>
                    <a:gd name="T1" fmla="*/ 10081079 h 7"/>
                    <a:gd name="T2" fmla="*/ 15120938 w 6"/>
                    <a:gd name="T3" fmla="*/ 17642681 h 7"/>
                    <a:gd name="T4" fmla="*/ 0 w 6"/>
                    <a:gd name="T5" fmla="*/ 10081079 h 7"/>
                    <a:gd name="T6" fmla="*/ 0 w 6"/>
                    <a:gd name="T7" fmla="*/ 0 h 7"/>
                    <a:gd name="T8" fmla="*/ 15120938 w 6"/>
                    <a:gd name="T9" fmla="*/ 10081079 h 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" h="7">
                      <a:moveTo>
                        <a:pt x="6" y="4"/>
                      </a:moveTo>
                      <a:lnTo>
                        <a:pt x="6" y="7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6" y="4"/>
                      </a:lnTo>
                      <a:close/>
                    </a:path>
                  </a:pathLst>
                </a:custGeom>
                <a:solidFill>
                  <a:srgbClr val="E1B1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1015" name="Freeform 433"/>
                <p:cNvSpPr>
                  <a:spLocks/>
                </p:cNvSpPr>
                <p:nvPr/>
              </p:nvSpPr>
              <p:spPr bwMode="auto">
                <a:xfrm>
                  <a:off x="7939089" y="1956273"/>
                  <a:ext cx="3175" cy="428625"/>
                </a:xfrm>
                <a:custGeom>
                  <a:avLst/>
                  <a:gdLst>
                    <a:gd name="T0" fmla="*/ 0 w 2"/>
                    <a:gd name="T1" fmla="*/ 0 h 270"/>
                    <a:gd name="T2" fmla="*/ 5040313 w 2"/>
                    <a:gd name="T3" fmla="*/ 0 h 270"/>
                    <a:gd name="T4" fmla="*/ 5040313 w 2"/>
                    <a:gd name="T5" fmla="*/ 677922825 h 270"/>
                    <a:gd name="T6" fmla="*/ 0 w 2"/>
                    <a:gd name="T7" fmla="*/ 680442188 h 270"/>
                    <a:gd name="T8" fmla="*/ 0 w 2"/>
                    <a:gd name="T9" fmla="*/ 0 h 27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" h="270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2" y="269"/>
                      </a:lnTo>
                      <a:lnTo>
                        <a:pt x="0" y="27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1016" name="Freeform 434"/>
                <p:cNvSpPr>
                  <a:spLocks/>
                </p:cNvSpPr>
                <p:nvPr/>
              </p:nvSpPr>
              <p:spPr bwMode="auto">
                <a:xfrm>
                  <a:off x="7764464" y="1876898"/>
                  <a:ext cx="6350" cy="382588"/>
                </a:xfrm>
                <a:custGeom>
                  <a:avLst/>
                  <a:gdLst>
                    <a:gd name="T0" fmla="*/ 0 w 4"/>
                    <a:gd name="T1" fmla="*/ 5040319 h 241"/>
                    <a:gd name="T2" fmla="*/ 10080625 w 4"/>
                    <a:gd name="T3" fmla="*/ 0 h 241"/>
                    <a:gd name="T4" fmla="*/ 10080625 w 4"/>
                    <a:gd name="T5" fmla="*/ 599797971 h 241"/>
                    <a:gd name="T6" fmla="*/ 0 w 4"/>
                    <a:gd name="T7" fmla="*/ 607359244 h 241"/>
                    <a:gd name="T8" fmla="*/ 0 w 4"/>
                    <a:gd name="T9" fmla="*/ 5040319 h 24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" h="241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4" y="238"/>
                      </a:lnTo>
                      <a:lnTo>
                        <a:pt x="0" y="241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1017" name="Freeform 435"/>
                <p:cNvSpPr>
                  <a:spLocks/>
                </p:cNvSpPr>
                <p:nvPr/>
              </p:nvSpPr>
              <p:spPr bwMode="auto">
                <a:xfrm>
                  <a:off x="7732714" y="1708623"/>
                  <a:ext cx="428625" cy="247650"/>
                </a:xfrm>
                <a:custGeom>
                  <a:avLst/>
                  <a:gdLst>
                    <a:gd name="T0" fmla="*/ 0 w 270"/>
                    <a:gd name="T1" fmla="*/ 204133450 h 156"/>
                    <a:gd name="T2" fmla="*/ 352821875 w 270"/>
                    <a:gd name="T3" fmla="*/ 0 h 156"/>
                    <a:gd name="T4" fmla="*/ 680442188 w 270"/>
                    <a:gd name="T5" fmla="*/ 189012513 h 156"/>
                    <a:gd name="T6" fmla="*/ 327620313 w 270"/>
                    <a:gd name="T7" fmla="*/ 393144375 h 156"/>
                    <a:gd name="T8" fmla="*/ 0 w 270"/>
                    <a:gd name="T9" fmla="*/ 204133450 h 1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70" h="156">
                      <a:moveTo>
                        <a:pt x="0" y="81"/>
                      </a:moveTo>
                      <a:lnTo>
                        <a:pt x="140" y="0"/>
                      </a:lnTo>
                      <a:lnTo>
                        <a:pt x="270" y="75"/>
                      </a:lnTo>
                      <a:lnTo>
                        <a:pt x="130" y="156"/>
                      </a:lnTo>
                      <a:lnTo>
                        <a:pt x="0" y="8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1018" name="Freeform 436"/>
                <p:cNvSpPr>
                  <a:spLocks/>
                </p:cNvSpPr>
                <p:nvPr/>
              </p:nvSpPr>
              <p:spPr bwMode="auto">
                <a:xfrm>
                  <a:off x="7732714" y="1835623"/>
                  <a:ext cx="209550" cy="120650"/>
                </a:xfrm>
                <a:custGeom>
                  <a:avLst/>
                  <a:gdLst>
                    <a:gd name="T0" fmla="*/ 0 w 132"/>
                    <a:gd name="T1" fmla="*/ 2520950 h 76"/>
                    <a:gd name="T2" fmla="*/ 5040313 w 132"/>
                    <a:gd name="T3" fmla="*/ 0 h 76"/>
                    <a:gd name="T4" fmla="*/ 332660625 w 132"/>
                    <a:gd name="T5" fmla="*/ 191531875 h 76"/>
                    <a:gd name="T6" fmla="*/ 327620313 w 132"/>
                    <a:gd name="T7" fmla="*/ 191531875 h 76"/>
                    <a:gd name="T8" fmla="*/ 0 w 132"/>
                    <a:gd name="T9" fmla="*/ 2520950 h 7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2" h="76">
                      <a:moveTo>
                        <a:pt x="0" y="1"/>
                      </a:moveTo>
                      <a:lnTo>
                        <a:pt x="2" y="0"/>
                      </a:lnTo>
                      <a:lnTo>
                        <a:pt x="132" y="76"/>
                      </a:lnTo>
                      <a:lnTo>
                        <a:pt x="130" y="76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1019" name="Freeform 437"/>
                <p:cNvSpPr>
                  <a:spLocks/>
                </p:cNvSpPr>
                <p:nvPr/>
              </p:nvSpPr>
              <p:spPr bwMode="auto">
                <a:xfrm>
                  <a:off x="7764464" y="2254723"/>
                  <a:ext cx="139700" cy="80963"/>
                </a:xfrm>
                <a:custGeom>
                  <a:avLst/>
                  <a:gdLst>
                    <a:gd name="T0" fmla="*/ 0 w 88"/>
                    <a:gd name="T1" fmla="*/ 7561309 h 51"/>
                    <a:gd name="T2" fmla="*/ 10080625 w 88"/>
                    <a:gd name="T3" fmla="*/ 0 h 51"/>
                    <a:gd name="T4" fmla="*/ 221773750 w 88"/>
                    <a:gd name="T5" fmla="*/ 123489213 h 51"/>
                    <a:gd name="T6" fmla="*/ 211693125 w 88"/>
                    <a:gd name="T7" fmla="*/ 128529556 h 51"/>
                    <a:gd name="T8" fmla="*/ 0 w 88"/>
                    <a:gd name="T9" fmla="*/ 7561309 h 5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8" h="51">
                      <a:moveTo>
                        <a:pt x="0" y="3"/>
                      </a:moveTo>
                      <a:lnTo>
                        <a:pt x="4" y="0"/>
                      </a:lnTo>
                      <a:lnTo>
                        <a:pt x="88" y="49"/>
                      </a:lnTo>
                      <a:lnTo>
                        <a:pt x="84" y="51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1020" name="Freeform 438"/>
                <p:cNvSpPr>
                  <a:spLocks noEditPoints="1"/>
                </p:cNvSpPr>
                <p:nvPr/>
              </p:nvSpPr>
              <p:spPr bwMode="auto">
                <a:xfrm>
                  <a:off x="7732714" y="1837211"/>
                  <a:ext cx="206375" cy="547688"/>
                </a:xfrm>
                <a:custGeom>
                  <a:avLst/>
                  <a:gdLst>
                    <a:gd name="T0" fmla="*/ 0 w 130"/>
                    <a:gd name="T1" fmla="*/ 0 h 345"/>
                    <a:gd name="T2" fmla="*/ 0 w 130"/>
                    <a:gd name="T3" fmla="*/ 680442809 h 345"/>
                    <a:gd name="T4" fmla="*/ 327620313 w 130"/>
                    <a:gd name="T5" fmla="*/ 869455494 h 345"/>
                    <a:gd name="T6" fmla="*/ 327620313 w 130"/>
                    <a:gd name="T7" fmla="*/ 189012685 h 345"/>
                    <a:gd name="T8" fmla="*/ 0 w 130"/>
                    <a:gd name="T9" fmla="*/ 0 h 345"/>
                    <a:gd name="T10" fmla="*/ 262096250 w 130"/>
                    <a:gd name="T11" fmla="*/ 791329785 h 345"/>
                    <a:gd name="T12" fmla="*/ 50403125 w 130"/>
                    <a:gd name="T13" fmla="*/ 670362174 h 345"/>
                    <a:gd name="T14" fmla="*/ 50403125 w 130"/>
                    <a:gd name="T15" fmla="*/ 68045075 h 345"/>
                    <a:gd name="T16" fmla="*/ 262096250 w 130"/>
                    <a:gd name="T17" fmla="*/ 189012685 h 345"/>
                    <a:gd name="T18" fmla="*/ 262096250 w 130"/>
                    <a:gd name="T19" fmla="*/ 791329785 h 34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30" h="345">
                      <a:moveTo>
                        <a:pt x="0" y="0"/>
                      </a:moveTo>
                      <a:lnTo>
                        <a:pt x="0" y="270"/>
                      </a:lnTo>
                      <a:lnTo>
                        <a:pt x="130" y="345"/>
                      </a:lnTo>
                      <a:lnTo>
                        <a:pt x="130" y="75"/>
                      </a:lnTo>
                      <a:lnTo>
                        <a:pt x="0" y="0"/>
                      </a:lnTo>
                      <a:close/>
                      <a:moveTo>
                        <a:pt x="104" y="314"/>
                      </a:moveTo>
                      <a:lnTo>
                        <a:pt x="20" y="266"/>
                      </a:lnTo>
                      <a:lnTo>
                        <a:pt x="20" y="27"/>
                      </a:lnTo>
                      <a:lnTo>
                        <a:pt x="104" y="75"/>
                      </a:lnTo>
                      <a:lnTo>
                        <a:pt x="104" y="314"/>
                      </a:ln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1021" name="Freeform 439"/>
                <p:cNvSpPr>
                  <a:spLocks/>
                </p:cNvSpPr>
                <p:nvPr/>
              </p:nvSpPr>
              <p:spPr bwMode="auto">
                <a:xfrm>
                  <a:off x="7810502" y="1888011"/>
                  <a:ext cx="46038" cy="34925"/>
                </a:xfrm>
                <a:custGeom>
                  <a:avLst/>
                  <a:gdLst>
                    <a:gd name="T0" fmla="*/ 73086119 w 29"/>
                    <a:gd name="T1" fmla="*/ 42843450 h 22"/>
                    <a:gd name="T2" fmla="*/ 73086119 w 29"/>
                    <a:gd name="T3" fmla="*/ 55443438 h 22"/>
                    <a:gd name="T4" fmla="*/ 0 w 29"/>
                    <a:gd name="T5" fmla="*/ 12601575 h 22"/>
                    <a:gd name="T6" fmla="*/ 0 w 29"/>
                    <a:gd name="T7" fmla="*/ 0 h 22"/>
                    <a:gd name="T8" fmla="*/ 73086119 w 29"/>
                    <a:gd name="T9" fmla="*/ 42843450 h 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9" h="22">
                      <a:moveTo>
                        <a:pt x="29" y="17"/>
                      </a:moveTo>
                      <a:lnTo>
                        <a:pt x="29" y="22"/>
                      </a:lnTo>
                      <a:lnTo>
                        <a:pt x="0" y="5"/>
                      </a:lnTo>
                      <a:lnTo>
                        <a:pt x="0" y="0"/>
                      </a:lnTo>
                      <a:lnTo>
                        <a:pt x="29" y="17"/>
                      </a:lnTo>
                      <a:close/>
                    </a:path>
                  </a:pathLst>
                </a:custGeom>
                <a:solidFill>
                  <a:srgbClr val="E1B1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1022" name="Freeform 440"/>
                <p:cNvSpPr>
                  <a:spLocks/>
                </p:cNvSpPr>
                <p:nvPr/>
              </p:nvSpPr>
              <p:spPr bwMode="auto">
                <a:xfrm>
                  <a:off x="7810502" y="1888011"/>
                  <a:ext cx="47625" cy="26988"/>
                </a:xfrm>
                <a:custGeom>
                  <a:avLst/>
                  <a:gdLst>
                    <a:gd name="T0" fmla="*/ 0 w 30"/>
                    <a:gd name="T1" fmla="*/ 0 h 17"/>
                    <a:gd name="T2" fmla="*/ 5040313 w 30"/>
                    <a:gd name="T3" fmla="*/ 0 h 17"/>
                    <a:gd name="T4" fmla="*/ 75604688 w 30"/>
                    <a:gd name="T5" fmla="*/ 40323247 h 17"/>
                    <a:gd name="T6" fmla="*/ 73085325 w 30"/>
                    <a:gd name="T7" fmla="*/ 42844244 h 17"/>
                    <a:gd name="T8" fmla="*/ 0 w 30"/>
                    <a:gd name="T9" fmla="*/ 0 h 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0" h="17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30" y="16"/>
                      </a:lnTo>
                      <a:lnTo>
                        <a:pt x="29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D6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1023" name="Freeform 441"/>
                <p:cNvSpPr>
                  <a:spLocks/>
                </p:cNvSpPr>
                <p:nvPr/>
              </p:nvSpPr>
              <p:spPr bwMode="auto">
                <a:xfrm>
                  <a:off x="7856539" y="1913411"/>
                  <a:ext cx="1588" cy="9525"/>
                </a:xfrm>
                <a:custGeom>
                  <a:avLst/>
                  <a:gdLst>
                    <a:gd name="T0" fmla="*/ 0 w 1"/>
                    <a:gd name="T1" fmla="*/ 2520950 h 6"/>
                    <a:gd name="T2" fmla="*/ 2521744 w 1"/>
                    <a:gd name="T3" fmla="*/ 0 h 6"/>
                    <a:gd name="T4" fmla="*/ 2521744 w 1"/>
                    <a:gd name="T5" fmla="*/ 12601575 h 6"/>
                    <a:gd name="T6" fmla="*/ 0 w 1"/>
                    <a:gd name="T7" fmla="*/ 15120938 h 6"/>
                    <a:gd name="T8" fmla="*/ 0 w 1"/>
                    <a:gd name="T9" fmla="*/ 2520950 h 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" h="6">
                      <a:moveTo>
                        <a:pt x="0" y="1"/>
                      </a:move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6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382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1024" name="Freeform 468"/>
                <p:cNvSpPr>
                  <a:spLocks noEditPoints="1"/>
                </p:cNvSpPr>
                <p:nvPr/>
              </p:nvSpPr>
              <p:spPr bwMode="auto">
                <a:xfrm>
                  <a:off x="7750177" y="2035648"/>
                  <a:ext cx="68263" cy="41275"/>
                </a:xfrm>
                <a:custGeom>
                  <a:avLst/>
                  <a:gdLst>
                    <a:gd name="T0" fmla="*/ 100806988 w 43"/>
                    <a:gd name="T1" fmla="*/ 27722513 h 26"/>
                    <a:gd name="T2" fmla="*/ 73085860 w 43"/>
                    <a:gd name="T3" fmla="*/ 2520950 h 26"/>
                    <a:gd name="T4" fmla="*/ 57964812 w 43"/>
                    <a:gd name="T5" fmla="*/ 0 h 26"/>
                    <a:gd name="T6" fmla="*/ 47884113 w 43"/>
                    <a:gd name="T7" fmla="*/ 20161250 h 26"/>
                    <a:gd name="T8" fmla="*/ 35282446 w 43"/>
                    <a:gd name="T9" fmla="*/ 27722513 h 26"/>
                    <a:gd name="T10" fmla="*/ 22682366 w 43"/>
                    <a:gd name="T11" fmla="*/ 30241875 h 26"/>
                    <a:gd name="T12" fmla="*/ 0 w 43"/>
                    <a:gd name="T13" fmla="*/ 27722513 h 26"/>
                    <a:gd name="T14" fmla="*/ 0 w 43"/>
                    <a:gd name="T15" fmla="*/ 27722513 h 26"/>
                    <a:gd name="T16" fmla="*/ 7561318 w 43"/>
                    <a:gd name="T17" fmla="*/ 35282188 h 26"/>
                    <a:gd name="T18" fmla="*/ 20161398 w 43"/>
                    <a:gd name="T19" fmla="*/ 35282188 h 26"/>
                    <a:gd name="T20" fmla="*/ 40322795 w 43"/>
                    <a:gd name="T21" fmla="*/ 30241875 h 26"/>
                    <a:gd name="T22" fmla="*/ 50403494 w 43"/>
                    <a:gd name="T23" fmla="*/ 35282188 h 26"/>
                    <a:gd name="T24" fmla="*/ 37803414 w 43"/>
                    <a:gd name="T25" fmla="*/ 42843450 h 26"/>
                    <a:gd name="T26" fmla="*/ 25201747 w 43"/>
                    <a:gd name="T27" fmla="*/ 42843450 h 26"/>
                    <a:gd name="T28" fmla="*/ 7561318 w 43"/>
                    <a:gd name="T29" fmla="*/ 42843450 h 26"/>
                    <a:gd name="T30" fmla="*/ 7561318 w 43"/>
                    <a:gd name="T31" fmla="*/ 42843450 h 26"/>
                    <a:gd name="T32" fmla="*/ 22682366 w 43"/>
                    <a:gd name="T33" fmla="*/ 50403125 h 26"/>
                    <a:gd name="T34" fmla="*/ 37803414 w 43"/>
                    <a:gd name="T35" fmla="*/ 47883763 h 26"/>
                    <a:gd name="T36" fmla="*/ 52924463 w 43"/>
                    <a:gd name="T37" fmla="*/ 37803138 h 26"/>
                    <a:gd name="T38" fmla="*/ 55443844 w 43"/>
                    <a:gd name="T39" fmla="*/ 50403125 h 26"/>
                    <a:gd name="T40" fmla="*/ 37803414 w 43"/>
                    <a:gd name="T41" fmla="*/ 57964388 h 26"/>
                    <a:gd name="T42" fmla="*/ 15121048 w 43"/>
                    <a:gd name="T43" fmla="*/ 55443438 h 26"/>
                    <a:gd name="T44" fmla="*/ 15121048 w 43"/>
                    <a:gd name="T45" fmla="*/ 57964388 h 26"/>
                    <a:gd name="T46" fmla="*/ 22682366 w 43"/>
                    <a:gd name="T47" fmla="*/ 60483750 h 26"/>
                    <a:gd name="T48" fmla="*/ 40322795 w 43"/>
                    <a:gd name="T49" fmla="*/ 63004700 h 26"/>
                    <a:gd name="T50" fmla="*/ 52924463 w 43"/>
                    <a:gd name="T51" fmla="*/ 57964388 h 26"/>
                    <a:gd name="T52" fmla="*/ 63005161 w 43"/>
                    <a:gd name="T53" fmla="*/ 50403125 h 26"/>
                    <a:gd name="T54" fmla="*/ 85685940 w 43"/>
                    <a:gd name="T55" fmla="*/ 65524063 h 26"/>
                    <a:gd name="T56" fmla="*/ 100806988 w 43"/>
                    <a:gd name="T57" fmla="*/ 63004700 h 26"/>
                    <a:gd name="T58" fmla="*/ 105847338 w 43"/>
                    <a:gd name="T59" fmla="*/ 55443438 h 26"/>
                    <a:gd name="T60" fmla="*/ 100806988 w 43"/>
                    <a:gd name="T61" fmla="*/ 47883763 h 26"/>
                    <a:gd name="T62" fmla="*/ 93247258 w 43"/>
                    <a:gd name="T63" fmla="*/ 55443438 h 26"/>
                    <a:gd name="T64" fmla="*/ 75605241 w 43"/>
                    <a:gd name="T65" fmla="*/ 50403125 h 26"/>
                    <a:gd name="T66" fmla="*/ 73085860 w 43"/>
                    <a:gd name="T67" fmla="*/ 42843450 h 26"/>
                    <a:gd name="T68" fmla="*/ 90726290 w 43"/>
                    <a:gd name="T69" fmla="*/ 45362813 h 26"/>
                    <a:gd name="T70" fmla="*/ 93247258 w 43"/>
                    <a:gd name="T71" fmla="*/ 45362813 h 26"/>
                    <a:gd name="T72" fmla="*/ 88206909 w 43"/>
                    <a:gd name="T73" fmla="*/ 42843450 h 26"/>
                    <a:gd name="T74" fmla="*/ 63005161 w 43"/>
                    <a:gd name="T75" fmla="*/ 42843450 h 26"/>
                    <a:gd name="T76" fmla="*/ 57964812 w 43"/>
                    <a:gd name="T77" fmla="*/ 35282188 h 26"/>
                    <a:gd name="T78" fmla="*/ 70564892 w 43"/>
                    <a:gd name="T79" fmla="*/ 30241875 h 26"/>
                    <a:gd name="T80" fmla="*/ 85685940 w 43"/>
                    <a:gd name="T81" fmla="*/ 35282188 h 26"/>
                    <a:gd name="T82" fmla="*/ 85685940 w 43"/>
                    <a:gd name="T83" fmla="*/ 32762825 h 26"/>
                    <a:gd name="T84" fmla="*/ 78126210 w 43"/>
                    <a:gd name="T85" fmla="*/ 27722513 h 26"/>
                    <a:gd name="T86" fmla="*/ 55443844 w 43"/>
                    <a:gd name="T87" fmla="*/ 27722513 h 26"/>
                    <a:gd name="T88" fmla="*/ 55443844 w 43"/>
                    <a:gd name="T89" fmla="*/ 20161250 h 26"/>
                    <a:gd name="T90" fmla="*/ 78126210 w 43"/>
                    <a:gd name="T91" fmla="*/ 22682200 h 26"/>
                    <a:gd name="T92" fmla="*/ 80645591 w 43"/>
                    <a:gd name="T93" fmla="*/ 20161250 h 26"/>
                    <a:gd name="T94" fmla="*/ 78126210 w 43"/>
                    <a:gd name="T95" fmla="*/ 17641888 h 26"/>
                    <a:gd name="T96" fmla="*/ 63005161 w 43"/>
                    <a:gd name="T97" fmla="*/ 15120938 h 26"/>
                    <a:gd name="T98" fmla="*/ 55443844 w 43"/>
                    <a:gd name="T99" fmla="*/ 12601575 h 26"/>
                    <a:gd name="T100" fmla="*/ 68045511 w 43"/>
                    <a:gd name="T101" fmla="*/ 7561263 h 26"/>
                    <a:gd name="T102" fmla="*/ 83166559 w 43"/>
                    <a:gd name="T103" fmla="*/ 15120938 h 26"/>
                    <a:gd name="T104" fmla="*/ 98287607 w 43"/>
                    <a:gd name="T105" fmla="*/ 37803138 h 2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0" t="0" r="r" b="b"/>
                  <a:pathLst>
                    <a:path w="43" h="26">
                      <a:moveTo>
                        <a:pt x="43" y="17"/>
                      </a:moveTo>
                      <a:lnTo>
                        <a:pt x="43" y="17"/>
                      </a:lnTo>
                      <a:lnTo>
                        <a:pt x="40" y="11"/>
                      </a:lnTo>
                      <a:lnTo>
                        <a:pt x="37" y="6"/>
                      </a:lnTo>
                      <a:lnTo>
                        <a:pt x="31" y="2"/>
                      </a:lnTo>
                      <a:lnTo>
                        <a:pt x="29" y="1"/>
                      </a:lnTo>
                      <a:lnTo>
                        <a:pt x="26" y="0"/>
                      </a:lnTo>
                      <a:lnTo>
                        <a:pt x="23" y="0"/>
                      </a:lnTo>
                      <a:lnTo>
                        <a:pt x="20" y="2"/>
                      </a:lnTo>
                      <a:lnTo>
                        <a:pt x="19" y="4"/>
                      </a:lnTo>
                      <a:lnTo>
                        <a:pt x="19" y="8"/>
                      </a:lnTo>
                      <a:lnTo>
                        <a:pt x="16" y="10"/>
                      </a:lnTo>
                      <a:lnTo>
                        <a:pt x="14" y="11"/>
                      </a:lnTo>
                      <a:lnTo>
                        <a:pt x="11" y="12"/>
                      </a:lnTo>
                      <a:lnTo>
                        <a:pt x="9" y="12"/>
                      </a:lnTo>
                      <a:lnTo>
                        <a:pt x="5" y="11"/>
                      </a:lnTo>
                      <a:lnTo>
                        <a:pt x="0" y="11"/>
                      </a:lnTo>
                      <a:lnTo>
                        <a:pt x="0" y="12"/>
                      </a:lnTo>
                      <a:lnTo>
                        <a:pt x="3" y="14"/>
                      </a:lnTo>
                      <a:lnTo>
                        <a:pt x="4" y="14"/>
                      </a:lnTo>
                      <a:lnTo>
                        <a:pt x="8" y="14"/>
                      </a:lnTo>
                      <a:lnTo>
                        <a:pt x="11" y="14"/>
                      </a:lnTo>
                      <a:lnTo>
                        <a:pt x="14" y="14"/>
                      </a:lnTo>
                      <a:lnTo>
                        <a:pt x="16" y="12"/>
                      </a:lnTo>
                      <a:lnTo>
                        <a:pt x="19" y="10"/>
                      </a:lnTo>
                      <a:lnTo>
                        <a:pt x="20" y="14"/>
                      </a:lnTo>
                      <a:lnTo>
                        <a:pt x="18" y="15"/>
                      </a:lnTo>
                      <a:lnTo>
                        <a:pt x="15" y="17"/>
                      </a:lnTo>
                      <a:lnTo>
                        <a:pt x="13" y="17"/>
                      </a:lnTo>
                      <a:lnTo>
                        <a:pt x="10" y="17"/>
                      </a:lnTo>
                      <a:lnTo>
                        <a:pt x="7" y="17"/>
                      </a:lnTo>
                      <a:lnTo>
                        <a:pt x="3" y="17"/>
                      </a:lnTo>
                      <a:lnTo>
                        <a:pt x="4" y="18"/>
                      </a:lnTo>
                      <a:lnTo>
                        <a:pt x="6" y="19"/>
                      </a:lnTo>
                      <a:lnTo>
                        <a:pt x="9" y="20"/>
                      </a:lnTo>
                      <a:lnTo>
                        <a:pt x="12" y="20"/>
                      </a:lnTo>
                      <a:lnTo>
                        <a:pt x="15" y="19"/>
                      </a:lnTo>
                      <a:lnTo>
                        <a:pt x="19" y="17"/>
                      </a:lnTo>
                      <a:lnTo>
                        <a:pt x="21" y="15"/>
                      </a:lnTo>
                      <a:lnTo>
                        <a:pt x="23" y="18"/>
                      </a:lnTo>
                      <a:lnTo>
                        <a:pt x="22" y="20"/>
                      </a:lnTo>
                      <a:lnTo>
                        <a:pt x="19" y="22"/>
                      </a:lnTo>
                      <a:lnTo>
                        <a:pt x="15" y="23"/>
                      </a:lnTo>
                      <a:lnTo>
                        <a:pt x="12" y="23"/>
                      </a:lnTo>
                      <a:lnTo>
                        <a:pt x="6" y="22"/>
                      </a:lnTo>
                      <a:lnTo>
                        <a:pt x="6" y="23"/>
                      </a:lnTo>
                      <a:lnTo>
                        <a:pt x="7" y="24"/>
                      </a:lnTo>
                      <a:lnTo>
                        <a:pt x="9" y="24"/>
                      </a:lnTo>
                      <a:lnTo>
                        <a:pt x="12" y="25"/>
                      </a:lnTo>
                      <a:lnTo>
                        <a:pt x="16" y="25"/>
                      </a:lnTo>
                      <a:lnTo>
                        <a:pt x="19" y="24"/>
                      </a:lnTo>
                      <a:lnTo>
                        <a:pt x="21" y="23"/>
                      </a:lnTo>
                      <a:lnTo>
                        <a:pt x="23" y="22"/>
                      </a:lnTo>
                      <a:lnTo>
                        <a:pt x="25" y="20"/>
                      </a:lnTo>
                      <a:lnTo>
                        <a:pt x="28" y="22"/>
                      </a:lnTo>
                      <a:lnTo>
                        <a:pt x="31" y="24"/>
                      </a:lnTo>
                      <a:lnTo>
                        <a:pt x="34" y="26"/>
                      </a:lnTo>
                      <a:lnTo>
                        <a:pt x="38" y="26"/>
                      </a:lnTo>
                      <a:lnTo>
                        <a:pt x="40" y="25"/>
                      </a:lnTo>
                      <a:lnTo>
                        <a:pt x="41" y="24"/>
                      </a:lnTo>
                      <a:lnTo>
                        <a:pt x="42" y="22"/>
                      </a:lnTo>
                      <a:lnTo>
                        <a:pt x="43" y="20"/>
                      </a:lnTo>
                      <a:lnTo>
                        <a:pt x="43" y="17"/>
                      </a:lnTo>
                      <a:close/>
                      <a:moveTo>
                        <a:pt x="40" y="19"/>
                      </a:moveTo>
                      <a:lnTo>
                        <a:pt x="40" y="19"/>
                      </a:lnTo>
                      <a:lnTo>
                        <a:pt x="39" y="21"/>
                      </a:lnTo>
                      <a:lnTo>
                        <a:pt x="37" y="22"/>
                      </a:lnTo>
                      <a:lnTo>
                        <a:pt x="36" y="23"/>
                      </a:lnTo>
                      <a:lnTo>
                        <a:pt x="34" y="22"/>
                      </a:lnTo>
                      <a:lnTo>
                        <a:pt x="30" y="20"/>
                      </a:lnTo>
                      <a:lnTo>
                        <a:pt x="27" y="18"/>
                      </a:lnTo>
                      <a:lnTo>
                        <a:pt x="29" y="17"/>
                      </a:lnTo>
                      <a:lnTo>
                        <a:pt x="31" y="17"/>
                      </a:lnTo>
                      <a:lnTo>
                        <a:pt x="36" y="18"/>
                      </a:lnTo>
                      <a:lnTo>
                        <a:pt x="37" y="19"/>
                      </a:lnTo>
                      <a:lnTo>
                        <a:pt x="37" y="18"/>
                      </a:lnTo>
                      <a:lnTo>
                        <a:pt x="37" y="17"/>
                      </a:lnTo>
                      <a:lnTo>
                        <a:pt x="35" y="17"/>
                      </a:lnTo>
                      <a:lnTo>
                        <a:pt x="31" y="16"/>
                      </a:lnTo>
                      <a:lnTo>
                        <a:pt x="28" y="16"/>
                      </a:lnTo>
                      <a:lnTo>
                        <a:pt x="25" y="17"/>
                      </a:lnTo>
                      <a:lnTo>
                        <a:pt x="24" y="15"/>
                      </a:lnTo>
                      <a:lnTo>
                        <a:pt x="23" y="14"/>
                      </a:lnTo>
                      <a:lnTo>
                        <a:pt x="25" y="13"/>
                      </a:lnTo>
                      <a:lnTo>
                        <a:pt x="28" y="12"/>
                      </a:lnTo>
                      <a:lnTo>
                        <a:pt x="32" y="13"/>
                      </a:lnTo>
                      <a:lnTo>
                        <a:pt x="34" y="14"/>
                      </a:lnTo>
                      <a:lnTo>
                        <a:pt x="35" y="14"/>
                      </a:lnTo>
                      <a:lnTo>
                        <a:pt x="34" y="13"/>
                      </a:lnTo>
                      <a:lnTo>
                        <a:pt x="34" y="12"/>
                      </a:lnTo>
                      <a:lnTo>
                        <a:pt x="31" y="11"/>
                      </a:lnTo>
                      <a:lnTo>
                        <a:pt x="28" y="11"/>
                      </a:lnTo>
                      <a:lnTo>
                        <a:pt x="25" y="11"/>
                      </a:lnTo>
                      <a:lnTo>
                        <a:pt x="22" y="11"/>
                      </a:lnTo>
                      <a:lnTo>
                        <a:pt x="22" y="8"/>
                      </a:lnTo>
                      <a:lnTo>
                        <a:pt x="24" y="8"/>
                      </a:lnTo>
                      <a:lnTo>
                        <a:pt x="27" y="8"/>
                      </a:lnTo>
                      <a:lnTo>
                        <a:pt x="31" y="9"/>
                      </a:lnTo>
                      <a:lnTo>
                        <a:pt x="32" y="9"/>
                      </a:lnTo>
                      <a:lnTo>
                        <a:pt x="32" y="8"/>
                      </a:lnTo>
                      <a:lnTo>
                        <a:pt x="31" y="8"/>
                      </a:lnTo>
                      <a:lnTo>
                        <a:pt x="31" y="7"/>
                      </a:lnTo>
                      <a:lnTo>
                        <a:pt x="28" y="6"/>
                      </a:lnTo>
                      <a:lnTo>
                        <a:pt x="25" y="6"/>
                      </a:lnTo>
                      <a:lnTo>
                        <a:pt x="22" y="6"/>
                      </a:lnTo>
                      <a:lnTo>
                        <a:pt x="22" y="5"/>
                      </a:lnTo>
                      <a:lnTo>
                        <a:pt x="24" y="3"/>
                      </a:lnTo>
                      <a:lnTo>
                        <a:pt x="25" y="3"/>
                      </a:lnTo>
                      <a:lnTo>
                        <a:pt x="27" y="3"/>
                      </a:lnTo>
                      <a:lnTo>
                        <a:pt x="31" y="5"/>
                      </a:lnTo>
                      <a:lnTo>
                        <a:pt x="33" y="6"/>
                      </a:lnTo>
                      <a:lnTo>
                        <a:pt x="36" y="8"/>
                      </a:lnTo>
                      <a:lnTo>
                        <a:pt x="37" y="12"/>
                      </a:lnTo>
                      <a:lnTo>
                        <a:pt x="39" y="15"/>
                      </a:lnTo>
                      <a:lnTo>
                        <a:pt x="40" y="19"/>
                      </a:lnTo>
                      <a:close/>
                    </a:path>
                  </a:pathLst>
                </a:custGeom>
                <a:solidFill>
                  <a:srgbClr val="B7425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1025" name="Freeform 469"/>
                <p:cNvSpPr>
                  <a:spLocks/>
                </p:cNvSpPr>
                <p:nvPr/>
              </p:nvSpPr>
              <p:spPr bwMode="auto">
                <a:xfrm>
                  <a:off x="7750177" y="2035648"/>
                  <a:ext cx="68263" cy="41275"/>
                </a:xfrm>
                <a:custGeom>
                  <a:avLst/>
                  <a:gdLst>
                    <a:gd name="T0" fmla="*/ 108368306 w 43"/>
                    <a:gd name="T1" fmla="*/ 42843450 h 26"/>
                    <a:gd name="T2" fmla="*/ 93247258 w 43"/>
                    <a:gd name="T3" fmla="*/ 15120938 h 26"/>
                    <a:gd name="T4" fmla="*/ 73085860 w 43"/>
                    <a:gd name="T5" fmla="*/ 2520950 h 26"/>
                    <a:gd name="T6" fmla="*/ 65524542 w 43"/>
                    <a:gd name="T7" fmla="*/ 0 h 26"/>
                    <a:gd name="T8" fmla="*/ 50403494 w 43"/>
                    <a:gd name="T9" fmla="*/ 5040313 h 26"/>
                    <a:gd name="T10" fmla="*/ 47884113 w 43"/>
                    <a:gd name="T11" fmla="*/ 20161250 h 26"/>
                    <a:gd name="T12" fmla="*/ 40322795 w 43"/>
                    <a:gd name="T13" fmla="*/ 25201563 h 26"/>
                    <a:gd name="T14" fmla="*/ 35282446 w 43"/>
                    <a:gd name="T15" fmla="*/ 27722513 h 26"/>
                    <a:gd name="T16" fmla="*/ 22682366 w 43"/>
                    <a:gd name="T17" fmla="*/ 30241875 h 26"/>
                    <a:gd name="T18" fmla="*/ 12601667 w 43"/>
                    <a:gd name="T19" fmla="*/ 27722513 h 26"/>
                    <a:gd name="T20" fmla="*/ 0 w 43"/>
                    <a:gd name="T21" fmla="*/ 27722513 h 26"/>
                    <a:gd name="T22" fmla="*/ 0 w 43"/>
                    <a:gd name="T23" fmla="*/ 27722513 h 26"/>
                    <a:gd name="T24" fmla="*/ 0 w 43"/>
                    <a:gd name="T25" fmla="*/ 30241875 h 26"/>
                    <a:gd name="T26" fmla="*/ 10080699 w 43"/>
                    <a:gd name="T27" fmla="*/ 35282188 h 26"/>
                    <a:gd name="T28" fmla="*/ 20161398 w 43"/>
                    <a:gd name="T29" fmla="*/ 35282188 h 26"/>
                    <a:gd name="T30" fmla="*/ 35282446 w 43"/>
                    <a:gd name="T31" fmla="*/ 35282188 h 26"/>
                    <a:gd name="T32" fmla="*/ 47884113 w 43"/>
                    <a:gd name="T33" fmla="*/ 25201563 h 26"/>
                    <a:gd name="T34" fmla="*/ 50403494 w 43"/>
                    <a:gd name="T35" fmla="*/ 35282188 h 26"/>
                    <a:gd name="T36" fmla="*/ 45363145 w 43"/>
                    <a:gd name="T37" fmla="*/ 37803138 h 26"/>
                    <a:gd name="T38" fmla="*/ 32763065 w 43"/>
                    <a:gd name="T39" fmla="*/ 42843450 h 26"/>
                    <a:gd name="T40" fmla="*/ 25201747 w 43"/>
                    <a:gd name="T41" fmla="*/ 42843450 h 26"/>
                    <a:gd name="T42" fmla="*/ 7561318 w 43"/>
                    <a:gd name="T43" fmla="*/ 42843450 h 26"/>
                    <a:gd name="T44" fmla="*/ 7561318 w 43"/>
                    <a:gd name="T45" fmla="*/ 42843450 h 26"/>
                    <a:gd name="T46" fmla="*/ 7561318 w 43"/>
                    <a:gd name="T47" fmla="*/ 42843450 h 26"/>
                    <a:gd name="T48" fmla="*/ 15121048 w 43"/>
                    <a:gd name="T49" fmla="*/ 47883763 h 26"/>
                    <a:gd name="T50" fmla="*/ 22682366 w 43"/>
                    <a:gd name="T51" fmla="*/ 50403125 h 26"/>
                    <a:gd name="T52" fmla="*/ 37803414 w 43"/>
                    <a:gd name="T53" fmla="*/ 47883763 h 26"/>
                    <a:gd name="T54" fmla="*/ 52924463 w 43"/>
                    <a:gd name="T55" fmla="*/ 37803138 h 26"/>
                    <a:gd name="T56" fmla="*/ 57964812 w 43"/>
                    <a:gd name="T57" fmla="*/ 45362813 h 26"/>
                    <a:gd name="T58" fmla="*/ 55443844 w 43"/>
                    <a:gd name="T59" fmla="*/ 50403125 h 26"/>
                    <a:gd name="T60" fmla="*/ 47884113 w 43"/>
                    <a:gd name="T61" fmla="*/ 55443438 h 26"/>
                    <a:gd name="T62" fmla="*/ 30242097 w 43"/>
                    <a:gd name="T63" fmla="*/ 57964388 h 26"/>
                    <a:gd name="T64" fmla="*/ 15121048 w 43"/>
                    <a:gd name="T65" fmla="*/ 55443438 h 26"/>
                    <a:gd name="T66" fmla="*/ 15121048 w 43"/>
                    <a:gd name="T67" fmla="*/ 55443438 h 26"/>
                    <a:gd name="T68" fmla="*/ 15121048 w 43"/>
                    <a:gd name="T69" fmla="*/ 57964388 h 26"/>
                    <a:gd name="T70" fmla="*/ 22682366 w 43"/>
                    <a:gd name="T71" fmla="*/ 60483750 h 26"/>
                    <a:gd name="T72" fmla="*/ 30242097 w 43"/>
                    <a:gd name="T73" fmla="*/ 63004700 h 26"/>
                    <a:gd name="T74" fmla="*/ 47884113 w 43"/>
                    <a:gd name="T75" fmla="*/ 60483750 h 26"/>
                    <a:gd name="T76" fmla="*/ 52924463 w 43"/>
                    <a:gd name="T77" fmla="*/ 57964388 h 26"/>
                    <a:gd name="T78" fmla="*/ 63005161 w 43"/>
                    <a:gd name="T79" fmla="*/ 50403125 h 26"/>
                    <a:gd name="T80" fmla="*/ 70564892 w 43"/>
                    <a:gd name="T81" fmla="*/ 55443438 h 26"/>
                    <a:gd name="T82" fmla="*/ 85685940 w 43"/>
                    <a:gd name="T83" fmla="*/ 65524063 h 26"/>
                    <a:gd name="T84" fmla="*/ 95766639 w 43"/>
                    <a:gd name="T85" fmla="*/ 65524063 h 26"/>
                    <a:gd name="T86" fmla="*/ 103327957 w 43"/>
                    <a:gd name="T87" fmla="*/ 60483750 h 26"/>
                    <a:gd name="T88" fmla="*/ 105847338 w 43"/>
                    <a:gd name="T89" fmla="*/ 55443438 h 26"/>
                    <a:gd name="T90" fmla="*/ 108368306 w 43"/>
                    <a:gd name="T91" fmla="*/ 42843450 h 2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0" t="0" r="r" b="b"/>
                  <a:pathLst>
                    <a:path w="43" h="26">
                      <a:moveTo>
                        <a:pt x="43" y="17"/>
                      </a:moveTo>
                      <a:lnTo>
                        <a:pt x="43" y="17"/>
                      </a:lnTo>
                      <a:lnTo>
                        <a:pt x="40" y="11"/>
                      </a:lnTo>
                      <a:lnTo>
                        <a:pt x="37" y="6"/>
                      </a:lnTo>
                      <a:lnTo>
                        <a:pt x="31" y="2"/>
                      </a:lnTo>
                      <a:lnTo>
                        <a:pt x="29" y="1"/>
                      </a:lnTo>
                      <a:lnTo>
                        <a:pt x="26" y="0"/>
                      </a:lnTo>
                      <a:lnTo>
                        <a:pt x="23" y="0"/>
                      </a:lnTo>
                      <a:lnTo>
                        <a:pt x="20" y="2"/>
                      </a:lnTo>
                      <a:lnTo>
                        <a:pt x="19" y="4"/>
                      </a:lnTo>
                      <a:lnTo>
                        <a:pt x="19" y="8"/>
                      </a:lnTo>
                      <a:lnTo>
                        <a:pt x="16" y="10"/>
                      </a:lnTo>
                      <a:lnTo>
                        <a:pt x="14" y="11"/>
                      </a:lnTo>
                      <a:lnTo>
                        <a:pt x="11" y="12"/>
                      </a:lnTo>
                      <a:lnTo>
                        <a:pt x="9" y="12"/>
                      </a:lnTo>
                      <a:lnTo>
                        <a:pt x="5" y="11"/>
                      </a:lnTo>
                      <a:lnTo>
                        <a:pt x="0" y="11"/>
                      </a:lnTo>
                      <a:lnTo>
                        <a:pt x="0" y="12"/>
                      </a:lnTo>
                      <a:lnTo>
                        <a:pt x="3" y="14"/>
                      </a:lnTo>
                      <a:lnTo>
                        <a:pt x="4" y="14"/>
                      </a:lnTo>
                      <a:lnTo>
                        <a:pt x="8" y="14"/>
                      </a:lnTo>
                      <a:lnTo>
                        <a:pt x="11" y="14"/>
                      </a:lnTo>
                      <a:lnTo>
                        <a:pt x="14" y="14"/>
                      </a:lnTo>
                      <a:lnTo>
                        <a:pt x="16" y="12"/>
                      </a:lnTo>
                      <a:lnTo>
                        <a:pt x="19" y="10"/>
                      </a:lnTo>
                      <a:lnTo>
                        <a:pt x="20" y="14"/>
                      </a:lnTo>
                      <a:lnTo>
                        <a:pt x="18" y="15"/>
                      </a:lnTo>
                      <a:lnTo>
                        <a:pt x="15" y="17"/>
                      </a:lnTo>
                      <a:lnTo>
                        <a:pt x="13" y="17"/>
                      </a:lnTo>
                      <a:lnTo>
                        <a:pt x="10" y="17"/>
                      </a:lnTo>
                      <a:lnTo>
                        <a:pt x="7" y="17"/>
                      </a:lnTo>
                      <a:lnTo>
                        <a:pt x="3" y="17"/>
                      </a:lnTo>
                      <a:lnTo>
                        <a:pt x="4" y="18"/>
                      </a:lnTo>
                      <a:lnTo>
                        <a:pt x="6" y="19"/>
                      </a:lnTo>
                      <a:lnTo>
                        <a:pt x="9" y="20"/>
                      </a:lnTo>
                      <a:lnTo>
                        <a:pt x="12" y="20"/>
                      </a:lnTo>
                      <a:lnTo>
                        <a:pt x="15" y="19"/>
                      </a:lnTo>
                      <a:lnTo>
                        <a:pt x="19" y="17"/>
                      </a:lnTo>
                      <a:lnTo>
                        <a:pt x="21" y="15"/>
                      </a:lnTo>
                      <a:lnTo>
                        <a:pt x="23" y="18"/>
                      </a:lnTo>
                      <a:lnTo>
                        <a:pt x="22" y="20"/>
                      </a:lnTo>
                      <a:lnTo>
                        <a:pt x="19" y="22"/>
                      </a:lnTo>
                      <a:lnTo>
                        <a:pt x="15" y="23"/>
                      </a:lnTo>
                      <a:lnTo>
                        <a:pt x="12" y="23"/>
                      </a:lnTo>
                      <a:lnTo>
                        <a:pt x="6" y="22"/>
                      </a:lnTo>
                      <a:lnTo>
                        <a:pt x="6" y="23"/>
                      </a:lnTo>
                      <a:lnTo>
                        <a:pt x="7" y="24"/>
                      </a:lnTo>
                      <a:lnTo>
                        <a:pt x="9" y="24"/>
                      </a:lnTo>
                      <a:lnTo>
                        <a:pt x="12" y="25"/>
                      </a:lnTo>
                      <a:lnTo>
                        <a:pt x="16" y="25"/>
                      </a:lnTo>
                      <a:lnTo>
                        <a:pt x="19" y="24"/>
                      </a:lnTo>
                      <a:lnTo>
                        <a:pt x="21" y="23"/>
                      </a:lnTo>
                      <a:lnTo>
                        <a:pt x="23" y="22"/>
                      </a:lnTo>
                      <a:lnTo>
                        <a:pt x="25" y="20"/>
                      </a:lnTo>
                      <a:lnTo>
                        <a:pt x="28" y="22"/>
                      </a:lnTo>
                      <a:lnTo>
                        <a:pt x="31" y="24"/>
                      </a:lnTo>
                      <a:lnTo>
                        <a:pt x="34" y="26"/>
                      </a:lnTo>
                      <a:lnTo>
                        <a:pt x="38" y="26"/>
                      </a:lnTo>
                      <a:lnTo>
                        <a:pt x="40" y="25"/>
                      </a:lnTo>
                      <a:lnTo>
                        <a:pt x="41" y="24"/>
                      </a:lnTo>
                      <a:lnTo>
                        <a:pt x="42" y="22"/>
                      </a:lnTo>
                      <a:lnTo>
                        <a:pt x="43" y="20"/>
                      </a:lnTo>
                      <a:lnTo>
                        <a:pt x="43" y="17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1026" name="Freeform 470"/>
                <p:cNvSpPr>
                  <a:spLocks/>
                </p:cNvSpPr>
                <p:nvPr/>
              </p:nvSpPr>
              <p:spPr bwMode="auto">
                <a:xfrm>
                  <a:off x="7785102" y="2040411"/>
                  <a:ext cx="28575" cy="31750"/>
                </a:xfrm>
                <a:custGeom>
                  <a:avLst/>
                  <a:gdLst>
                    <a:gd name="T0" fmla="*/ 45362813 w 18"/>
                    <a:gd name="T1" fmla="*/ 40322500 h 20"/>
                    <a:gd name="T2" fmla="*/ 37803138 w 18"/>
                    <a:gd name="T3" fmla="*/ 47883763 h 20"/>
                    <a:gd name="T4" fmla="*/ 30241875 w 18"/>
                    <a:gd name="T5" fmla="*/ 47883763 h 20"/>
                    <a:gd name="T6" fmla="*/ 12601575 w 18"/>
                    <a:gd name="T7" fmla="*/ 37803138 h 20"/>
                    <a:gd name="T8" fmla="*/ 17641888 w 18"/>
                    <a:gd name="T9" fmla="*/ 35282188 h 20"/>
                    <a:gd name="T10" fmla="*/ 35282188 w 18"/>
                    <a:gd name="T11" fmla="*/ 37803138 h 20"/>
                    <a:gd name="T12" fmla="*/ 37803138 w 18"/>
                    <a:gd name="T13" fmla="*/ 40322500 h 20"/>
                    <a:gd name="T14" fmla="*/ 37803138 w 18"/>
                    <a:gd name="T15" fmla="*/ 37803138 h 20"/>
                    <a:gd name="T16" fmla="*/ 32762825 w 18"/>
                    <a:gd name="T17" fmla="*/ 35282188 h 20"/>
                    <a:gd name="T18" fmla="*/ 22682200 w 18"/>
                    <a:gd name="T19" fmla="*/ 32762825 h 20"/>
                    <a:gd name="T20" fmla="*/ 7561263 w 18"/>
                    <a:gd name="T21" fmla="*/ 35282188 h 20"/>
                    <a:gd name="T22" fmla="*/ 5040313 w 18"/>
                    <a:gd name="T23" fmla="*/ 30241875 h 20"/>
                    <a:gd name="T24" fmla="*/ 2520950 w 18"/>
                    <a:gd name="T25" fmla="*/ 27722513 h 20"/>
                    <a:gd name="T26" fmla="*/ 15120938 w 18"/>
                    <a:gd name="T27" fmla="*/ 22682200 h 20"/>
                    <a:gd name="T28" fmla="*/ 25201563 w 18"/>
                    <a:gd name="T29" fmla="*/ 25201563 h 20"/>
                    <a:gd name="T30" fmla="*/ 30241875 w 18"/>
                    <a:gd name="T31" fmla="*/ 27722513 h 20"/>
                    <a:gd name="T32" fmla="*/ 30241875 w 18"/>
                    <a:gd name="T33" fmla="*/ 25201563 h 20"/>
                    <a:gd name="T34" fmla="*/ 30241875 w 18"/>
                    <a:gd name="T35" fmla="*/ 22682200 h 20"/>
                    <a:gd name="T36" fmla="*/ 15120938 w 18"/>
                    <a:gd name="T37" fmla="*/ 20161250 h 20"/>
                    <a:gd name="T38" fmla="*/ 0 w 18"/>
                    <a:gd name="T39" fmla="*/ 20161250 h 20"/>
                    <a:gd name="T40" fmla="*/ 0 w 18"/>
                    <a:gd name="T41" fmla="*/ 12601575 h 20"/>
                    <a:gd name="T42" fmla="*/ 5040313 w 18"/>
                    <a:gd name="T43" fmla="*/ 12601575 h 20"/>
                    <a:gd name="T44" fmla="*/ 22682200 w 18"/>
                    <a:gd name="T45" fmla="*/ 15120938 h 20"/>
                    <a:gd name="T46" fmla="*/ 25201563 w 18"/>
                    <a:gd name="T47" fmla="*/ 15120938 h 20"/>
                    <a:gd name="T48" fmla="*/ 25201563 w 18"/>
                    <a:gd name="T49" fmla="*/ 12601575 h 20"/>
                    <a:gd name="T50" fmla="*/ 22682200 w 18"/>
                    <a:gd name="T51" fmla="*/ 10080625 h 20"/>
                    <a:gd name="T52" fmla="*/ 15120938 w 18"/>
                    <a:gd name="T53" fmla="*/ 7561263 h 20"/>
                    <a:gd name="T54" fmla="*/ 0 w 18"/>
                    <a:gd name="T55" fmla="*/ 7561263 h 20"/>
                    <a:gd name="T56" fmla="*/ 0 w 18"/>
                    <a:gd name="T57" fmla="*/ 5040313 h 20"/>
                    <a:gd name="T58" fmla="*/ 7561263 w 18"/>
                    <a:gd name="T59" fmla="*/ 0 h 20"/>
                    <a:gd name="T60" fmla="*/ 22682200 w 18"/>
                    <a:gd name="T61" fmla="*/ 5040313 h 20"/>
                    <a:gd name="T62" fmla="*/ 27722513 w 18"/>
                    <a:gd name="T63" fmla="*/ 7561263 h 20"/>
                    <a:gd name="T64" fmla="*/ 37803138 w 18"/>
                    <a:gd name="T65" fmla="*/ 22682200 h 20"/>
                    <a:gd name="T66" fmla="*/ 45362813 w 18"/>
                    <a:gd name="T67" fmla="*/ 40322500 h 20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18" h="20">
                      <a:moveTo>
                        <a:pt x="18" y="16"/>
                      </a:moveTo>
                      <a:lnTo>
                        <a:pt x="18" y="16"/>
                      </a:lnTo>
                      <a:lnTo>
                        <a:pt x="17" y="18"/>
                      </a:lnTo>
                      <a:lnTo>
                        <a:pt x="15" y="19"/>
                      </a:lnTo>
                      <a:lnTo>
                        <a:pt x="14" y="20"/>
                      </a:lnTo>
                      <a:lnTo>
                        <a:pt x="12" y="19"/>
                      </a:lnTo>
                      <a:lnTo>
                        <a:pt x="8" y="17"/>
                      </a:lnTo>
                      <a:lnTo>
                        <a:pt x="5" y="15"/>
                      </a:lnTo>
                      <a:lnTo>
                        <a:pt x="7" y="14"/>
                      </a:lnTo>
                      <a:lnTo>
                        <a:pt x="9" y="14"/>
                      </a:lnTo>
                      <a:lnTo>
                        <a:pt x="14" y="15"/>
                      </a:lnTo>
                      <a:lnTo>
                        <a:pt x="15" y="16"/>
                      </a:lnTo>
                      <a:lnTo>
                        <a:pt x="15" y="15"/>
                      </a:lnTo>
                      <a:lnTo>
                        <a:pt x="15" y="14"/>
                      </a:lnTo>
                      <a:lnTo>
                        <a:pt x="13" y="14"/>
                      </a:lnTo>
                      <a:lnTo>
                        <a:pt x="9" y="13"/>
                      </a:lnTo>
                      <a:lnTo>
                        <a:pt x="6" y="13"/>
                      </a:lnTo>
                      <a:lnTo>
                        <a:pt x="3" y="14"/>
                      </a:lnTo>
                      <a:lnTo>
                        <a:pt x="2" y="12"/>
                      </a:lnTo>
                      <a:lnTo>
                        <a:pt x="1" y="11"/>
                      </a:lnTo>
                      <a:lnTo>
                        <a:pt x="3" y="10"/>
                      </a:lnTo>
                      <a:lnTo>
                        <a:pt x="6" y="9"/>
                      </a:lnTo>
                      <a:lnTo>
                        <a:pt x="10" y="10"/>
                      </a:lnTo>
                      <a:lnTo>
                        <a:pt x="12" y="11"/>
                      </a:lnTo>
                      <a:lnTo>
                        <a:pt x="13" y="11"/>
                      </a:lnTo>
                      <a:lnTo>
                        <a:pt x="12" y="10"/>
                      </a:lnTo>
                      <a:lnTo>
                        <a:pt x="12" y="9"/>
                      </a:lnTo>
                      <a:lnTo>
                        <a:pt x="9" y="8"/>
                      </a:lnTo>
                      <a:lnTo>
                        <a:pt x="6" y="8"/>
                      </a:lnTo>
                      <a:lnTo>
                        <a:pt x="3" y="8"/>
                      </a:lnTo>
                      <a:lnTo>
                        <a:pt x="0" y="8"/>
                      </a:lnTo>
                      <a:lnTo>
                        <a:pt x="0" y="5"/>
                      </a:lnTo>
                      <a:lnTo>
                        <a:pt x="2" y="5"/>
                      </a:lnTo>
                      <a:lnTo>
                        <a:pt x="5" y="5"/>
                      </a:lnTo>
                      <a:lnTo>
                        <a:pt x="9" y="6"/>
                      </a:lnTo>
                      <a:lnTo>
                        <a:pt x="10" y="6"/>
                      </a:lnTo>
                      <a:lnTo>
                        <a:pt x="10" y="5"/>
                      </a:lnTo>
                      <a:lnTo>
                        <a:pt x="9" y="5"/>
                      </a:lnTo>
                      <a:lnTo>
                        <a:pt x="9" y="4"/>
                      </a:lnTo>
                      <a:lnTo>
                        <a:pt x="6" y="3"/>
                      </a:lnTo>
                      <a:lnTo>
                        <a:pt x="3" y="3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3"/>
                      </a:lnTo>
                      <a:lnTo>
                        <a:pt x="14" y="5"/>
                      </a:lnTo>
                      <a:lnTo>
                        <a:pt x="15" y="9"/>
                      </a:lnTo>
                      <a:lnTo>
                        <a:pt x="17" y="12"/>
                      </a:lnTo>
                      <a:lnTo>
                        <a:pt x="18" y="16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</p:grpSp>
          <p:grpSp>
            <p:nvGrpSpPr>
              <p:cNvPr id="132" name="그룹 104"/>
              <p:cNvGrpSpPr>
                <a:grpSpLocks/>
              </p:cNvGrpSpPr>
              <p:nvPr/>
            </p:nvGrpSpPr>
            <p:grpSpPr bwMode="auto">
              <a:xfrm>
                <a:off x="7910052" y="2122828"/>
                <a:ext cx="188119" cy="351631"/>
                <a:chOff x="7721602" y="1695923"/>
                <a:chExt cx="450850" cy="700088"/>
              </a:xfrm>
            </p:grpSpPr>
            <p:grpSp>
              <p:nvGrpSpPr>
                <p:cNvPr id="565" name="Group 213"/>
                <p:cNvGrpSpPr>
                  <a:grpSpLocks/>
                </p:cNvGrpSpPr>
                <p:nvPr/>
              </p:nvGrpSpPr>
              <p:grpSpPr bwMode="auto">
                <a:xfrm>
                  <a:off x="7721602" y="1695923"/>
                  <a:ext cx="450850" cy="700088"/>
                  <a:chOff x="4468" y="1672"/>
                  <a:chExt cx="284" cy="441"/>
                </a:xfrm>
              </p:grpSpPr>
              <p:sp>
                <p:nvSpPr>
                  <p:cNvPr id="796" name="Freeform 13"/>
                  <p:cNvSpPr>
                    <a:spLocks/>
                  </p:cNvSpPr>
                  <p:nvPr/>
                </p:nvSpPr>
                <p:spPr bwMode="auto">
                  <a:xfrm>
                    <a:off x="4468" y="1672"/>
                    <a:ext cx="284" cy="441"/>
                  </a:xfrm>
                  <a:custGeom>
                    <a:avLst/>
                    <a:gdLst>
                      <a:gd name="T0" fmla="*/ 147 w 284"/>
                      <a:gd name="T1" fmla="*/ 0 h 441"/>
                      <a:gd name="T2" fmla="*/ 0 w 284"/>
                      <a:gd name="T3" fmla="*/ 85 h 441"/>
                      <a:gd name="T4" fmla="*/ 0 w 284"/>
                      <a:gd name="T5" fmla="*/ 362 h 441"/>
                      <a:gd name="T6" fmla="*/ 136 w 284"/>
                      <a:gd name="T7" fmla="*/ 441 h 441"/>
                      <a:gd name="T8" fmla="*/ 137 w 284"/>
                      <a:gd name="T9" fmla="*/ 441 h 441"/>
                      <a:gd name="T10" fmla="*/ 137 w 284"/>
                      <a:gd name="T11" fmla="*/ 441 h 441"/>
                      <a:gd name="T12" fmla="*/ 139 w 284"/>
                      <a:gd name="T13" fmla="*/ 441 h 441"/>
                      <a:gd name="T14" fmla="*/ 142 w 284"/>
                      <a:gd name="T15" fmla="*/ 439 h 441"/>
                      <a:gd name="T16" fmla="*/ 163 w 284"/>
                      <a:gd name="T17" fmla="*/ 427 h 441"/>
                      <a:gd name="T18" fmla="*/ 284 w 284"/>
                      <a:gd name="T19" fmla="*/ 356 h 441"/>
                      <a:gd name="T20" fmla="*/ 284 w 284"/>
                      <a:gd name="T21" fmla="*/ 79 h 441"/>
                      <a:gd name="T22" fmla="*/ 147 w 284"/>
                      <a:gd name="T23" fmla="*/ 0 h 44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284" h="441">
                        <a:moveTo>
                          <a:pt x="147" y="0"/>
                        </a:moveTo>
                        <a:lnTo>
                          <a:pt x="0" y="85"/>
                        </a:lnTo>
                        <a:lnTo>
                          <a:pt x="0" y="362"/>
                        </a:lnTo>
                        <a:lnTo>
                          <a:pt x="136" y="441"/>
                        </a:lnTo>
                        <a:lnTo>
                          <a:pt x="137" y="441"/>
                        </a:lnTo>
                        <a:lnTo>
                          <a:pt x="139" y="441"/>
                        </a:lnTo>
                        <a:lnTo>
                          <a:pt x="142" y="439"/>
                        </a:lnTo>
                        <a:lnTo>
                          <a:pt x="163" y="427"/>
                        </a:lnTo>
                        <a:lnTo>
                          <a:pt x="284" y="356"/>
                        </a:lnTo>
                        <a:lnTo>
                          <a:pt x="284" y="79"/>
                        </a:lnTo>
                        <a:lnTo>
                          <a:pt x="147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97" name="Freeform 14"/>
                  <p:cNvSpPr>
                    <a:spLocks/>
                  </p:cNvSpPr>
                  <p:nvPr/>
                </p:nvSpPr>
                <p:spPr bwMode="auto">
                  <a:xfrm>
                    <a:off x="4475" y="1949"/>
                    <a:ext cx="270" cy="157"/>
                  </a:xfrm>
                  <a:custGeom>
                    <a:avLst/>
                    <a:gdLst>
                      <a:gd name="T0" fmla="*/ 0 w 270"/>
                      <a:gd name="T1" fmla="*/ 82 h 157"/>
                      <a:gd name="T2" fmla="*/ 140 w 270"/>
                      <a:gd name="T3" fmla="*/ 0 h 157"/>
                      <a:gd name="T4" fmla="*/ 270 w 270"/>
                      <a:gd name="T5" fmla="*/ 76 h 157"/>
                      <a:gd name="T6" fmla="*/ 130 w 270"/>
                      <a:gd name="T7" fmla="*/ 157 h 157"/>
                      <a:gd name="T8" fmla="*/ 0 w 270"/>
                      <a:gd name="T9" fmla="*/ 82 h 15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70" h="157">
                        <a:moveTo>
                          <a:pt x="0" y="82"/>
                        </a:moveTo>
                        <a:lnTo>
                          <a:pt x="140" y="0"/>
                        </a:lnTo>
                        <a:lnTo>
                          <a:pt x="270" y="76"/>
                        </a:lnTo>
                        <a:lnTo>
                          <a:pt x="130" y="157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98" name="Freeform 15"/>
                  <p:cNvSpPr>
                    <a:spLocks/>
                  </p:cNvSpPr>
                  <p:nvPr/>
                </p:nvSpPr>
                <p:spPr bwMode="auto">
                  <a:xfrm>
                    <a:off x="4475" y="1680"/>
                    <a:ext cx="140" cy="351"/>
                  </a:xfrm>
                  <a:custGeom>
                    <a:avLst/>
                    <a:gdLst>
                      <a:gd name="T0" fmla="*/ 0 w 140"/>
                      <a:gd name="T1" fmla="*/ 81 h 351"/>
                      <a:gd name="T2" fmla="*/ 140 w 140"/>
                      <a:gd name="T3" fmla="*/ 0 h 351"/>
                      <a:gd name="T4" fmla="*/ 140 w 140"/>
                      <a:gd name="T5" fmla="*/ 269 h 351"/>
                      <a:gd name="T6" fmla="*/ 0 w 140"/>
                      <a:gd name="T7" fmla="*/ 351 h 351"/>
                      <a:gd name="T8" fmla="*/ 0 w 140"/>
                      <a:gd name="T9" fmla="*/ 81 h 35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0" h="351">
                        <a:moveTo>
                          <a:pt x="0" y="81"/>
                        </a:moveTo>
                        <a:lnTo>
                          <a:pt x="140" y="0"/>
                        </a:lnTo>
                        <a:lnTo>
                          <a:pt x="140" y="269"/>
                        </a:lnTo>
                        <a:lnTo>
                          <a:pt x="0" y="351"/>
                        </a:lnTo>
                        <a:lnTo>
                          <a:pt x="0" y="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99" name="Freeform 16"/>
                  <p:cNvSpPr>
                    <a:spLocks/>
                  </p:cNvSpPr>
                  <p:nvPr/>
                </p:nvSpPr>
                <p:spPr bwMode="auto">
                  <a:xfrm>
                    <a:off x="4612" y="1982"/>
                    <a:ext cx="127" cy="91"/>
                  </a:xfrm>
                  <a:custGeom>
                    <a:avLst/>
                    <a:gdLst>
                      <a:gd name="T0" fmla="*/ 0 w 127"/>
                      <a:gd name="T1" fmla="*/ 75 h 91"/>
                      <a:gd name="T2" fmla="*/ 127 w 127"/>
                      <a:gd name="T3" fmla="*/ 0 h 91"/>
                      <a:gd name="T4" fmla="*/ 127 w 127"/>
                      <a:gd name="T5" fmla="*/ 18 h 91"/>
                      <a:gd name="T6" fmla="*/ 0 w 127"/>
                      <a:gd name="T7" fmla="*/ 91 h 91"/>
                      <a:gd name="T8" fmla="*/ 0 w 127"/>
                      <a:gd name="T9" fmla="*/ 75 h 9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27" h="91">
                        <a:moveTo>
                          <a:pt x="0" y="75"/>
                        </a:moveTo>
                        <a:lnTo>
                          <a:pt x="127" y="0"/>
                        </a:lnTo>
                        <a:lnTo>
                          <a:pt x="127" y="18"/>
                        </a:lnTo>
                        <a:lnTo>
                          <a:pt x="0" y="91"/>
                        </a:lnTo>
                        <a:lnTo>
                          <a:pt x="0" y="7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00" name="Freeform 17"/>
                  <p:cNvSpPr>
                    <a:spLocks/>
                  </p:cNvSpPr>
                  <p:nvPr/>
                </p:nvSpPr>
                <p:spPr bwMode="auto">
                  <a:xfrm>
                    <a:off x="4500" y="1918"/>
                    <a:ext cx="239" cy="139"/>
                  </a:xfrm>
                  <a:custGeom>
                    <a:avLst/>
                    <a:gdLst>
                      <a:gd name="T0" fmla="*/ 0 w 239"/>
                      <a:gd name="T1" fmla="*/ 74 h 139"/>
                      <a:gd name="T2" fmla="*/ 128 w 239"/>
                      <a:gd name="T3" fmla="*/ 0 h 139"/>
                      <a:gd name="T4" fmla="*/ 239 w 239"/>
                      <a:gd name="T5" fmla="*/ 64 h 139"/>
                      <a:gd name="T6" fmla="*/ 112 w 239"/>
                      <a:gd name="T7" fmla="*/ 139 h 139"/>
                      <a:gd name="T8" fmla="*/ 0 w 239"/>
                      <a:gd name="T9" fmla="*/ 74 h 13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39" h="139">
                        <a:moveTo>
                          <a:pt x="0" y="74"/>
                        </a:moveTo>
                        <a:lnTo>
                          <a:pt x="128" y="0"/>
                        </a:lnTo>
                        <a:lnTo>
                          <a:pt x="239" y="64"/>
                        </a:lnTo>
                        <a:lnTo>
                          <a:pt x="112" y="139"/>
                        </a:lnTo>
                        <a:lnTo>
                          <a:pt x="0" y="74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01" name="Freeform 18"/>
                  <p:cNvSpPr>
                    <a:spLocks/>
                  </p:cNvSpPr>
                  <p:nvPr/>
                </p:nvSpPr>
                <p:spPr bwMode="auto">
                  <a:xfrm>
                    <a:off x="4500" y="1992"/>
                    <a:ext cx="112" cy="81"/>
                  </a:xfrm>
                  <a:custGeom>
                    <a:avLst/>
                    <a:gdLst>
                      <a:gd name="T0" fmla="*/ 112 w 112"/>
                      <a:gd name="T1" fmla="*/ 65 h 81"/>
                      <a:gd name="T2" fmla="*/ 112 w 112"/>
                      <a:gd name="T3" fmla="*/ 81 h 81"/>
                      <a:gd name="T4" fmla="*/ 0 w 112"/>
                      <a:gd name="T5" fmla="*/ 17 h 81"/>
                      <a:gd name="T6" fmla="*/ 0 w 112"/>
                      <a:gd name="T7" fmla="*/ 0 h 81"/>
                      <a:gd name="T8" fmla="*/ 112 w 112"/>
                      <a:gd name="T9" fmla="*/ 65 h 8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12" h="81">
                        <a:moveTo>
                          <a:pt x="112" y="65"/>
                        </a:moveTo>
                        <a:lnTo>
                          <a:pt x="112" y="81"/>
                        </a:lnTo>
                        <a:lnTo>
                          <a:pt x="0" y="17"/>
                        </a:lnTo>
                        <a:lnTo>
                          <a:pt x="0" y="0"/>
                        </a:lnTo>
                        <a:lnTo>
                          <a:pt x="112" y="65"/>
                        </a:ln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02" name="Freeform 19"/>
                  <p:cNvSpPr>
                    <a:spLocks/>
                  </p:cNvSpPr>
                  <p:nvPr/>
                </p:nvSpPr>
                <p:spPr bwMode="auto">
                  <a:xfrm>
                    <a:off x="4508" y="2000"/>
                    <a:ext cx="37" cy="27"/>
                  </a:xfrm>
                  <a:custGeom>
                    <a:avLst/>
                    <a:gdLst>
                      <a:gd name="T0" fmla="*/ 0 w 37"/>
                      <a:gd name="T1" fmla="*/ 6 h 27"/>
                      <a:gd name="T2" fmla="*/ 0 w 37"/>
                      <a:gd name="T3" fmla="*/ 0 h 27"/>
                      <a:gd name="T4" fmla="*/ 37 w 37"/>
                      <a:gd name="T5" fmla="*/ 22 h 27"/>
                      <a:gd name="T6" fmla="*/ 37 w 37"/>
                      <a:gd name="T7" fmla="*/ 27 h 27"/>
                      <a:gd name="T8" fmla="*/ 0 w 37"/>
                      <a:gd name="T9" fmla="*/ 6 h 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" h="27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37" y="22"/>
                        </a:lnTo>
                        <a:lnTo>
                          <a:pt x="37" y="27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03" name="Freeform 20"/>
                  <p:cNvSpPr>
                    <a:spLocks/>
                  </p:cNvSpPr>
                  <p:nvPr/>
                </p:nvSpPr>
                <p:spPr bwMode="auto">
                  <a:xfrm>
                    <a:off x="4508" y="2000"/>
                    <a:ext cx="1" cy="6"/>
                  </a:xfrm>
                  <a:custGeom>
                    <a:avLst/>
                    <a:gdLst>
                      <a:gd name="T0" fmla="*/ 0 w 1"/>
                      <a:gd name="T1" fmla="*/ 6 h 6"/>
                      <a:gd name="T2" fmla="*/ 1 w 1"/>
                      <a:gd name="T3" fmla="*/ 5 h 6"/>
                      <a:gd name="T4" fmla="*/ 1 w 1"/>
                      <a:gd name="T5" fmla="*/ 0 h 6"/>
                      <a:gd name="T6" fmla="*/ 0 w 1"/>
                      <a:gd name="T7" fmla="*/ 0 h 6"/>
                      <a:gd name="T8" fmla="*/ 0 w 1"/>
                      <a:gd name="T9" fmla="*/ 6 h 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6">
                        <a:moveTo>
                          <a:pt x="0" y="6"/>
                        </a:moveTo>
                        <a:lnTo>
                          <a:pt x="1" y="5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04" name="Freeform 21"/>
                  <p:cNvSpPr>
                    <a:spLocks/>
                  </p:cNvSpPr>
                  <p:nvPr/>
                </p:nvSpPr>
                <p:spPr bwMode="auto">
                  <a:xfrm>
                    <a:off x="4508" y="2005"/>
                    <a:ext cx="37" cy="22"/>
                  </a:xfrm>
                  <a:custGeom>
                    <a:avLst/>
                    <a:gdLst>
                      <a:gd name="T0" fmla="*/ 37 w 37"/>
                      <a:gd name="T1" fmla="*/ 22 h 22"/>
                      <a:gd name="T2" fmla="*/ 37 w 37"/>
                      <a:gd name="T3" fmla="*/ 21 h 22"/>
                      <a:gd name="T4" fmla="*/ 1 w 37"/>
                      <a:gd name="T5" fmla="*/ 0 h 22"/>
                      <a:gd name="T6" fmla="*/ 0 w 37"/>
                      <a:gd name="T7" fmla="*/ 1 h 22"/>
                      <a:gd name="T8" fmla="*/ 37 w 37"/>
                      <a:gd name="T9" fmla="*/ 22 h 2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" h="22">
                        <a:moveTo>
                          <a:pt x="37" y="22"/>
                        </a:moveTo>
                        <a:lnTo>
                          <a:pt x="37" y="2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7" y="2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05" name="Freeform 22"/>
                  <p:cNvSpPr>
                    <a:spLocks/>
                  </p:cNvSpPr>
                  <p:nvPr/>
                </p:nvSpPr>
                <p:spPr bwMode="auto">
                  <a:xfrm>
                    <a:off x="4606" y="2057"/>
                    <a:ext cx="3" cy="13"/>
                  </a:xfrm>
                  <a:custGeom>
                    <a:avLst/>
                    <a:gdLst>
                      <a:gd name="T0" fmla="*/ 0 w 3"/>
                      <a:gd name="T1" fmla="*/ 11 h 13"/>
                      <a:gd name="T2" fmla="*/ 1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1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1"/>
                        </a:moveTo>
                        <a:lnTo>
                          <a:pt x="1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06" name="Freeform 23"/>
                  <p:cNvSpPr>
                    <a:spLocks/>
                  </p:cNvSpPr>
                  <p:nvPr/>
                </p:nvSpPr>
                <p:spPr bwMode="auto">
                  <a:xfrm>
                    <a:off x="4606" y="2057"/>
                    <a:ext cx="1" cy="11"/>
                  </a:xfrm>
                  <a:custGeom>
                    <a:avLst/>
                    <a:gdLst>
                      <a:gd name="T0" fmla="*/ 0 w 1"/>
                      <a:gd name="T1" fmla="*/ 11 h 11"/>
                      <a:gd name="T2" fmla="*/ 1 w 1"/>
                      <a:gd name="T3" fmla="*/ 11 h 11"/>
                      <a:gd name="T4" fmla="*/ 1 w 1"/>
                      <a:gd name="T5" fmla="*/ 0 h 11"/>
                      <a:gd name="T6" fmla="*/ 1 w 1"/>
                      <a:gd name="T7" fmla="*/ 0 h 11"/>
                      <a:gd name="T8" fmla="*/ 0 w 1"/>
                      <a:gd name="T9" fmla="*/ 11 h 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1">
                        <a:moveTo>
                          <a:pt x="0" y="11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07" name="Freeform 24"/>
                  <p:cNvSpPr>
                    <a:spLocks/>
                  </p:cNvSpPr>
                  <p:nvPr/>
                </p:nvSpPr>
                <p:spPr bwMode="auto">
                  <a:xfrm>
                    <a:off x="4606" y="2068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08" name="Freeform 25"/>
                  <p:cNvSpPr>
                    <a:spLocks/>
                  </p:cNvSpPr>
                  <p:nvPr/>
                </p:nvSpPr>
                <p:spPr bwMode="auto">
                  <a:xfrm>
                    <a:off x="4602" y="2054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2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09" name="Freeform 26"/>
                  <p:cNvSpPr>
                    <a:spLocks/>
                  </p:cNvSpPr>
                  <p:nvPr/>
                </p:nvSpPr>
                <p:spPr bwMode="auto">
                  <a:xfrm>
                    <a:off x="4602" y="2054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2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10" name="Freeform 27"/>
                  <p:cNvSpPr>
                    <a:spLocks/>
                  </p:cNvSpPr>
                  <p:nvPr/>
                </p:nvSpPr>
                <p:spPr bwMode="auto">
                  <a:xfrm>
                    <a:off x="4602" y="2066"/>
                    <a:ext cx="3" cy="1"/>
                  </a:xfrm>
                  <a:custGeom>
                    <a:avLst/>
                    <a:gdLst>
                      <a:gd name="T0" fmla="*/ 3 w 3"/>
                      <a:gd name="T1" fmla="*/ 1 h 1"/>
                      <a:gd name="T2" fmla="*/ 3 w 3"/>
                      <a:gd name="T3" fmla="*/ 1 h 1"/>
                      <a:gd name="T4" fmla="*/ 1 w 3"/>
                      <a:gd name="T5" fmla="*/ 0 h 1"/>
                      <a:gd name="T6" fmla="*/ 0 w 3"/>
                      <a:gd name="T7" fmla="*/ 0 h 1"/>
                      <a:gd name="T8" fmla="*/ 3 w 3"/>
                      <a:gd name="T9" fmla="*/ 1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">
                        <a:moveTo>
                          <a:pt x="3" y="1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11" name="Freeform 28"/>
                  <p:cNvSpPr>
                    <a:spLocks/>
                  </p:cNvSpPr>
                  <p:nvPr/>
                </p:nvSpPr>
                <p:spPr bwMode="auto">
                  <a:xfrm>
                    <a:off x="4598" y="2052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12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4598" y="2052"/>
                    <a:ext cx="1" cy="12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13" name="Freeform 30"/>
                  <p:cNvSpPr>
                    <a:spLocks/>
                  </p:cNvSpPr>
                  <p:nvPr/>
                </p:nvSpPr>
                <p:spPr bwMode="auto">
                  <a:xfrm>
                    <a:off x="4598" y="2064"/>
                    <a:ext cx="3" cy="1"/>
                  </a:xfrm>
                  <a:custGeom>
                    <a:avLst/>
                    <a:gdLst>
                      <a:gd name="T0" fmla="*/ 3 w 3"/>
                      <a:gd name="T1" fmla="*/ 1 h 1"/>
                      <a:gd name="T2" fmla="*/ 3 w 3"/>
                      <a:gd name="T3" fmla="*/ 0 h 1"/>
                      <a:gd name="T4" fmla="*/ 1 w 3"/>
                      <a:gd name="T5" fmla="*/ 0 h 1"/>
                      <a:gd name="T6" fmla="*/ 0 w 3"/>
                      <a:gd name="T7" fmla="*/ 0 h 1"/>
                      <a:gd name="T8" fmla="*/ 3 w 3"/>
                      <a:gd name="T9" fmla="*/ 1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">
                        <a:moveTo>
                          <a:pt x="3" y="1"/>
                        </a:moveTo>
                        <a:lnTo>
                          <a:pt x="3" y="0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14" name="Freeform 31"/>
                  <p:cNvSpPr>
                    <a:spLocks/>
                  </p:cNvSpPr>
                  <p:nvPr/>
                </p:nvSpPr>
                <p:spPr bwMode="auto">
                  <a:xfrm>
                    <a:off x="4594" y="2049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15" name="Freeform 32"/>
                  <p:cNvSpPr>
                    <a:spLocks/>
                  </p:cNvSpPr>
                  <p:nvPr/>
                </p:nvSpPr>
                <p:spPr bwMode="auto">
                  <a:xfrm>
                    <a:off x="4594" y="2049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2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16" name="Freeform 33"/>
                  <p:cNvSpPr>
                    <a:spLocks/>
                  </p:cNvSpPr>
                  <p:nvPr/>
                </p:nvSpPr>
                <p:spPr bwMode="auto">
                  <a:xfrm>
                    <a:off x="4594" y="2061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17" name="Freeform 34"/>
                  <p:cNvSpPr>
                    <a:spLocks/>
                  </p:cNvSpPr>
                  <p:nvPr/>
                </p:nvSpPr>
                <p:spPr bwMode="auto">
                  <a:xfrm>
                    <a:off x="4590" y="2047"/>
                    <a:ext cx="2" cy="14"/>
                  </a:xfrm>
                  <a:custGeom>
                    <a:avLst/>
                    <a:gdLst>
                      <a:gd name="T0" fmla="*/ 0 w 2"/>
                      <a:gd name="T1" fmla="*/ 12 h 14"/>
                      <a:gd name="T2" fmla="*/ 0 w 2"/>
                      <a:gd name="T3" fmla="*/ 0 h 14"/>
                      <a:gd name="T4" fmla="*/ 2 w 2"/>
                      <a:gd name="T5" fmla="*/ 2 h 14"/>
                      <a:gd name="T6" fmla="*/ 2 w 2"/>
                      <a:gd name="T7" fmla="*/ 14 h 14"/>
                      <a:gd name="T8" fmla="*/ 0 w 2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18" name="Freeform 35"/>
                  <p:cNvSpPr>
                    <a:spLocks/>
                  </p:cNvSpPr>
                  <p:nvPr/>
                </p:nvSpPr>
                <p:spPr bwMode="auto">
                  <a:xfrm>
                    <a:off x="4590" y="2047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19" name="Freeform 36"/>
                  <p:cNvSpPr>
                    <a:spLocks/>
                  </p:cNvSpPr>
                  <p:nvPr/>
                </p:nvSpPr>
                <p:spPr bwMode="auto">
                  <a:xfrm>
                    <a:off x="4590" y="2058"/>
                    <a:ext cx="2" cy="3"/>
                  </a:xfrm>
                  <a:custGeom>
                    <a:avLst/>
                    <a:gdLst>
                      <a:gd name="T0" fmla="*/ 2 w 2"/>
                      <a:gd name="T1" fmla="*/ 3 h 3"/>
                      <a:gd name="T2" fmla="*/ 2 w 2"/>
                      <a:gd name="T3" fmla="*/ 2 h 3"/>
                      <a:gd name="T4" fmla="*/ 1 w 2"/>
                      <a:gd name="T5" fmla="*/ 0 h 3"/>
                      <a:gd name="T6" fmla="*/ 0 w 2"/>
                      <a:gd name="T7" fmla="*/ 1 h 3"/>
                      <a:gd name="T8" fmla="*/ 2 w 2"/>
                      <a:gd name="T9" fmla="*/ 3 h 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2" y="3"/>
                        </a:moveTo>
                        <a:lnTo>
                          <a:pt x="2" y="2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2" y="3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20" name="Freeform 37"/>
                  <p:cNvSpPr>
                    <a:spLocks/>
                  </p:cNvSpPr>
                  <p:nvPr/>
                </p:nvSpPr>
                <p:spPr bwMode="auto">
                  <a:xfrm>
                    <a:off x="4586" y="2045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21" name="Freeform 38"/>
                  <p:cNvSpPr>
                    <a:spLocks/>
                  </p:cNvSpPr>
                  <p:nvPr/>
                </p:nvSpPr>
                <p:spPr bwMode="auto">
                  <a:xfrm>
                    <a:off x="4586" y="2045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0 w 1"/>
                      <a:gd name="T3" fmla="*/ 11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0" y="11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22" name="Freeform 39"/>
                  <p:cNvSpPr>
                    <a:spLocks/>
                  </p:cNvSpPr>
                  <p:nvPr/>
                </p:nvSpPr>
                <p:spPr bwMode="auto">
                  <a:xfrm>
                    <a:off x="4586" y="2056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2 h 2"/>
                      <a:gd name="T4" fmla="*/ 0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2"/>
                        </a:lnTo>
                        <a:lnTo>
                          <a:pt x="0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23" name="Freeform 40"/>
                  <p:cNvSpPr>
                    <a:spLocks/>
                  </p:cNvSpPr>
                  <p:nvPr/>
                </p:nvSpPr>
                <p:spPr bwMode="auto">
                  <a:xfrm>
                    <a:off x="4582" y="2043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24" name="Freeform 41"/>
                  <p:cNvSpPr>
                    <a:spLocks/>
                  </p:cNvSpPr>
                  <p:nvPr/>
                </p:nvSpPr>
                <p:spPr bwMode="auto">
                  <a:xfrm>
                    <a:off x="4582" y="2043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0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25" name="Freeform 42"/>
                  <p:cNvSpPr>
                    <a:spLocks/>
                  </p:cNvSpPr>
                  <p:nvPr/>
                </p:nvSpPr>
                <p:spPr bwMode="auto">
                  <a:xfrm>
                    <a:off x="4582" y="2054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26" name="Freeform 43"/>
                  <p:cNvSpPr>
                    <a:spLocks/>
                  </p:cNvSpPr>
                  <p:nvPr/>
                </p:nvSpPr>
                <p:spPr bwMode="auto">
                  <a:xfrm>
                    <a:off x="4578" y="2040"/>
                    <a:ext cx="2" cy="14"/>
                  </a:xfrm>
                  <a:custGeom>
                    <a:avLst/>
                    <a:gdLst>
                      <a:gd name="T0" fmla="*/ 0 w 2"/>
                      <a:gd name="T1" fmla="*/ 12 h 14"/>
                      <a:gd name="T2" fmla="*/ 0 w 2"/>
                      <a:gd name="T3" fmla="*/ 0 h 14"/>
                      <a:gd name="T4" fmla="*/ 2 w 2"/>
                      <a:gd name="T5" fmla="*/ 2 h 14"/>
                      <a:gd name="T6" fmla="*/ 2 w 2"/>
                      <a:gd name="T7" fmla="*/ 14 h 14"/>
                      <a:gd name="T8" fmla="*/ 0 w 2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27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4578" y="2040"/>
                    <a:ext cx="1" cy="12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28" name="Freeform 45"/>
                  <p:cNvSpPr>
                    <a:spLocks/>
                  </p:cNvSpPr>
                  <p:nvPr/>
                </p:nvSpPr>
                <p:spPr bwMode="auto">
                  <a:xfrm>
                    <a:off x="4578" y="2052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2 w 2"/>
                      <a:gd name="T3" fmla="*/ 0 h 2"/>
                      <a:gd name="T4" fmla="*/ 1 w 2"/>
                      <a:gd name="T5" fmla="*/ 0 h 2"/>
                      <a:gd name="T6" fmla="*/ 0 w 2"/>
                      <a:gd name="T7" fmla="*/ 0 h 2"/>
                      <a:gd name="T8" fmla="*/ 2 w 2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2" y="0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2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29" name="Freeform 46"/>
                  <p:cNvSpPr>
                    <a:spLocks/>
                  </p:cNvSpPr>
                  <p:nvPr/>
                </p:nvSpPr>
                <p:spPr bwMode="auto">
                  <a:xfrm>
                    <a:off x="4574" y="2038"/>
                    <a:ext cx="3" cy="13"/>
                  </a:xfrm>
                  <a:custGeom>
                    <a:avLst/>
                    <a:gdLst>
                      <a:gd name="T0" fmla="*/ 0 w 3"/>
                      <a:gd name="T1" fmla="*/ 11 h 13"/>
                      <a:gd name="T2" fmla="*/ 0 w 3"/>
                      <a:gd name="T3" fmla="*/ 0 h 13"/>
                      <a:gd name="T4" fmla="*/ 3 w 3"/>
                      <a:gd name="T5" fmla="*/ 2 h 13"/>
                      <a:gd name="T6" fmla="*/ 3 w 3"/>
                      <a:gd name="T7" fmla="*/ 13 h 13"/>
                      <a:gd name="T8" fmla="*/ 0 w 3"/>
                      <a:gd name="T9" fmla="*/ 11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1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3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30" name="Rectangle 47"/>
                  <p:cNvSpPr>
                    <a:spLocks noChangeArrowheads="1"/>
                  </p:cNvSpPr>
                  <p:nvPr/>
                </p:nvSpPr>
                <p:spPr bwMode="auto">
                  <a:xfrm>
                    <a:off x="4574" y="2038"/>
                    <a:ext cx="1" cy="11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31" name="Freeform 48"/>
                  <p:cNvSpPr>
                    <a:spLocks/>
                  </p:cNvSpPr>
                  <p:nvPr/>
                </p:nvSpPr>
                <p:spPr bwMode="auto">
                  <a:xfrm>
                    <a:off x="4574" y="2049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0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32" name="Freeform 49"/>
                  <p:cNvSpPr>
                    <a:spLocks/>
                  </p:cNvSpPr>
                  <p:nvPr/>
                </p:nvSpPr>
                <p:spPr bwMode="auto">
                  <a:xfrm>
                    <a:off x="4570" y="2036"/>
                    <a:ext cx="3" cy="13"/>
                  </a:xfrm>
                  <a:custGeom>
                    <a:avLst/>
                    <a:gdLst>
                      <a:gd name="T0" fmla="*/ 0 w 3"/>
                      <a:gd name="T1" fmla="*/ 11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2 w 3"/>
                      <a:gd name="T7" fmla="*/ 13 h 13"/>
                      <a:gd name="T8" fmla="*/ 0 w 3"/>
                      <a:gd name="T9" fmla="*/ 11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1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2" y="13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33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4570" y="2036"/>
                    <a:ext cx="1" cy="11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34" name="Freeform 51"/>
                  <p:cNvSpPr>
                    <a:spLocks/>
                  </p:cNvSpPr>
                  <p:nvPr/>
                </p:nvSpPr>
                <p:spPr bwMode="auto">
                  <a:xfrm>
                    <a:off x="4570" y="2047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2 w 2"/>
                      <a:gd name="T3" fmla="*/ 1 h 2"/>
                      <a:gd name="T4" fmla="*/ 1 w 2"/>
                      <a:gd name="T5" fmla="*/ 0 h 2"/>
                      <a:gd name="T6" fmla="*/ 0 w 2"/>
                      <a:gd name="T7" fmla="*/ 0 h 2"/>
                      <a:gd name="T8" fmla="*/ 2 w 2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2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2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35" name="Freeform 52"/>
                  <p:cNvSpPr>
                    <a:spLocks/>
                  </p:cNvSpPr>
                  <p:nvPr/>
                </p:nvSpPr>
                <p:spPr bwMode="auto">
                  <a:xfrm>
                    <a:off x="4566" y="2033"/>
                    <a:ext cx="2" cy="13"/>
                  </a:xfrm>
                  <a:custGeom>
                    <a:avLst/>
                    <a:gdLst>
                      <a:gd name="T0" fmla="*/ 0 w 2"/>
                      <a:gd name="T1" fmla="*/ 12 h 13"/>
                      <a:gd name="T2" fmla="*/ 0 w 2"/>
                      <a:gd name="T3" fmla="*/ 0 h 13"/>
                      <a:gd name="T4" fmla="*/ 2 w 2"/>
                      <a:gd name="T5" fmla="*/ 1 h 13"/>
                      <a:gd name="T6" fmla="*/ 2 w 2"/>
                      <a:gd name="T7" fmla="*/ 13 h 13"/>
                      <a:gd name="T8" fmla="*/ 0 w 2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1"/>
                        </a:lnTo>
                        <a:lnTo>
                          <a:pt x="2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36" name="Freeform 53"/>
                  <p:cNvSpPr>
                    <a:spLocks/>
                  </p:cNvSpPr>
                  <p:nvPr/>
                </p:nvSpPr>
                <p:spPr bwMode="auto">
                  <a:xfrm>
                    <a:off x="4566" y="2033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2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37" name="Freeform 54"/>
                  <p:cNvSpPr>
                    <a:spLocks/>
                  </p:cNvSpPr>
                  <p:nvPr/>
                </p:nvSpPr>
                <p:spPr bwMode="auto">
                  <a:xfrm>
                    <a:off x="4566" y="2045"/>
                    <a:ext cx="2" cy="1"/>
                  </a:xfrm>
                  <a:custGeom>
                    <a:avLst/>
                    <a:gdLst>
                      <a:gd name="T0" fmla="*/ 2 w 2"/>
                      <a:gd name="T1" fmla="*/ 1 h 1"/>
                      <a:gd name="T2" fmla="*/ 2 w 2"/>
                      <a:gd name="T3" fmla="*/ 1 h 1"/>
                      <a:gd name="T4" fmla="*/ 1 w 2"/>
                      <a:gd name="T5" fmla="*/ 0 h 1"/>
                      <a:gd name="T6" fmla="*/ 0 w 2"/>
                      <a:gd name="T7" fmla="*/ 0 h 1"/>
                      <a:gd name="T8" fmla="*/ 2 w 2"/>
                      <a:gd name="T9" fmla="*/ 1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">
                        <a:moveTo>
                          <a:pt x="2" y="1"/>
                        </a:moveTo>
                        <a:lnTo>
                          <a:pt x="2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2" y="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38" name="Freeform 55"/>
                  <p:cNvSpPr>
                    <a:spLocks/>
                  </p:cNvSpPr>
                  <p:nvPr/>
                </p:nvSpPr>
                <p:spPr bwMode="auto">
                  <a:xfrm>
                    <a:off x="4562" y="2031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39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4562" y="2031"/>
                    <a:ext cx="1" cy="12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40" name="Freeform 57"/>
                  <p:cNvSpPr>
                    <a:spLocks/>
                  </p:cNvSpPr>
                  <p:nvPr/>
                </p:nvSpPr>
                <p:spPr bwMode="auto">
                  <a:xfrm>
                    <a:off x="4562" y="2043"/>
                    <a:ext cx="3" cy="1"/>
                  </a:xfrm>
                  <a:custGeom>
                    <a:avLst/>
                    <a:gdLst>
                      <a:gd name="T0" fmla="*/ 3 w 3"/>
                      <a:gd name="T1" fmla="*/ 1 h 1"/>
                      <a:gd name="T2" fmla="*/ 3 w 3"/>
                      <a:gd name="T3" fmla="*/ 0 h 1"/>
                      <a:gd name="T4" fmla="*/ 0 w 3"/>
                      <a:gd name="T5" fmla="*/ 0 h 1"/>
                      <a:gd name="T6" fmla="*/ 0 w 3"/>
                      <a:gd name="T7" fmla="*/ 0 h 1"/>
                      <a:gd name="T8" fmla="*/ 3 w 3"/>
                      <a:gd name="T9" fmla="*/ 1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">
                        <a:moveTo>
                          <a:pt x="3" y="1"/>
                        </a:moveTo>
                        <a:lnTo>
                          <a:pt x="3" y="0"/>
                        </a:lnTo>
                        <a:lnTo>
                          <a:pt x="0" y="0"/>
                        </a:lnTo>
                        <a:lnTo>
                          <a:pt x="3" y="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41" name="Freeform 58"/>
                  <p:cNvSpPr>
                    <a:spLocks/>
                  </p:cNvSpPr>
                  <p:nvPr/>
                </p:nvSpPr>
                <p:spPr bwMode="auto">
                  <a:xfrm>
                    <a:off x="4501" y="1994"/>
                    <a:ext cx="7" cy="8"/>
                  </a:xfrm>
                  <a:custGeom>
                    <a:avLst/>
                    <a:gdLst>
                      <a:gd name="T0" fmla="*/ 7 w 7"/>
                      <a:gd name="T1" fmla="*/ 3 h 8"/>
                      <a:gd name="T2" fmla="*/ 7 w 7"/>
                      <a:gd name="T3" fmla="*/ 8 h 8"/>
                      <a:gd name="T4" fmla="*/ 0 w 7"/>
                      <a:gd name="T5" fmla="*/ 4 h 8"/>
                      <a:gd name="T6" fmla="*/ 0 w 7"/>
                      <a:gd name="T7" fmla="*/ 0 h 8"/>
                      <a:gd name="T8" fmla="*/ 7 w 7"/>
                      <a:gd name="T9" fmla="*/ 3 h 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7" y="3"/>
                        </a:moveTo>
                        <a:lnTo>
                          <a:pt x="7" y="8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  <a:lnTo>
                          <a:pt x="7" y="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42" name="Freeform 59"/>
                  <p:cNvSpPr>
                    <a:spLocks/>
                  </p:cNvSpPr>
                  <p:nvPr/>
                </p:nvSpPr>
                <p:spPr bwMode="auto">
                  <a:xfrm>
                    <a:off x="4506" y="1998"/>
                    <a:ext cx="1" cy="4"/>
                  </a:xfrm>
                  <a:custGeom>
                    <a:avLst/>
                    <a:gdLst>
                      <a:gd name="T0" fmla="*/ 0 w 1"/>
                      <a:gd name="T1" fmla="*/ 0 h 4"/>
                      <a:gd name="T2" fmla="*/ 1 w 1"/>
                      <a:gd name="T3" fmla="*/ 0 h 4"/>
                      <a:gd name="T4" fmla="*/ 1 w 1"/>
                      <a:gd name="T5" fmla="*/ 3 h 4"/>
                      <a:gd name="T6" fmla="*/ 0 w 1"/>
                      <a:gd name="T7" fmla="*/ 4 h 4"/>
                      <a:gd name="T8" fmla="*/ 0 w 1"/>
                      <a:gd name="T9" fmla="*/ 0 h 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4">
                        <a:moveTo>
                          <a:pt x="0" y="0"/>
                        </a:moveTo>
                        <a:lnTo>
                          <a:pt x="1" y="0"/>
                        </a:lnTo>
                        <a:lnTo>
                          <a:pt x="1" y="3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725A1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43" name="Freeform 60"/>
                  <p:cNvSpPr>
                    <a:spLocks/>
                  </p:cNvSpPr>
                  <p:nvPr/>
                </p:nvSpPr>
                <p:spPr bwMode="auto">
                  <a:xfrm>
                    <a:off x="4500" y="1994"/>
                    <a:ext cx="7" cy="4"/>
                  </a:xfrm>
                  <a:custGeom>
                    <a:avLst/>
                    <a:gdLst>
                      <a:gd name="T0" fmla="*/ 0 w 7"/>
                      <a:gd name="T1" fmla="*/ 1 h 4"/>
                      <a:gd name="T2" fmla="*/ 1 w 7"/>
                      <a:gd name="T3" fmla="*/ 0 h 4"/>
                      <a:gd name="T4" fmla="*/ 7 w 7"/>
                      <a:gd name="T5" fmla="*/ 4 h 4"/>
                      <a:gd name="T6" fmla="*/ 6 w 7"/>
                      <a:gd name="T7" fmla="*/ 4 h 4"/>
                      <a:gd name="T8" fmla="*/ 0 w 7"/>
                      <a:gd name="T9" fmla="*/ 1 h 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" h="4">
                        <a:moveTo>
                          <a:pt x="0" y="1"/>
                        </a:moveTo>
                        <a:lnTo>
                          <a:pt x="1" y="0"/>
                        </a:lnTo>
                        <a:lnTo>
                          <a:pt x="7" y="4"/>
                        </a:lnTo>
                        <a:lnTo>
                          <a:pt x="6" y="4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E1B1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44" name="Freeform 61"/>
                  <p:cNvSpPr>
                    <a:spLocks/>
                  </p:cNvSpPr>
                  <p:nvPr/>
                </p:nvSpPr>
                <p:spPr bwMode="auto">
                  <a:xfrm>
                    <a:off x="4500" y="1995"/>
                    <a:ext cx="6" cy="7"/>
                  </a:xfrm>
                  <a:custGeom>
                    <a:avLst/>
                    <a:gdLst>
                      <a:gd name="T0" fmla="*/ 6 w 6"/>
                      <a:gd name="T1" fmla="*/ 3 h 7"/>
                      <a:gd name="T2" fmla="*/ 6 w 6"/>
                      <a:gd name="T3" fmla="*/ 7 h 7"/>
                      <a:gd name="T4" fmla="*/ 0 w 6"/>
                      <a:gd name="T5" fmla="*/ 4 h 7"/>
                      <a:gd name="T6" fmla="*/ 0 w 6"/>
                      <a:gd name="T7" fmla="*/ 0 h 7"/>
                      <a:gd name="T8" fmla="*/ 6 w 6"/>
                      <a:gd name="T9" fmla="*/ 3 h 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" h="7">
                        <a:moveTo>
                          <a:pt x="6" y="3"/>
                        </a:moveTo>
                        <a:lnTo>
                          <a:pt x="6" y="7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  <a:lnTo>
                          <a:pt x="6" y="3"/>
                        </a:lnTo>
                        <a:close/>
                      </a:path>
                    </a:pathLst>
                  </a:custGeom>
                  <a:solidFill>
                    <a:srgbClr val="E1B1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45" name="Freeform 62"/>
                  <p:cNvSpPr>
                    <a:spLocks/>
                  </p:cNvSpPr>
                  <p:nvPr/>
                </p:nvSpPr>
                <p:spPr bwMode="auto">
                  <a:xfrm>
                    <a:off x="4612" y="1959"/>
                    <a:ext cx="127" cy="91"/>
                  </a:xfrm>
                  <a:custGeom>
                    <a:avLst/>
                    <a:gdLst>
                      <a:gd name="T0" fmla="*/ 0 w 127"/>
                      <a:gd name="T1" fmla="*/ 74 h 91"/>
                      <a:gd name="T2" fmla="*/ 127 w 127"/>
                      <a:gd name="T3" fmla="*/ 0 h 91"/>
                      <a:gd name="T4" fmla="*/ 127 w 127"/>
                      <a:gd name="T5" fmla="*/ 17 h 91"/>
                      <a:gd name="T6" fmla="*/ 0 w 127"/>
                      <a:gd name="T7" fmla="*/ 91 h 91"/>
                      <a:gd name="T8" fmla="*/ 0 w 127"/>
                      <a:gd name="T9" fmla="*/ 74 h 9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27" h="91">
                        <a:moveTo>
                          <a:pt x="0" y="74"/>
                        </a:moveTo>
                        <a:lnTo>
                          <a:pt x="127" y="0"/>
                        </a:lnTo>
                        <a:lnTo>
                          <a:pt x="127" y="17"/>
                        </a:lnTo>
                        <a:lnTo>
                          <a:pt x="0" y="91"/>
                        </a:lnTo>
                        <a:lnTo>
                          <a:pt x="0" y="7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46" name="Freeform 63"/>
                  <p:cNvSpPr>
                    <a:spLocks/>
                  </p:cNvSpPr>
                  <p:nvPr/>
                </p:nvSpPr>
                <p:spPr bwMode="auto">
                  <a:xfrm>
                    <a:off x="4500" y="1894"/>
                    <a:ext cx="239" cy="139"/>
                  </a:xfrm>
                  <a:custGeom>
                    <a:avLst/>
                    <a:gdLst>
                      <a:gd name="T0" fmla="*/ 0 w 239"/>
                      <a:gd name="T1" fmla="*/ 75 h 139"/>
                      <a:gd name="T2" fmla="*/ 128 w 239"/>
                      <a:gd name="T3" fmla="*/ 0 h 139"/>
                      <a:gd name="T4" fmla="*/ 239 w 239"/>
                      <a:gd name="T5" fmla="*/ 65 h 139"/>
                      <a:gd name="T6" fmla="*/ 112 w 239"/>
                      <a:gd name="T7" fmla="*/ 139 h 139"/>
                      <a:gd name="T8" fmla="*/ 0 w 239"/>
                      <a:gd name="T9" fmla="*/ 75 h 13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39" h="139">
                        <a:moveTo>
                          <a:pt x="0" y="75"/>
                        </a:moveTo>
                        <a:lnTo>
                          <a:pt x="128" y="0"/>
                        </a:lnTo>
                        <a:lnTo>
                          <a:pt x="239" y="65"/>
                        </a:lnTo>
                        <a:lnTo>
                          <a:pt x="112" y="139"/>
                        </a:lnTo>
                        <a:lnTo>
                          <a:pt x="0" y="75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47" name="Freeform 64"/>
                  <p:cNvSpPr>
                    <a:spLocks/>
                  </p:cNvSpPr>
                  <p:nvPr/>
                </p:nvSpPr>
                <p:spPr bwMode="auto">
                  <a:xfrm>
                    <a:off x="4500" y="1969"/>
                    <a:ext cx="112" cy="81"/>
                  </a:xfrm>
                  <a:custGeom>
                    <a:avLst/>
                    <a:gdLst>
                      <a:gd name="T0" fmla="*/ 112 w 112"/>
                      <a:gd name="T1" fmla="*/ 64 h 81"/>
                      <a:gd name="T2" fmla="*/ 112 w 112"/>
                      <a:gd name="T3" fmla="*/ 81 h 81"/>
                      <a:gd name="T4" fmla="*/ 0 w 112"/>
                      <a:gd name="T5" fmla="*/ 16 h 81"/>
                      <a:gd name="T6" fmla="*/ 0 w 112"/>
                      <a:gd name="T7" fmla="*/ 0 h 81"/>
                      <a:gd name="T8" fmla="*/ 112 w 112"/>
                      <a:gd name="T9" fmla="*/ 64 h 8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12" h="81">
                        <a:moveTo>
                          <a:pt x="112" y="64"/>
                        </a:moveTo>
                        <a:lnTo>
                          <a:pt x="112" y="81"/>
                        </a:lnTo>
                        <a:lnTo>
                          <a:pt x="0" y="16"/>
                        </a:lnTo>
                        <a:lnTo>
                          <a:pt x="0" y="0"/>
                        </a:lnTo>
                        <a:lnTo>
                          <a:pt x="112" y="64"/>
                        </a:ln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48" name="Freeform 65"/>
                  <p:cNvSpPr>
                    <a:spLocks/>
                  </p:cNvSpPr>
                  <p:nvPr/>
                </p:nvSpPr>
                <p:spPr bwMode="auto">
                  <a:xfrm>
                    <a:off x="4508" y="1976"/>
                    <a:ext cx="37" cy="27"/>
                  </a:xfrm>
                  <a:custGeom>
                    <a:avLst/>
                    <a:gdLst>
                      <a:gd name="T0" fmla="*/ 0 w 37"/>
                      <a:gd name="T1" fmla="*/ 6 h 27"/>
                      <a:gd name="T2" fmla="*/ 0 w 37"/>
                      <a:gd name="T3" fmla="*/ 0 h 27"/>
                      <a:gd name="T4" fmla="*/ 37 w 37"/>
                      <a:gd name="T5" fmla="*/ 21 h 27"/>
                      <a:gd name="T6" fmla="*/ 37 w 37"/>
                      <a:gd name="T7" fmla="*/ 27 h 27"/>
                      <a:gd name="T8" fmla="*/ 0 w 37"/>
                      <a:gd name="T9" fmla="*/ 6 h 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" h="27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37" y="21"/>
                        </a:lnTo>
                        <a:lnTo>
                          <a:pt x="37" y="27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49" name="Rectangle 66"/>
                  <p:cNvSpPr>
                    <a:spLocks noChangeArrowheads="1"/>
                  </p:cNvSpPr>
                  <p:nvPr/>
                </p:nvSpPr>
                <p:spPr bwMode="auto">
                  <a:xfrm>
                    <a:off x="4508" y="1976"/>
                    <a:ext cx="1" cy="6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50" name="Freeform 67"/>
                  <p:cNvSpPr>
                    <a:spLocks/>
                  </p:cNvSpPr>
                  <p:nvPr/>
                </p:nvSpPr>
                <p:spPr bwMode="auto">
                  <a:xfrm>
                    <a:off x="4508" y="1982"/>
                    <a:ext cx="37" cy="21"/>
                  </a:xfrm>
                  <a:custGeom>
                    <a:avLst/>
                    <a:gdLst>
                      <a:gd name="T0" fmla="*/ 37 w 37"/>
                      <a:gd name="T1" fmla="*/ 21 h 21"/>
                      <a:gd name="T2" fmla="*/ 37 w 37"/>
                      <a:gd name="T3" fmla="*/ 21 h 21"/>
                      <a:gd name="T4" fmla="*/ 1 w 37"/>
                      <a:gd name="T5" fmla="*/ 0 h 21"/>
                      <a:gd name="T6" fmla="*/ 0 w 37"/>
                      <a:gd name="T7" fmla="*/ 0 h 21"/>
                      <a:gd name="T8" fmla="*/ 37 w 37"/>
                      <a:gd name="T9" fmla="*/ 21 h 2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" h="21">
                        <a:moveTo>
                          <a:pt x="37" y="21"/>
                        </a:moveTo>
                        <a:lnTo>
                          <a:pt x="37" y="2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7" y="2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51" name="Freeform 68"/>
                  <p:cNvSpPr>
                    <a:spLocks/>
                  </p:cNvSpPr>
                  <p:nvPr/>
                </p:nvSpPr>
                <p:spPr bwMode="auto">
                  <a:xfrm>
                    <a:off x="4606" y="2033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1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1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52" name="Freeform 69"/>
                  <p:cNvSpPr>
                    <a:spLocks/>
                  </p:cNvSpPr>
                  <p:nvPr/>
                </p:nvSpPr>
                <p:spPr bwMode="auto">
                  <a:xfrm>
                    <a:off x="4606" y="2033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1 h 12"/>
                      <a:gd name="T6" fmla="*/ 1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1"/>
                        </a:lnTo>
                        <a:lnTo>
                          <a:pt x="1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53" name="Freeform 70"/>
                  <p:cNvSpPr>
                    <a:spLocks/>
                  </p:cNvSpPr>
                  <p:nvPr/>
                </p:nvSpPr>
                <p:spPr bwMode="auto">
                  <a:xfrm>
                    <a:off x="4606" y="2044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2 h 2"/>
                      <a:gd name="T4" fmla="*/ 1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2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54" name="Freeform 71"/>
                  <p:cNvSpPr>
                    <a:spLocks/>
                  </p:cNvSpPr>
                  <p:nvPr/>
                </p:nvSpPr>
                <p:spPr bwMode="auto">
                  <a:xfrm>
                    <a:off x="4602" y="2031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55" name="Freeform 72"/>
                  <p:cNvSpPr>
                    <a:spLocks/>
                  </p:cNvSpPr>
                  <p:nvPr/>
                </p:nvSpPr>
                <p:spPr bwMode="auto">
                  <a:xfrm>
                    <a:off x="4602" y="2031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0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56" name="Freeform 73"/>
                  <p:cNvSpPr>
                    <a:spLocks/>
                  </p:cNvSpPr>
                  <p:nvPr/>
                </p:nvSpPr>
                <p:spPr bwMode="auto">
                  <a:xfrm>
                    <a:off x="4602" y="2042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57" name="Freeform 74"/>
                  <p:cNvSpPr>
                    <a:spLocks/>
                  </p:cNvSpPr>
                  <p:nvPr/>
                </p:nvSpPr>
                <p:spPr bwMode="auto">
                  <a:xfrm>
                    <a:off x="4598" y="2028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58" name="Freeform 75"/>
                  <p:cNvSpPr>
                    <a:spLocks/>
                  </p:cNvSpPr>
                  <p:nvPr/>
                </p:nvSpPr>
                <p:spPr bwMode="auto">
                  <a:xfrm>
                    <a:off x="4598" y="2028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2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59" name="Freeform 76"/>
                  <p:cNvSpPr>
                    <a:spLocks/>
                  </p:cNvSpPr>
                  <p:nvPr/>
                </p:nvSpPr>
                <p:spPr bwMode="auto">
                  <a:xfrm>
                    <a:off x="4598" y="2040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60" name="Freeform 77"/>
                  <p:cNvSpPr>
                    <a:spLocks/>
                  </p:cNvSpPr>
                  <p:nvPr/>
                </p:nvSpPr>
                <p:spPr bwMode="auto">
                  <a:xfrm>
                    <a:off x="4594" y="2026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61" name="Freeform 78"/>
                  <p:cNvSpPr>
                    <a:spLocks/>
                  </p:cNvSpPr>
                  <p:nvPr/>
                </p:nvSpPr>
                <p:spPr bwMode="auto">
                  <a:xfrm>
                    <a:off x="4594" y="2026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0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62" name="Freeform 79"/>
                  <p:cNvSpPr>
                    <a:spLocks/>
                  </p:cNvSpPr>
                  <p:nvPr/>
                </p:nvSpPr>
                <p:spPr bwMode="auto">
                  <a:xfrm>
                    <a:off x="4594" y="2037"/>
                    <a:ext cx="3" cy="3"/>
                  </a:xfrm>
                  <a:custGeom>
                    <a:avLst/>
                    <a:gdLst>
                      <a:gd name="T0" fmla="*/ 3 w 3"/>
                      <a:gd name="T1" fmla="*/ 3 h 3"/>
                      <a:gd name="T2" fmla="*/ 3 w 3"/>
                      <a:gd name="T3" fmla="*/ 2 h 3"/>
                      <a:gd name="T4" fmla="*/ 1 w 3"/>
                      <a:gd name="T5" fmla="*/ 0 h 3"/>
                      <a:gd name="T6" fmla="*/ 0 w 3"/>
                      <a:gd name="T7" fmla="*/ 1 h 3"/>
                      <a:gd name="T8" fmla="*/ 3 w 3"/>
                      <a:gd name="T9" fmla="*/ 3 h 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3" y="3"/>
                        </a:moveTo>
                        <a:lnTo>
                          <a:pt x="3" y="2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" y="3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63" name="Freeform 80"/>
                  <p:cNvSpPr>
                    <a:spLocks/>
                  </p:cNvSpPr>
                  <p:nvPr/>
                </p:nvSpPr>
                <p:spPr bwMode="auto">
                  <a:xfrm>
                    <a:off x="4590" y="2024"/>
                    <a:ext cx="2" cy="13"/>
                  </a:xfrm>
                  <a:custGeom>
                    <a:avLst/>
                    <a:gdLst>
                      <a:gd name="T0" fmla="*/ 0 w 2"/>
                      <a:gd name="T1" fmla="*/ 12 h 13"/>
                      <a:gd name="T2" fmla="*/ 0 w 2"/>
                      <a:gd name="T3" fmla="*/ 0 h 13"/>
                      <a:gd name="T4" fmla="*/ 2 w 2"/>
                      <a:gd name="T5" fmla="*/ 1 h 13"/>
                      <a:gd name="T6" fmla="*/ 2 w 2"/>
                      <a:gd name="T7" fmla="*/ 13 h 13"/>
                      <a:gd name="T8" fmla="*/ 0 w 2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1"/>
                        </a:lnTo>
                        <a:lnTo>
                          <a:pt x="2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64" name="Freeform 81"/>
                  <p:cNvSpPr>
                    <a:spLocks/>
                  </p:cNvSpPr>
                  <p:nvPr/>
                </p:nvSpPr>
                <p:spPr bwMode="auto">
                  <a:xfrm>
                    <a:off x="4590" y="2024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0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65" name="Freeform 82"/>
                  <p:cNvSpPr>
                    <a:spLocks/>
                  </p:cNvSpPr>
                  <p:nvPr/>
                </p:nvSpPr>
                <p:spPr bwMode="auto">
                  <a:xfrm>
                    <a:off x="4590" y="2035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2 w 2"/>
                      <a:gd name="T3" fmla="*/ 1 h 2"/>
                      <a:gd name="T4" fmla="*/ 1 w 2"/>
                      <a:gd name="T5" fmla="*/ 0 h 2"/>
                      <a:gd name="T6" fmla="*/ 0 w 2"/>
                      <a:gd name="T7" fmla="*/ 1 h 2"/>
                      <a:gd name="T8" fmla="*/ 2 w 2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2" y="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2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66" name="Freeform 83"/>
                  <p:cNvSpPr>
                    <a:spLocks/>
                  </p:cNvSpPr>
                  <p:nvPr/>
                </p:nvSpPr>
                <p:spPr bwMode="auto">
                  <a:xfrm>
                    <a:off x="4586" y="2022"/>
                    <a:ext cx="3" cy="12"/>
                  </a:xfrm>
                  <a:custGeom>
                    <a:avLst/>
                    <a:gdLst>
                      <a:gd name="T0" fmla="*/ 0 w 3"/>
                      <a:gd name="T1" fmla="*/ 11 h 12"/>
                      <a:gd name="T2" fmla="*/ 0 w 3"/>
                      <a:gd name="T3" fmla="*/ 0 h 12"/>
                      <a:gd name="T4" fmla="*/ 3 w 3"/>
                      <a:gd name="T5" fmla="*/ 1 h 12"/>
                      <a:gd name="T6" fmla="*/ 3 w 3"/>
                      <a:gd name="T7" fmla="*/ 12 h 12"/>
                      <a:gd name="T8" fmla="*/ 0 w 3"/>
                      <a:gd name="T9" fmla="*/ 11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2">
                        <a:moveTo>
                          <a:pt x="0" y="11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2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67" name="Freeform 84"/>
                  <p:cNvSpPr>
                    <a:spLocks/>
                  </p:cNvSpPr>
                  <p:nvPr/>
                </p:nvSpPr>
                <p:spPr bwMode="auto">
                  <a:xfrm>
                    <a:off x="4586" y="2022"/>
                    <a:ext cx="1" cy="11"/>
                  </a:xfrm>
                  <a:custGeom>
                    <a:avLst/>
                    <a:gdLst>
                      <a:gd name="T0" fmla="*/ 0 w 1"/>
                      <a:gd name="T1" fmla="*/ 11 h 11"/>
                      <a:gd name="T2" fmla="*/ 0 w 1"/>
                      <a:gd name="T3" fmla="*/ 11 h 11"/>
                      <a:gd name="T4" fmla="*/ 1 w 1"/>
                      <a:gd name="T5" fmla="*/ 0 h 11"/>
                      <a:gd name="T6" fmla="*/ 0 w 1"/>
                      <a:gd name="T7" fmla="*/ 0 h 11"/>
                      <a:gd name="T8" fmla="*/ 0 w 1"/>
                      <a:gd name="T9" fmla="*/ 11 h 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1">
                        <a:moveTo>
                          <a:pt x="0" y="11"/>
                        </a:moveTo>
                        <a:lnTo>
                          <a:pt x="0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68" name="Freeform 85"/>
                  <p:cNvSpPr>
                    <a:spLocks/>
                  </p:cNvSpPr>
                  <p:nvPr/>
                </p:nvSpPr>
                <p:spPr bwMode="auto">
                  <a:xfrm>
                    <a:off x="4586" y="2033"/>
                    <a:ext cx="3" cy="1"/>
                  </a:xfrm>
                  <a:custGeom>
                    <a:avLst/>
                    <a:gdLst>
                      <a:gd name="T0" fmla="*/ 3 w 3"/>
                      <a:gd name="T1" fmla="*/ 1 h 1"/>
                      <a:gd name="T2" fmla="*/ 3 w 3"/>
                      <a:gd name="T3" fmla="*/ 1 h 1"/>
                      <a:gd name="T4" fmla="*/ 0 w 3"/>
                      <a:gd name="T5" fmla="*/ 0 h 1"/>
                      <a:gd name="T6" fmla="*/ 0 w 3"/>
                      <a:gd name="T7" fmla="*/ 0 h 1"/>
                      <a:gd name="T8" fmla="*/ 3 w 3"/>
                      <a:gd name="T9" fmla="*/ 1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">
                        <a:moveTo>
                          <a:pt x="3" y="1"/>
                        </a:moveTo>
                        <a:lnTo>
                          <a:pt x="3" y="1"/>
                        </a:lnTo>
                        <a:lnTo>
                          <a:pt x="0" y="0"/>
                        </a:lnTo>
                        <a:lnTo>
                          <a:pt x="3" y="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69" name="Freeform 86"/>
                  <p:cNvSpPr>
                    <a:spLocks/>
                  </p:cNvSpPr>
                  <p:nvPr/>
                </p:nvSpPr>
                <p:spPr bwMode="auto">
                  <a:xfrm>
                    <a:off x="4582" y="2019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2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70" name="Rectangle 87"/>
                  <p:cNvSpPr>
                    <a:spLocks noChangeArrowheads="1"/>
                  </p:cNvSpPr>
                  <p:nvPr/>
                </p:nvSpPr>
                <p:spPr bwMode="auto">
                  <a:xfrm>
                    <a:off x="4582" y="2019"/>
                    <a:ext cx="1" cy="12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71" name="Freeform 88"/>
                  <p:cNvSpPr>
                    <a:spLocks/>
                  </p:cNvSpPr>
                  <p:nvPr/>
                </p:nvSpPr>
                <p:spPr bwMode="auto">
                  <a:xfrm>
                    <a:off x="4582" y="2031"/>
                    <a:ext cx="3" cy="1"/>
                  </a:xfrm>
                  <a:custGeom>
                    <a:avLst/>
                    <a:gdLst>
                      <a:gd name="T0" fmla="*/ 3 w 3"/>
                      <a:gd name="T1" fmla="*/ 1 h 1"/>
                      <a:gd name="T2" fmla="*/ 3 w 3"/>
                      <a:gd name="T3" fmla="*/ 0 h 1"/>
                      <a:gd name="T4" fmla="*/ 1 w 3"/>
                      <a:gd name="T5" fmla="*/ 0 h 1"/>
                      <a:gd name="T6" fmla="*/ 0 w 3"/>
                      <a:gd name="T7" fmla="*/ 0 h 1"/>
                      <a:gd name="T8" fmla="*/ 3 w 3"/>
                      <a:gd name="T9" fmla="*/ 1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">
                        <a:moveTo>
                          <a:pt x="3" y="1"/>
                        </a:moveTo>
                        <a:lnTo>
                          <a:pt x="3" y="0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72" name="Freeform 89"/>
                  <p:cNvSpPr>
                    <a:spLocks/>
                  </p:cNvSpPr>
                  <p:nvPr/>
                </p:nvSpPr>
                <p:spPr bwMode="auto">
                  <a:xfrm>
                    <a:off x="4578" y="2016"/>
                    <a:ext cx="2" cy="14"/>
                  </a:xfrm>
                  <a:custGeom>
                    <a:avLst/>
                    <a:gdLst>
                      <a:gd name="T0" fmla="*/ 0 w 2"/>
                      <a:gd name="T1" fmla="*/ 12 h 14"/>
                      <a:gd name="T2" fmla="*/ 0 w 2"/>
                      <a:gd name="T3" fmla="*/ 0 h 14"/>
                      <a:gd name="T4" fmla="*/ 2 w 2"/>
                      <a:gd name="T5" fmla="*/ 2 h 14"/>
                      <a:gd name="T6" fmla="*/ 2 w 2"/>
                      <a:gd name="T7" fmla="*/ 14 h 14"/>
                      <a:gd name="T8" fmla="*/ 0 w 2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73" name="Freeform 90"/>
                  <p:cNvSpPr>
                    <a:spLocks/>
                  </p:cNvSpPr>
                  <p:nvPr/>
                </p:nvSpPr>
                <p:spPr bwMode="auto">
                  <a:xfrm>
                    <a:off x="4578" y="2016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2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74" name="Freeform 91"/>
                  <p:cNvSpPr>
                    <a:spLocks/>
                  </p:cNvSpPr>
                  <p:nvPr/>
                </p:nvSpPr>
                <p:spPr bwMode="auto">
                  <a:xfrm>
                    <a:off x="4578" y="2028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2 w 2"/>
                      <a:gd name="T3" fmla="*/ 1 h 2"/>
                      <a:gd name="T4" fmla="*/ 1 w 2"/>
                      <a:gd name="T5" fmla="*/ 0 h 2"/>
                      <a:gd name="T6" fmla="*/ 0 w 2"/>
                      <a:gd name="T7" fmla="*/ 0 h 2"/>
                      <a:gd name="T8" fmla="*/ 2 w 2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2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2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75" name="Freeform 92"/>
                  <p:cNvSpPr>
                    <a:spLocks/>
                  </p:cNvSpPr>
                  <p:nvPr/>
                </p:nvSpPr>
                <p:spPr bwMode="auto">
                  <a:xfrm>
                    <a:off x="4574" y="2014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76" name="Freeform 93"/>
                  <p:cNvSpPr>
                    <a:spLocks/>
                  </p:cNvSpPr>
                  <p:nvPr/>
                </p:nvSpPr>
                <p:spPr bwMode="auto">
                  <a:xfrm>
                    <a:off x="4574" y="2014"/>
                    <a:ext cx="0" cy="12"/>
                  </a:xfrm>
                  <a:custGeom>
                    <a:avLst/>
                    <a:gdLst>
                      <a:gd name="T0" fmla="*/ 12 h 12"/>
                      <a:gd name="T1" fmla="*/ 12 h 12"/>
                      <a:gd name="T2" fmla="*/ 1 h 12"/>
                      <a:gd name="T3" fmla="*/ 0 h 12"/>
                      <a:gd name="T4" fmla="*/ 12 h 12"/>
                      <a:gd name="T5" fmla="*/ 0 60000 65536"/>
                      <a:gd name="T6" fmla="*/ 0 60000 65536"/>
                      <a:gd name="T7" fmla="*/ 0 60000 65536"/>
                      <a:gd name="T8" fmla="*/ 0 60000 65536"/>
                      <a:gd name="T9" fmla="*/ 0 60000 65536"/>
                    </a:gdLst>
                    <a:ahLst/>
                    <a:cxnLst>
                      <a:cxn ang="T5">
                        <a:pos x="0" y="T0"/>
                      </a:cxn>
                      <a:cxn ang="T6">
                        <a:pos x="0" y="T1"/>
                      </a:cxn>
                      <a:cxn ang="T7">
                        <a:pos x="0" y="T2"/>
                      </a:cxn>
                      <a:cxn ang="T8">
                        <a:pos x="0" y="T3"/>
                      </a:cxn>
                      <a:cxn ang="T9">
                        <a:pos x="0" y="T4"/>
                      </a:cxn>
                    </a:cxnLst>
                    <a:rect l="0" t="0" r="r" b="b"/>
                    <a:pathLst>
                      <a:path h="12">
                        <a:moveTo>
                          <a:pt x="0" y="12"/>
                        </a:moveTo>
                        <a:lnTo>
                          <a:pt x="0" y="12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77" name="Freeform 94"/>
                  <p:cNvSpPr>
                    <a:spLocks/>
                  </p:cNvSpPr>
                  <p:nvPr/>
                </p:nvSpPr>
                <p:spPr bwMode="auto">
                  <a:xfrm>
                    <a:off x="4574" y="2026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0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78" name="Freeform 95"/>
                  <p:cNvSpPr>
                    <a:spLocks/>
                  </p:cNvSpPr>
                  <p:nvPr/>
                </p:nvSpPr>
                <p:spPr bwMode="auto">
                  <a:xfrm>
                    <a:off x="4570" y="2012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2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2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79" name="Freeform 96"/>
                  <p:cNvSpPr>
                    <a:spLocks/>
                  </p:cNvSpPr>
                  <p:nvPr/>
                </p:nvSpPr>
                <p:spPr bwMode="auto">
                  <a:xfrm>
                    <a:off x="4570" y="2012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0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80" name="Freeform 97"/>
                  <p:cNvSpPr>
                    <a:spLocks/>
                  </p:cNvSpPr>
                  <p:nvPr/>
                </p:nvSpPr>
                <p:spPr bwMode="auto">
                  <a:xfrm>
                    <a:off x="4570" y="2023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2 w 2"/>
                      <a:gd name="T3" fmla="*/ 2 h 2"/>
                      <a:gd name="T4" fmla="*/ 1 w 2"/>
                      <a:gd name="T5" fmla="*/ 0 h 2"/>
                      <a:gd name="T6" fmla="*/ 0 w 2"/>
                      <a:gd name="T7" fmla="*/ 1 h 2"/>
                      <a:gd name="T8" fmla="*/ 2 w 2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2" y="2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2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81" name="Freeform 98"/>
                  <p:cNvSpPr>
                    <a:spLocks/>
                  </p:cNvSpPr>
                  <p:nvPr/>
                </p:nvSpPr>
                <p:spPr bwMode="auto">
                  <a:xfrm>
                    <a:off x="4566" y="2009"/>
                    <a:ext cx="2" cy="14"/>
                  </a:xfrm>
                  <a:custGeom>
                    <a:avLst/>
                    <a:gdLst>
                      <a:gd name="T0" fmla="*/ 0 w 2"/>
                      <a:gd name="T1" fmla="*/ 13 h 14"/>
                      <a:gd name="T2" fmla="*/ 0 w 2"/>
                      <a:gd name="T3" fmla="*/ 0 h 14"/>
                      <a:gd name="T4" fmla="*/ 2 w 2"/>
                      <a:gd name="T5" fmla="*/ 2 h 14"/>
                      <a:gd name="T6" fmla="*/ 2 w 2"/>
                      <a:gd name="T7" fmla="*/ 14 h 14"/>
                      <a:gd name="T8" fmla="*/ 0 w 2"/>
                      <a:gd name="T9" fmla="*/ 13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4">
                        <a:moveTo>
                          <a:pt x="0" y="13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14"/>
                        </a:lnTo>
                        <a:lnTo>
                          <a:pt x="0" y="1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82" name="Freeform 99"/>
                  <p:cNvSpPr>
                    <a:spLocks/>
                  </p:cNvSpPr>
                  <p:nvPr/>
                </p:nvSpPr>
                <p:spPr bwMode="auto">
                  <a:xfrm>
                    <a:off x="4566" y="2009"/>
                    <a:ext cx="1" cy="13"/>
                  </a:xfrm>
                  <a:custGeom>
                    <a:avLst/>
                    <a:gdLst>
                      <a:gd name="T0" fmla="*/ 0 w 1"/>
                      <a:gd name="T1" fmla="*/ 13 h 13"/>
                      <a:gd name="T2" fmla="*/ 1 w 1"/>
                      <a:gd name="T3" fmla="*/ 12 h 13"/>
                      <a:gd name="T4" fmla="*/ 1 w 1"/>
                      <a:gd name="T5" fmla="*/ 1 h 13"/>
                      <a:gd name="T6" fmla="*/ 0 w 1"/>
                      <a:gd name="T7" fmla="*/ 0 h 13"/>
                      <a:gd name="T8" fmla="*/ 0 w 1"/>
                      <a:gd name="T9" fmla="*/ 13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3">
                        <a:moveTo>
                          <a:pt x="0" y="13"/>
                        </a:moveTo>
                        <a:lnTo>
                          <a:pt x="1" y="1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3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83" name="Freeform 100"/>
                  <p:cNvSpPr>
                    <a:spLocks/>
                  </p:cNvSpPr>
                  <p:nvPr/>
                </p:nvSpPr>
                <p:spPr bwMode="auto">
                  <a:xfrm>
                    <a:off x="4566" y="2021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2 w 2"/>
                      <a:gd name="T3" fmla="*/ 1 h 2"/>
                      <a:gd name="T4" fmla="*/ 1 w 2"/>
                      <a:gd name="T5" fmla="*/ 0 h 2"/>
                      <a:gd name="T6" fmla="*/ 0 w 2"/>
                      <a:gd name="T7" fmla="*/ 1 h 2"/>
                      <a:gd name="T8" fmla="*/ 2 w 2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2" y="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2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84" name="Freeform 101"/>
                  <p:cNvSpPr>
                    <a:spLocks/>
                  </p:cNvSpPr>
                  <p:nvPr/>
                </p:nvSpPr>
                <p:spPr bwMode="auto">
                  <a:xfrm>
                    <a:off x="4562" y="2007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85" name="Freeform 102"/>
                  <p:cNvSpPr>
                    <a:spLocks/>
                  </p:cNvSpPr>
                  <p:nvPr/>
                </p:nvSpPr>
                <p:spPr bwMode="auto">
                  <a:xfrm>
                    <a:off x="4562" y="2007"/>
                    <a:ext cx="0" cy="12"/>
                  </a:xfrm>
                  <a:custGeom>
                    <a:avLst/>
                    <a:gdLst>
                      <a:gd name="T0" fmla="*/ 12 h 12"/>
                      <a:gd name="T1" fmla="*/ 12 h 12"/>
                      <a:gd name="T2" fmla="*/ 1 h 12"/>
                      <a:gd name="T3" fmla="*/ 0 h 12"/>
                      <a:gd name="T4" fmla="*/ 12 h 12"/>
                      <a:gd name="T5" fmla="*/ 0 60000 65536"/>
                      <a:gd name="T6" fmla="*/ 0 60000 65536"/>
                      <a:gd name="T7" fmla="*/ 0 60000 65536"/>
                      <a:gd name="T8" fmla="*/ 0 60000 65536"/>
                      <a:gd name="T9" fmla="*/ 0 60000 65536"/>
                    </a:gdLst>
                    <a:ahLst/>
                    <a:cxnLst>
                      <a:cxn ang="T5">
                        <a:pos x="0" y="T0"/>
                      </a:cxn>
                      <a:cxn ang="T6">
                        <a:pos x="0" y="T1"/>
                      </a:cxn>
                      <a:cxn ang="T7">
                        <a:pos x="0" y="T2"/>
                      </a:cxn>
                      <a:cxn ang="T8">
                        <a:pos x="0" y="T3"/>
                      </a:cxn>
                      <a:cxn ang="T9">
                        <a:pos x="0" y="T4"/>
                      </a:cxn>
                    </a:cxnLst>
                    <a:rect l="0" t="0" r="r" b="b"/>
                    <a:pathLst>
                      <a:path h="12">
                        <a:moveTo>
                          <a:pt x="0" y="12"/>
                        </a:moveTo>
                        <a:lnTo>
                          <a:pt x="0" y="12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86" name="Freeform 103"/>
                  <p:cNvSpPr>
                    <a:spLocks/>
                  </p:cNvSpPr>
                  <p:nvPr/>
                </p:nvSpPr>
                <p:spPr bwMode="auto">
                  <a:xfrm>
                    <a:off x="4562" y="2019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0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87" name="Freeform 104"/>
                  <p:cNvSpPr>
                    <a:spLocks/>
                  </p:cNvSpPr>
                  <p:nvPr/>
                </p:nvSpPr>
                <p:spPr bwMode="auto">
                  <a:xfrm>
                    <a:off x="4501" y="1970"/>
                    <a:ext cx="7" cy="9"/>
                  </a:xfrm>
                  <a:custGeom>
                    <a:avLst/>
                    <a:gdLst>
                      <a:gd name="T0" fmla="*/ 7 w 7"/>
                      <a:gd name="T1" fmla="*/ 4 h 9"/>
                      <a:gd name="T2" fmla="*/ 7 w 7"/>
                      <a:gd name="T3" fmla="*/ 9 h 9"/>
                      <a:gd name="T4" fmla="*/ 0 w 7"/>
                      <a:gd name="T5" fmla="*/ 5 h 9"/>
                      <a:gd name="T6" fmla="*/ 0 w 7"/>
                      <a:gd name="T7" fmla="*/ 0 h 9"/>
                      <a:gd name="T8" fmla="*/ 7 w 7"/>
                      <a:gd name="T9" fmla="*/ 4 h 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" h="9">
                        <a:moveTo>
                          <a:pt x="7" y="4"/>
                        </a:moveTo>
                        <a:lnTo>
                          <a:pt x="7" y="9"/>
                        </a:lnTo>
                        <a:lnTo>
                          <a:pt x="0" y="5"/>
                        </a:lnTo>
                        <a:lnTo>
                          <a:pt x="0" y="0"/>
                        </a:lnTo>
                        <a:lnTo>
                          <a:pt x="7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88" name="Freeform 105"/>
                  <p:cNvSpPr>
                    <a:spLocks/>
                  </p:cNvSpPr>
                  <p:nvPr/>
                </p:nvSpPr>
                <p:spPr bwMode="auto">
                  <a:xfrm>
                    <a:off x="4506" y="1974"/>
                    <a:ext cx="1" cy="5"/>
                  </a:xfrm>
                  <a:custGeom>
                    <a:avLst/>
                    <a:gdLst>
                      <a:gd name="T0" fmla="*/ 0 w 1"/>
                      <a:gd name="T1" fmla="*/ 1 h 5"/>
                      <a:gd name="T2" fmla="*/ 1 w 1"/>
                      <a:gd name="T3" fmla="*/ 0 h 5"/>
                      <a:gd name="T4" fmla="*/ 1 w 1"/>
                      <a:gd name="T5" fmla="*/ 4 h 5"/>
                      <a:gd name="T6" fmla="*/ 0 w 1"/>
                      <a:gd name="T7" fmla="*/ 5 h 5"/>
                      <a:gd name="T8" fmla="*/ 0 w 1"/>
                      <a:gd name="T9" fmla="*/ 1 h 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5">
                        <a:moveTo>
                          <a:pt x="0" y="1"/>
                        </a:moveTo>
                        <a:lnTo>
                          <a:pt x="1" y="0"/>
                        </a:lnTo>
                        <a:lnTo>
                          <a:pt x="1" y="4"/>
                        </a:lnTo>
                        <a:lnTo>
                          <a:pt x="0" y="5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725A1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89" name="Freeform 106"/>
                  <p:cNvSpPr>
                    <a:spLocks/>
                  </p:cNvSpPr>
                  <p:nvPr/>
                </p:nvSpPr>
                <p:spPr bwMode="auto">
                  <a:xfrm>
                    <a:off x="4500" y="1971"/>
                    <a:ext cx="7" cy="4"/>
                  </a:xfrm>
                  <a:custGeom>
                    <a:avLst/>
                    <a:gdLst>
                      <a:gd name="T0" fmla="*/ 0 w 7"/>
                      <a:gd name="T1" fmla="*/ 1 h 4"/>
                      <a:gd name="T2" fmla="*/ 1 w 7"/>
                      <a:gd name="T3" fmla="*/ 0 h 4"/>
                      <a:gd name="T4" fmla="*/ 7 w 7"/>
                      <a:gd name="T5" fmla="*/ 3 h 4"/>
                      <a:gd name="T6" fmla="*/ 6 w 7"/>
                      <a:gd name="T7" fmla="*/ 4 h 4"/>
                      <a:gd name="T8" fmla="*/ 0 w 7"/>
                      <a:gd name="T9" fmla="*/ 1 h 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" h="4">
                        <a:moveTo>
                          <a:pt x="0" y="1"/>
                        </a:moveTo>
                        <a:lnTo>
                          <a:pt x="1" y="0"/>
                        </a:lnTo>
                        <a:lnTo>
                          <a:pt x="7" y="3"/>
                        </a:lnTo>
                        <a:lnTo>
                          <a:pt x="6" y="4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E1B1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90" name="Freeform 107"/>
                  <p:cNvSpPr>
                    <a:spLocks/>
                  </p:cNvSpPr>
                  <p:nvPr/>
                </p:nvSpPr>
                <p:spPr bwMode="auto">
                  <a:xfrm>
                    <a:off x="4500" y="1972"/>
                    <a:ext cx="6" cy="7"/>
                  </a:xfrm>
                  <a:custGeom>
                    <a:avLst/>
                    <a:gdLst>
                      <a:gd name="T0" fmla="*/ 6 w 6"/>
                      <a:gd name="T1" fmla="*/ 3 h 7"/>
                      <a:gd name="T2" fmla="*/ 6 w 6"/>
                      <a:gd name="T3" fmla="*/ 7 h 7"/>
                      <a:gd name="T4" fmla="*/ 0 w 6"/>
                      <a:gd name="T5" fmla="*/ 3 h 7"/>
                      <a:gd name="T6" fmla="*/ 0 w 6"/>
                      <a:gd name="T7" fmla="*/ 0 h 7"/>
                      <a:gd name="T8" fmla="*/ 6 w 6"/>
                      <a:gd name="T9" fmla="*/ 3 h 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" h="7">
                        <a:moveTo>
                          <a:pt x="6" y="3"/>
                        </a:moveTo>
                        <a:lnTo>
                          <a:pt x="6" y="7"/>
                        </a:lnTo>
                        <a:lnTo>
                          <a:pt x="0" y="3"/>
                        </a:lnTo>
                        <a:lnTo>
                          <a:pt x="0" y="0"/>
                        </a:lnTo>
                        <a:lnTo>
                          <a:pt x="6" y="3"/>
                        </a:lnTo>
                        <a:close/>
                      </a:path>
                    </a:pathLst>
                  </a:custGeom>
                  <a:solidFill>
                    <a:srgbClr val="E1B1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91" name="Freeform 108"/>
                  <p:cNvSpPr>
                    <a:spLocks/>
                  </p:cNvSpPr>
                  <p:nvPr/>
                </p:nvSpPr>
                <p:spPr bwMode="auto">
                  <a:xfrm>
                    <a:off x="4612" y="1935"/>
                    <a:ext cx="127" cy="92"/>
                  </a:xfrm>
                  <a:custGeom>
                    <a:avLst/>
                    <a:gdLst>
                      <a:gd name="T0" fmla="*/ 0 w 127"/>
                      <a:gd name="T1" fmla="*/ 74 h 92"/>
                      <a:gd name="T2" fmla="*/ 127 w 127"/>
                      <a:gd name="T3" fmla="*/ 0 h 92"/>
                      <a:gd name="T4" fmla="*/ 127 w 127"/>
                      <a:gd name="T5" fmla="*/ 17 h 92"/>
                      <a:gd name="T6" fmla="*/ 0 w 127"/>
                      <a:gd name="T7" fmla="*/ 92 h 92"/>
                      <a:gd name="T8" fmla="*/ 0 w 127"/>
                      <a:gd name="T9" fmla="*/ 74 h 9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27" h="92">
                        <a:moveTo>
                          <a:pt x="0" y="74"/>
                        </a:moveTo>
                        <a:lnTo>
                          <a:pt x="127" y="0"/>
                        </a:lnTo>
                        <a:lnTo>
                          <a:pt x="127" y="17"/>
                        </a:lnTo>
                        <a:lnTo>
                          <a:pt x="0" y="92"/>
                        </a:lnTo>
                        <a:lnTo>
                          <a:pt x="0" y="7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92" name="Freeform 109"/>
                  <p:cNvSpPr>
                    <a:spLocks/>
                  </p:cNvSpPr>
                  <p:nvPr/>
                </p:nvSpPr>
                <p:spPr bwMode="auto">
                  <a:xfrm>
                    <a:off x="4500" y="1871"/>
                    <a:ext cx="239" cy="138"/>
                  </a:xfrm>
                  <a:custGeom>
                    <a:avLst/>
                    <a:gdLst>
                      <a:gd name="T0" fmla="*/ 0 w 239"/>
                      <a:gd name="T1" fmla="*/ 74 h 138"/>
                      <a:gd name="T2" fmla="*/ 128 w 239"/>
                      <a:gd name="T3" fmla="*/ 0 h 138"/>
                      <a:gd name="T4" fmla="*/ 239 w 239"/>
                      <a:gd name="T5" fmla="*/ 64 h 138"/>
                      <a:gd name="T6" fmla="*/ 112 w 239"/>
                      <a:gd name="T7" fmla="*/ 138 h 138"/>
                      <a:gd name="T8" fmla="*/ 0 w 239"/>
                      <a:gd name="T9" fmla="*/ 74 h 13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39" h="138">
                        <a:moveTo>
                          <a:pt x="0" y="74"/>
                        </a:moveTo>
                        <a:lnTo>
                          <a:pt x="128" y="0"/>
                        </a:lnTo>
                        <a:lnTo>
                          <a:pt x="239" y="64"/>
                        </a:lnTo>
                        <a:lnTo>
                          <a:pt x="112" y="138"/>
                        </a:lnTo>
                        <a:lnTo>
                          <a:pt x="0" y="74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93" name="Freeform 110"/>
                  <p:cNvSpPr>
                    <a:spLocks/>
                  </p:cNvSpPr>
                  <p:nvPr/>
                </p:nvSpPr>
                <p:spPr bwMode="auto">
                  <a:xfrm>
                    <a:off x="4500" y="1945"/>
                    <a:ext cx="112" cy="82"/>
                  </a:xfrm>
                  <a:custGeom>
                    <a:avLst/>
                    <a:gdLst>
                      <a:gd name="T0" fmla="*/ 112 w 112"/>
                      <a:gd name="T1" fmla="*/ 64 h 82"/>
                      <a:gd name="T2" fmla="*/ 112 w 112"/>
                      <a:gd name="T3" fmla="*/ 82 h 82"/>
                      <a:gd name="T4" fmla="*/ 0 w 112"/>
                      <a:gd name="T5" fmla="*/ 17 h 82"/>
                      <a:gd name="T6" fmla="*/ 0 w 112"/>
                      <a:gd name="T7" fmla="*/ 0 h 82"/>
                      <a:gd name="T8" fmla="*/ 112 w 112"/>
                      <a:gd name="T9" fmla="*/ 64 h 8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12" h="82">
                        <a:moveTo>
                          <a:pt x="112" y="64"/>
                        </a:moveTo>
                        <a:lnTo>
                          <a:pt x="112" y="82"/>
                        </a:lnTo>
                        <a:lnTo>
                          <a:pt x="0" y="17"/>
                        </a:lnTo>
                        <a:lnTo>
                          <a:pt x="0" y="0"/>
                        </a:lnTo>
                        <a:lnTo>
                          <a:pt x="112" y="64"/>
                        </a:ln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94" name="Freeform 111"/>
                  <p:cNvSpPr>
                    <a:spLocks/>
                  </p:cNvSpPr>
                  <p:nvPr/>
                </p:nvSpPr>
                <p:spPr bwMode="auto">
                  <a:xfrm>
                    <a:off x="4508" y="1952"/>
                    <a:ext cx="37" cy="27"/>
                  </a:xfrm>
                  <a:custGeom>
                    <a:avLst/>
                    <a:gdLst>
                      <a:gd name="T0" fmla="*/ 0 w 37"/>
                      <a:gd name="T1" fmla="*/ 6 h 27"/>
                      <a:gd name="T2" fmla="*/ 0 w 37"/>
                      <a:gd name="T3" fmla="*/ 0 h 27"/>
                      <a:gd name="T4" fmla="*/ 37 w 37"/>
                      <a:gd name="T5" fmla="*/ 22 h 27"/>
                      <a:gd name="T6" fmla="*/ 37 w 37"/>
                      <a:gd name="T7" fmla="*/ 27 h 27"/>
                      <a:gd name="T8" fmla="*/ 0 w 37"/>
                      <a:gd name="T9" fmla="*/ 6 h 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" h="27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37" y="22"/>
                        </a:lnTo>
                        <a:lnTo>
                          <a:pt x="37" y="27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95" name="Freeform 112"/>
                  <p:cNvSpPr>
                    <a:spLocks/>
                  </p:cNvSpPr>
                  <p:nvPr/>
                </p:nvSpPr>
                <p:spPr bwMode="auto">
                  <a:xfrm>
                    <a:off x="4508" y="1952"/>
                    <a:ext cx="1" cy="6"/>
                  </a:xfrm>
                  <a:custGeom>
                    <a:avLst/>
                    <a:gdLst>
                      <a:gd name="T0" fmla="*/ 0 w 1"/>
                      <a:gd name="T1" fmla="*/ 6 h 6"/>
                      <a:gd name="T2" fmla="*/ 1 w 1"/>
                      <a:gd name="T3" fmla="*/ 6 h 6"/>
                      <a:gd name="T4" fmla="*/ 1 w 1"/>
                      <a:gd name="T5" fmla="*/ 1 h 6"/>
                      <a:gd name="T6" fmla="*/ 0 w 1"/>
                      <a:gd name="T7" fmla="*/ 0 h 6"/>
                      <a:gd name="T8" fmla="*/ 0 w 1"/>
                      <a:gd name="T9" fmla="*/ 6 h 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6">
                        <a:moveTo>
                          <a:pt x="0" y="6"/>
                        </a:moveTo>
                        <a:lnTo>
                          <a:pt x="1" y="6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96" name="Freeform 113"/>
                  <p:cNvSpPr>
                    <a:spLocks/>
                  </p:cNvSpPr>
                  <p:nvPr/>
                </p:nvSpPr>
                <p:spPr bwMode="auto">
                  <a:xfrm>
                    <a:off x="4508" y="1958"/>
                    <a:ext cx="37" cy="21"/>
                  </a:xfrm>
                  <a:custGeom>
                    <a:avLst/>
                    <a:gdLst>
                      <a:gd name="T0" fmla="*/ 37 w 37"/>
                      <a:gd name="T1" fmla="*/ 21 h 21"/>
                      <a:gd name="T2" fmla="*/ 37 w 37"/>
                      <a:gd name="T3" fmla="*/ 21 h 21"/>
                      <a:gd name="T4" fmla="*/ 1 w 37"/>
                      <a:gd name="T5" fmla="*/ 0 h 21"/>
                      <a:gd name="T6" fmla="*/ 0 w 37"/>
                      <a:gd name="T7" fmla="*/ 0 h 21"/>
                      <a:gd name="T8" fmla="*/ 37 w 37"/>
                      <a:gd name="T9" fmla="*/ 21 h 2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" h="21">
                        <a:moveTo>
                          <a:pt x="37" y="21"/>
                        </a:moveTo>
                        <a:lnTo>
                          <a:pt x="37" y="2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7" y="2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97" name="Freeform 114"/>
                  <p:cNvSpPr>
                    <a:spLocks/>
                  </p:cNvSpPr>
                  <p:nvPr/>
                </p:nvSpPr>
                <p:spPr bwMode="auto">
                  <a:xfrm>
                    <a:off x="4606" y="2009"/>
                    <a:ext cx="3" cy="14"/>
                  </a:xfrm>
                  <a:custGeom>
                    <a:avLst/>
                    <a:gdLst>
                      <a:gd name="T0" fmla="*/ 0 w 3"/>
                      <a:gd name="T1" fmla="*/ 13 h 14"/>
                      <a:gd name="T2" fmla="*/ 1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3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3"/>
                        </a:moveTo>
                        <a:lnTo>
                          <a:pt x="1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98" name="Freeform 115"/>
                  <p:cNvSpPr>
                    <a:spLocks/>
                  </p:cNvSpPr>
                  <p:nvPr/>
                </p:nvSpPr>
                <p:spPr bwMode="auto">
                  <a:xfrm>
                    <a:off x="4606" y="2009"/>
                    <a:ext cx="1" cy="13"/>
                  </a:xfrm>
                  <a:custGeom>
                    <a:avLst/>
                    <a:gdLst>
                      <a:gd name="T0" fmla="*/ 0 w 1"/>
                      <a:gd name="T1" fmla="*/ 13 h 13"/>
                      <a:gd name="T2" fmla="*/ 1 w 1"/>
                      <a:gd name="T3" fmla="*/ 12 h 13"/>
                      <a:gd name="T4" fmla="*/ 1 w 1"/>
                      <a:gd name="T5" fmla="*/ 0 h 13"/>
                      <a:gd name="T6" fmla="*/ 1 w 1"/>
                      <a:gd name="T7" fmla="*/ 0 h 13"/>
                      <a:gd name="T8" fmla="*/ 0 w 1"/>
                      <a:gd name="T9" fmla="*/ 13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3">
                        <a:moveTo>
                          <a:pt x="0" y="13"/>
                        </a:moveTo>
                        <a:lnTo>
                          <a:pt x="1" y="12"/>
                        </a:lnTo>
                        <a:lnTo>
                          <a:pt x="1" y="0"/>
                        </a:lnTo>
                        <a:lnTo>
                          <a:pt x="0" y="13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899" name="Freeform 116"/>
                  <p:cNvSpPr>
                    <a:spLocks/>
                  </p:cNvSpPr>
                  <p:nvPr/>
                </p:nvSpPr>
                <p:spPr bwMode="auto">
                  <a:xfrm>
                    <a:off x="4606" y="2021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00" name="Freeform 117"/>
                  <p:cNvSpPr>
                    <a:spLocks/>
                  </p:cNvSpPr>
                  <p:nvPr/>
                </p:nvSpPr>
                <p:spPr bwMode="auto">
                  <a:xfrm>
                    <a:off x="4602" y="2007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01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4602" y="2007"/>
                    <a:ext cx="1" cy="12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02" name="Freeform 119"/>
                  <p:cNvSpPr>
                    <a:spLocks/>
                  </p:cNvSpPr>
                  <p:nvPr/>
                </p:nvSpPr>
                <p:spPr bwMode="auto">
                  <a:xfrm>
                    <a:off x="4602" y="2019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0 h 2"/>
                      <a:gd name="T4" fmla="*/ 1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0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03" name="Freeform 120"/>
                  <p:cNvSpPr>
                    <a:spLocks/>
                  </p:cNvSpPr>
                  <p:nvPr/>
                </p:nvSpPr>
                <p:spPr bwMode="auto">
                  <a:xfrm>
                    <a:off x="4598" y="2005"/>
                    <a:ext cx="3" cy="13"/>
                  </a:xfrm>
                  <a:custGeom>
                    <a:avLst/>
                    <a:gdLst>
                      <a:gd name="T0" fmla="*/ 0 w 3"/>
                      <a:gd name="T1" fmla="*/ 11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1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1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04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4598" y="2005"/>
                    <a:ext cx="1" cy="11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05" name="Freeform 122"/>
                  <p:cNvSpPr>
                    <a:spLocks/>
                  </p:cNvSpPr>
                  <p:nvPr/>
                </p:nvSpPr>
                <p:spPr bwMode="auto">
                  <a:xfrm>
                    <a:off x="4598" y="2016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06" name="Freeform 123"/>
                  <p:cNvSpPr>
                    <a:spLocks/>
                  </p:cNvSpPr>
                  <p:nvPr/>
                </p:nvSpPr>
                <p:spPr bwMode="auto">
                  <a:xfrm>
                    <a:off x="4594" y="2003"/>
                    <a:ext cx="3" cy="13"/>
                  </a:xfrm>
                  <a:custGeom>
                    <a:avLst/>
                    <a:gdLst>
                      <a:gd name="T0" fmla="*/ 0 w 3"/>
                      <a:gd name="T1" fmla="*/ 11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1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1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07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4594" y="2003"/>
                    <a:ext cx="1" cy="11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08" name="Freeform 125"/>
                  <p:cNvSpPr>
                    <a:spLocks/>
                  </p:cNvSpPr>
                  <p:nvPr/>
                </p:nvSpPr>
                <p:spPr bwMode="auto">
                  <a:xfrm>
                    <a:off x="4594" y="2014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09" name="Freeform 126"/>
                  <p:cNvSpPr>
                    <a:spLocks/>
                  </p:cNvSpPr>
                  <p:nvPr/>
                </p:nvSpPr>
                <p:spPr bwMode="auto">
                  <a:xfrm>
                    <a:off x="4590" y="2000"/>
                    <a:ext cx="2" cy="13"/>
                  </a:xfrm>
                  <a:custGeom>
                    <a:avLst/>
                    <a:gdLst>
                      <a:gd name="T0" fmla="*/ 0 w 2"/>
                      <a:gd name="T1" fmla="*/ 12 h 13"/>
                      <a:gd name="T2" fmla="*/ 0 w 2"/>
                      <a:gd name="T3" fmla="*/ 0 h 13"/>
                      <a:gd name="T4" fmla="*/ 2 w 2"/>
                      <a:gd name="T5" fmla="*/ 1 h 13"/>
                      <a:gd name="T6" fmla="*/ 2 w 2"/>
                      <a:gd name="T7" fmla="*/ 13 h 13"/>
                      <a:gd name="T8" fmla="*/ 0 w 2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1"/>
                        </a:lnTo>
                        <a:lnTo>
                          <a:pt x="2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10" name="Rectangle 127"/>
                  <p:cNvSpPr>
                    <a:spLocks noChangeArrowheads="1"/>
                  </p:cNvSpPr>
                  <p:nvPr/>
                </p:nvSpPr>
                <p:spPr bwMode="auto">
                  <a:xfrm>
                    <a:off x="4590" y="2000"/>
                    <a:ext cx="1" cy="12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11" name="Freeform 128"/>
                  <p:cNvSpPr>
                    <a:spLocks/>
                  </p:cNvSpPr>
                  <p:nvPr/>
                </p:nvSpPr>
                <p:spPr bwMode="auto">
                  <a:xfrm>
                    <a:off x="4590" y="2012"/>
                    <a:ext cx="2" cy="1"/>
                  </a:xfrm>
                  <a:custGeom>
                    <a:avLst/>
                    <a:gdLst>
                      <a:gd name="T0" fmla="*/ 2 w 2"/>
                      <a:gd name="T1" fmla="*/ 1 h 1"/>
                      <a:gd name="T2" fmla="*/ 2 w 2"/>
                      <a:gd name="T3" fmla="*/ 0 h 1"/>
                      <a:gd name="T4" fmla="*/ 1 w 2"/>
                      <a:gd name="T5" fmla="*/ 0 h 1"/>
                      <a:gd name="T6" fmla="*/ 0 w 2"/>
                      <a:gd name="T7" fmla="*/ 0 h 1"/>
                      <a:gd name="T8" fmla="*/ 2 w 2"/>
                      <a:gd name="T9" fmla="*/ 1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">
                        <a:moveTo>
                          <a:pt x="2" y="1"/>
                        </a:moveTo>
                        <a:lnTo>
                          <a:pt x="2" y="0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2" y="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12" name="Freeform 129"/>
                  <p:cNvSpPr>
                    <a:spLocks/>
                  </p:cNvSpPr>
                  <p:nvPr/>
                </p:nvSpPr>
                <p:spPr bwMode="auto">
                  <a:xfrm>
                    <a:off x="4586" y="1997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13" name="Freeform 130"/>
                  <p:cNvSpPr>
                    <a:spLocks/>
                  </p:cNvSpPr>
                  <p:nvPr/>
                </p:nvSpPr>
                <p:spPr bwMode="auto">
                  <a:xfrm>
                    <a:off x="4586" y="1997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0 w 1"/>
                      <a:gd name="T3" fmla="*/ 12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0" y="1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14" name="Freeform 131"/>
                  <p:cNvSpPr>
                    <a:spLocks/>
                  </p:cNvSpPr>
                  <p:nvPr/>
                </p:nvSpPr>
                <p:spPr bwMode="auto">
                  <a:xfrm>
                    <a:off x="4586" y="2009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0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15" name="Freeform 132"/>
                  <p:cNvSpPr>
                    <a:spLocks/>
                  </p:cNvSpPr>
                  <p:nvPr/>
                </p:nvSpPr>
                <p:spPr bwMode="auto">
                  <a:xfrm>
                    <a:off x="4582" y="1995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16" name="Freeform 133"/>
                  <p:cNvSpPr>
                    <a:spLocks/>
                  </p:cNvSpPr>
                  <p:nvPr/>
                </p:nvSpPr>
                <p:spPr bwMode="auto">
                  <a:xfrm>
                    <a:off x="4582" y="1995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17" name="Freeform 134"/>
                  <p:cNvSpPr>
                    <a:spLocks/>
                  </p:cNvSpPr>
                  <p:nvPr/>
                </p:nvSpPr>
                <p:spPr bwMode="auto">
                  <a:xfrm>
                    <a:off x="4582" y="2006"/>
                    <a:ext cx="3" cy="3"/>
                  </a:xfrm>
                  <a:custGeom>
                    <a:avLst/>
                    <a:gdLst>
                      <a:gd name="T0" fmla="*/ 3 w 3"/>
                      <a:gd name="T1" fmla="*/ 3 h 3"/>
                      <a:gd name="T2" fmla="*/ 3 w 3"/>
                      <a:gd name="T3" fmla="*/ 2 h 3"/>
                      <a:gd name="T4" fmla="*/ 1 w 3"/>
                      <a:gd name="T5" fmla="*/ 0 h 3"/>
                      <a:gd name="T6" fmla="*/ 0 w 3"/>
                      <a:gd name="T7" fmla="*/ 1 h 3"/>
                      <a:gd name="T8" fmla="*/ 3 w 3"/>
                      <a:gd name="T9" fmla="*/ 3 h 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3" y="3"/>
                        </a:moveTo>
                        <a:lnTo>
                          <a:pt x="3" y="2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" y="3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18" name="Freeform 135"/>
                  <p:cNvSpPr>
                    <a:spLocks/>
                  </p:cNvSpPr>
                  <p:nvPr/>
                </p:nvSpPr>
                <p:spPr bwMode="auto">
                  <a:xfrm>
                    <a:off x="4578" y="1993"/>
                    <a:ext cx="2" cy="13"/>
                  </a:xfrm>
                  <a:custGeom>
                    <a:avLst/>
                    <a:gdLst>
                      <a:gd name="T0" fmla="*/ 0 w 2"/>
                      <a:gd name="T1" fmla="*/ 12 h 13"/>
                      <a:gd name="T2" fmla="*/ 0 w 2"/>
                      <a:gd name="T3" fmla="*/ 0 h 13"/>
                      <a:gd name="T4" fmla="*/ 2 w 2"/>
                      <a:gd name="T5" fmla="*/ 1 h 13"/>
                      <a:gd name="T6" fmla="*/ 2 w 2"/>
                      <a:gd name="T7" fmla="*/ 13 h 13"/>
                      <a:gd name="T8" fmla="*/ 0 w 2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1"/>
                        </a:lnTo>
                        <a:lnTo>
                          <a:pt x="2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19" name="Freeform 136"/>
                  <p:cNvSpPr>
                    <a:spLocks/>
                  </p:cNvSpPr>
                  <p:nvPr/>
                </p:nvSpPr>
                <p:spPr bwMode="auto">
                  <a:xfrm>
                    <a:off x="4578" y="1993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20" name="Freeform 137"/>
                  <p:cNvSpPr>
                    <a:spLocks/>
                  </p:cNvSpPr>
                  <p:nvPr/>
                </p:nvSpPr>
                <p:spPr bwMode="auto">
                  <a:xfrm>
                    <a:off x="4578" y="2004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2 w 2"/>
                      <a:gd name="T3" fmla="*/ 2 h 2"/>
                      <a:gd name="T4" fmla="*/ 1 w 2"/>
                      <a:gd name="T5" fmla="*/ 0 h 2"/>
                      <a:gd name="T6" fmla="*/ 0 w 2"/>
                      <a:gd name="T7" fmla="*/ 1 h 2"/>
                      <a:gd name="T8" fmla="*/ 2 w 2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2" y="2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2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21" name="Freeform 138"/>
                  <p:cNvSpPr>
                    <a:spLocks/>
                  </p:cNvSpPr>
                  <p:nvPr/>
                </p:nvSpPr>
                <p:spPr bwMode="auto">
                  <a:xfrm>
                    <a:off x="4574" y="1991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22" name="Freeform 139"/>
                  <p:cNvSpPr>
                    <a:spLocks/>
                  </p:cNvSpPr>
                  <p:nvPr/>
                </p:nvSpPr>
                <p:spPr bwMode="auto">
                  <a:xfrm>
                    <a:off x="4574" y="1991"/>
                    <a:ext cx="0" cy="12"/>
                  </a:xfrm>
                  <a:custGeom>
                    <a:avLst/>
                    <a:gdLst>
                      <a:gd name="T0" fmla="*/ 12 h 12"/>
                      <a:gd name="T1" fmla="*/ 11 h 12"/>
                      <a:gd name="T2" fmla="*/ 0 h 12"/>
                      <a:gd name="T3" fmla="*/ 0 h 12"/>
                      <a:gd name="T4" fmla="*/ 12 h 12"/>
                      <a:gd name="T5" fmla="*/ 0 60000 65536"/>
                      <a:gd name="T6" fmla="*/ 0 60000 65536"/>
                      <a:gd name="T7" fmla="*/ 0 60000 65536"/>
                      <a:gd name="T8" fmla="*/ 0 60000 65536"/>
                      <a:gd name="T9" fmla="*/ 0 60000 65536"/>
                    </a:gdLst>
                    <a:ahLst/>
                    <a:cxnLst>
                      <a:cxn ang="T5">
                        <a:pos x="0" y="T0"/>
                      </a:cxn>
                      <a:cxn ang="T6">
                        <a:pos x="0" y="T1"/>
                      </a:cxn>
                      <a:cxn ang="T7">
                        <a:pos x="0" y="T2"/>
                      </a:cxn>
                      <a:cxn ang="T8">
                        <a:pos x="0" y="T3"/>
                      </a:cxn>
                      <a:cxn ang="T9">
                        <a:pos x="0" y="T4"/>
                      </a:cxn>
                    </a:cxnLst>
                    <a:rect l="0" t="0" r="r" b="b"/>
                    <a:pathLst>
                      <a:path h="12">
                        <a:moveTo>
                          <a:pt x="0" y="12"/>
                        </a:moveTo>
                        <a:lnTo>
                          <a:pt x="0" y="1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23" name="Freeform 140"/>
                  <p:cNvSpPr>
                    <a:spLocks/>
                  </p:cNvSpPr>
                  <p:nvPr/>
                </p:nvSpPr>
                <p:spPr bwMode="auto">
                  <a:xfrm>
                    <a:off x="4574" y="2002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0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0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24" name="Freeform 141"/>
                  <p:cNvSpPr>
                    <a:spLocks/>
                  </p:cNvSpPr>
                  <p:nvPr/>
                </p:nvSpPr>
                <p:spPr bwMode="auto">
                  <a:xfrm>
                    <a:off x="4570" y="1988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2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2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25" name="Rectangle 142"/>
                  <p:cNvSpPr>
                    <a:spLocks noChangeArrowheads="1"/>
                  </p:cNvSpPr>
                  <p:nvPr/>
                </p:nvSpPr>
                <p:spPr bwMode="auto">
                  <a:xfrm>
                    <a:off x="4570" y="1988"/>
                    <a:ext cx="1" cy="12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26" name="Freeform 143"/>
                  <p:cNvSpPr>
                    <a:spLocks/>
                  </p:cNvSpPr>
                  <p:nvPr/>
                </p:nvSpPr>
                <p:spPr bwMode="auto">
                  <a:xfrm>
                    <a:off x="4570" y="2000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2 w 2"/>
                      <a:gd name="T3" fmla="*/ 1 h 2"/>
                      <a:gd name="T4" fmla="*/ 1 w 2"/>
                      <a:gd name="T5" fmla="*/ 0 h 2"/>
                      <a:gd name="T6" fmla="*/ 0 w 2"/>
                      <a:gd name="T7" fmla="*/ 0 h 2"/>
                      <a:gd name="T8" fmla="*/ 2 w 2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2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2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27" name="Freeform 144"/>
                  <p:cNvSpPr>
                    <a:spLocks/>
                  </p:cNvSpPr>
                  <p:nvPr/>
                </p:nvSpPr>
                <p:spPr bwMode="auto">
                  <a:xfrm>
                    <a:off x="4566" y="1986"/>
                    <a:ext cx="2" cy="14"/>
                  </a:xfrm>
                  <a:custGeom>
                    <a:avLst/>
                    <a:gdLst>
                      <a:gd name="T0" fmla="*/ 0 w 2"/>
                      <a:gd name="T1" fmla="*/ 12 h 14"/>
                      <a:gd name="T2" fmla="*/ 0 w 2"/>
                      <a:gd name="T3" fmla="*/ 0 h 14"/>
                      <a:gd name="T4" fmla="*/ 2 w 2"/>
                      <a:gd name="T5" fmla="*/ 2 h 14"/>
                      <a:gd name="T6" fmla="*/ 2 w 2"/>
                      <a:gd name="T7" fmla="*/ 14 h 14"/>
                      <a:gd name="T8" fmla="*/ 0 w 2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28" name="Freeform 145"/>
                  <p:cNvSpPr>
                    <a:spLocks/>
                  </p:cNvSpPr>
                  <p:nvPr/>
                </p:nvSpPr>
                <p:spPr bwMode="auto">
                  <a:xfrm>
                    <a:off x="4566" y="1986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0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29" name="Freeform 146"/>
                  <p:cNvSpPr>
                    <a:spLocks/>
                  </p:cNvSpPr>
                  <p:nvPr/>
                </p:nvSpPr>
                <p:spPr bwMode="auto">
                  <a:xfrm>
                    <a:off x="4566" y="1997"/>
                    <a:ext cx="2" cy="3"/>
                  </a:xfrm>
                  <a:custGeom>
                    <a:avLst/>
                    <a:gdLst>
                      <a:gd name="T0" fmla="*/ 2 w 2"/>
                      <a:gd name="T1" fmla="*/ 3 h 3"/>
                      <a:gd name="T2" fmla="*/ 2 w 2"/>
                      <a:gd name="T3" fmla="*/ 1 h 3"/>
                      <a:gd name="T4" fmla="*/ 1 w 2"/>
                      <a:gd name="T5" fmla="*/ 0 h 3"/>
                      <a:gd name="T6" fmla="*/ 0 w 2"/>
                      <a:gd name="T7" fmla="*/ 1 h 3"/>
                      <a:gd name="T8" fmla="*/ 2 w 2"/>
                      <a:gd name="T9" fmla="*/ 3 h 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2" y="3"/>
                        </a:moveTo>
                        <a:lnTo>
                          <a:pt x="2" y="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2" y="3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30" name="Freeform 147"/>
                  <p:cNvSpPr>
                    <a:spLocks/>
                  </p:cNvSpPr>
                  <p:nvPr/>
                </p:nvSpPr>
                <p:spPr bwMode="auto">
                  <a:xfrm>
                    <a:off x="4562" y="1984"/>
                    <a:ext cx="3" cy="13"/>
                  </a:xfrm>
                  <a:custGeom>
                    <a:avLst/>
                    <a:gdLst>
                      <a:gd name="T0" fmla="*/ 0 w 3"/>
                      <a:gd name="T1" fmla="*/ 11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1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1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31" name="Rectangle 148"/>
                  <p:cNvSpPr>
                    <a:spLocks noChangeArrowheads="1"/>
                  </p:cNvSpPr>
                  <p:nvPr/>
                </p:nvSpPr>
                <p:spPr bwMode="auto">
                  <a:xfrm>
                    <a:off x="4562" y="1984"/>
                    <a:ext cx="1" cy="11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32" name="Freeform 149"/>
                  <p:cNvSpPr>
                    <a:spLocks/>
                  </p:cNvSpPr>
                  <p:nvPr/>
                </p:nvSpPr>
                <p:spPr bwMode="auto">
                  <a:xfrm>
                    <a:off x="4562" y="1995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0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33" name="Freeform 150"/>
                  <p:cNvSpPr>
                    <a:spLocks/>
                  </p:cNvSpPr>
                  <p:nvPr/>
                </p:nvSpPr>
                <p:spPr bwMode="auto">
                  <a:xfrm>
                    <a:off x="4501" y="1947"/>
                    <a:ext cx="7" cy="8"/>
                  </a:xfrm>
                  <a:custGeom>
                    <a:avLst/>
                    <a:gdLst>
                      <a:gd name="T0" fmla="*/ 7 w 7"/>
                      <a:gd name="T1" fmla="*/ 4 h 8"/>
                      <a:gd name="T2" fmla="*/ 7 w 7"/>
                      <a:gd name="T3" fmla="*/ 8 h 8"/>
                      <a:gd name="T4" fmla="*/ 0 w 7"/>
                      <a:gd name="T5" fmla="*/ 5 h 8"/>
                      <a:gd name="T6" fmla="*/ 0 w 7"/>
                      <a:gd name="T7" fmla="*/ 0 h 8"/>
                      <a:gd name="T8" fmla="*/ 7 w 7"/>
                      <a:gd name="T9" fmla="*/ 4 h 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7" y="4"/>
                        </a:moveTo>
                        <a:lnTo>
                          <a:pt x="7" y="8"/>
                        </a:lnTo>
                        <a:lnTo>
                          <a:pt x="0" y="5"/>
                        </a:lnTo>
                        <a:lnTo>
                          <a:pt x="0" y="0"/>
                        </a:lnTo>
                        <a:lnTo>
                          <a:pt x="7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34" name="Freeform 151"/>
                  <p:cNvSpPr>
                    <a:spLocks/>
                  </p:cNvSpPr>
                  <p:nvPr/>
                </p:nvSpPr>
                <p:spPr bwMode="auto">
                  <a:xfrm>
                    <a:off x="4506" y="1951"/>
                    <a:ext cx="1" cy="4"/>
                  </a:xfrm>
                  <a:custGeom>
                    <a:avLst/>
                    <a:gdLst>
                      <a:gd name="T0" fmla="*/ 0 w 1"/>
                      <a:gd name="T1" fmla="*/ 1 h 4"/>
                      <a:gd name="T2" fmla="*/ 1 w 1"/>
                      <a:gd name="T3" fmla="*/ 0 h 4"/>
                      <a:gd name="T4" fmla="*/ 1 w 1"/>
                      <a:gd name="T5" fmla="*/ 4 h 4"/>
                      <a:gd name="T6" fmla="*/ 0 w 1"/>
                      <a:gd name="T7" fmla="*/ 4 h 4"/>
                      <a:gd name="T8" fmla="*/ 0 w 1"/>
                      <a:gd name="T9" fmla="*/ 1 h 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4">
                        <a:moveTo>
                          <a:pt x="0" y="1"/>
                        </a:moveTo>
                        <a:lnTo>
                          <a:pt x="1" y="0"/>
                        </a:lnTo>
                        <a:lnTo>
                          <a:pt x="1" y="4"/>
                        </a:lnTo>
                        <a:lnTo>
                          <a:pt x="0" y="4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725A1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35" name="Freeform 152"/>
                  <p:cNvSpPr>
                    <a:spLocks/>
                  </p:cNvSpPr>
                  <p:nvPr/>
                </p:nvSpPr>
                <p:spPr bwMode="auto">
                  <a:xfrm>
                    <a:off x="4500" y="1948"/>
                    <a:ext cx="7" cy="4"/>
                  </a:xfrm>
                  <a:custGeom>
                    <a:avLst/>
                    <a:gdLst>
                      <a:gd name="T0" fmla="*/ 0 w 7"/>
                      <a:gd name="T1" fmla="*/ 0 h 4"/>
                      <a:gd name="T2" fmla="*/ 1 w 7"/>
                      <a:gd name="T3" fmla="*/ 0 h 4"/>
                      <a:gd name="T4" fmla="*/ 7 w 7"/>
                      <a:gd name="T5" fmla="*/ 3 h 4"/>
                      <a:gd name="T6" fmla="*/ 6 w 7"/>
                      <a:gd name="T7" fmla="*/ 4 h 4"/>
                      <a:gd name="T8" fmla="*/ 0 w 7"/>
                      <a:gd name="T9" fmla="*/ 0 h 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" h="4">
                        <a:moveTo>
                          <a:pt x="0" y="0"/>
                        </a:moveTo>
                        <a:lnTo>
                          <a:pt x="1" y="0"/>
                        </a:lnTo>
                        <a:lnTo>
                          <a:pt x="7" y="3"/>
                        </a:lnTo>
                        <a:lnTo>
                          <a:pt x="6" y="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1B1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36" name="Freeform 153"/>
                  <p:cNvSpPr>
                    <a:spLocks/>
                  </p:cNvSpPr>
                  <p:nvPr/>
                </p:nvSpPr>
                <p:spPr bwMode="auto">
                  <a:xfrm>
                    <a:off x="4500" y="1948"/>
                    <a:ext cx="6" cy="7"/>
                  </a:xfrm>
                  <a:custGeom>
                    <a:avLst/>
                    <a:gdLst>
                      <a:gd name="T0" fmla="*/ 6 w 6"/>
                      <a:gd name="T1" fmla="*/ 4 h 7"/>
                      <a:gd name="T2" fmla="*/ 6 w 6"/>
                      <a:gd name="T3" fmla="*/ 7 h 7"/>
                      <a:gd name="T4" fmla="*/ 0 w 6"/>
                      <a:gd name="T5" fmla="*/ 4 h 7"/>
                      <a:gd name="T6" fmla="*/ 0 w 6"/>
                      <a:gd name="T7" fmla="*/ 0 h 7"/>
                      <a:gd name="T8" fmla="*/ 6 w 6"/>
                      <a:gd name="T9" fmla="*/ 4 h 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" h="7">
                        <a:moveTo>
                          <a:pt x="6" y="4"/>
                        </a:moveTo>
                        <a:lnTo>
                          <a:pt x="6" y="7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  <a:lnTo>
                          <a:pt x="6" y="4"/>
                        </a:lnTo>
                        <a:close/>
                      </a:path>
                    </a:pathLst>
                  </a:custGeom>
                  <a:solidFill>
                    <a:srgbClr val="E1B1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37" name="Freeform 154"/>
                  <p:cNvSpPr>
                    <a:spLocks/>
                  </p:cNvSpPr>
                  <p:nvPr/>
                </p:nvSpPr>
                <p:spPr bwMode="auto">
                  <a:xfrm>
                    <a:off x="4612" y="1912"/>
                    <a:ext cx="127" cy="91"/>
                  </a:xfrm>
                  <a:custGeom>
                    <a:avLst/>
                    <a:gdLst>
                      <a:gd name="T0" fmla="*/ 0 w 127"/>
                      <a:gd name="T1" fmla="*/ 74 h 91"/>
                      <a:gd name="T2" fmla="*/ 127 w 127"/>
                      <a:gd name="T3" fmla="*/ 0 h 91"/>
                      <a:gd name="T4" fmla="*/ 127 w 127"/>
                      <a:gd name="T5" fmla="*/ 17 h 91"/>
                      <a:gd name="T6" fmla="*/ 0 w 127"/>
                      <a:gd name="T7" fmla="*/ 91 h 91"/>
                      <a:gd name="T8" fmla="*/ 0 w 127"/>
                      <a:gd name="T9" fmla="*/ 74 h 9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27" h="91">
                        <a:moveTo>
                          <a:pt x="0" y="74"/>
                        </a:moveTo>
                        <a:lnTo>
                          <a:pt x="127" y="0"/>
                        </a:lnTo>
                        <a:lnTo>
                          <a:pt x="127" y="17"/>
                        </a:lnTo>
                        <a:lnTo>
                          <a:pt x="0" y="91"/>
                        </a:lnTo>
                        <a:lnTo>
                          <a:pt x="0" y="7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38" name="Freeform 155"/>
                  <p:cNvSpPr>
                    <a:spLocks/>
                  </p:cNvSpPr>
                  <p:nvPr/>
                </p:nvSpPr>
                <p:spPr bwMode="auto">
                  <a:xfrm>
                    <a:off x="4500" y="1847"/>
                    <a:ext cx="239" cy="139"/>
                  </a:xfrm>
                  <a:custGeom>
                    <a:avLst/>
                    <a:gdLst>
                      <a:gd name="T0" fmla="*/ 0 w 239"/>
                      <a:gd name="T1" fmla="*/ 74 h 139"/>
                      <a:gd name="T2" fmla="*/ 128 w 239"/>
                      <a:gd name="T3" fmla="*/ 0 h 139"/>
                      <a:gd name="T4" fmla="*/ 239 w 239"/>
                      <a:gd name="T5" fmla="*/ 65 h 139"/>
                      <a:gd name="T6" fmla="*/ 112 w 239"/>
                      <a:gd name="T7" fmla="*/ 139 h 139"/>
                      <a:gd name="T8" fmla="*/ 0 w 239"/>
                      <a:gd name="T9" fmla="*/ 74 h 13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39" h="139">
                        <a:moveTo>
                          <a:pt x="0" y="74"/>
                        </a:moveTo>
                        <a:lnTo>
                          <a:pt x="128" y="0"/>
                        </a:lnTo>
                        <a:lnTo>
                          <a:pt x="239" y="65"/>
                        </a:lnTo>
                        <a:lnTo>
                          <a:pt x="112" y="139"/>
                        </a:lnTo>
                        <a:lnTo>
                          <a:pt x="0" y="74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39" name="Freeform 156"/>
                  <p:cNvSpPr>
                    <a:spLocks/>
                  </p:cNvSpPr>
                  <p:nvPr/>
                </p:nvSpPr>
                <p:spPr bwMode="auto">
                  <a:xfrm>
                    <a:off x="4500" y="1921"/>
                    <a:ext cx="112" cy="82"/>
                  </a:xfrm>
                  <a:custGeom>
                    <a:avLst/>
                    <a:gdLst>
                      <a:gd name="T0" fmla="*/ 112 w 112"/>
                      <a:gd name="T1" fmla="*/ 65 h 82"/>
                      <a:gd name="T2" fmla="*/ 112 w 112"/>
                      <a:gd name="T3" fmla="*/ 82 h 82"/>
                      <a:gd name="T4" fmla="*/ 0 w 112"/>
                      <a:gd name="T5" fmla="*/ 17 h 82"/>
                      <a:gd name="T6" fmla="*/ 0 w 112"/>
                      <a:gd name="T7" fmla="*/ 0 h 82"/>
                      <a:gd name="T8" fmla="*/ 112 w 112"/>
                      <a:gd name="T9" fmla="*/ 65 h 8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12" h="82">
                        <a:moveTo>
                          <a:pt x="112" y="65"/>
                        </a:moveTo>
                        <a:lnTo>
                          <a:pt x="112" y="82"/>
                        </a:lnTo>
                        <a:lnTo>
                          <a:pt x="0" y="17"/>
                        </a:lnTo>
                        <a:lnTo>
                          <a:pt x="0" y="0"/>
                        </a:lnTo>
                        <a:lnTo>
                          <a:pt x="112" y="65"/>
                        </a:ln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40" name="Freeform 157"/>
                  <p:cNvSpPr>
                    <a:spLocks/>
                  </p:cNvSpPr>
                  <p:nvPr/>
                </p:nvSpPr>
                <p:spPr bwMode="auto">
                  <a:xfrm>
                    <a:off x="4508" y="1929"/>
                    <a:ext cx="37" cy="27"/>
                  </a:xfrm>
                  <a:custGeom>
                    <a:avLst/>
                    <a:gdLst>
                      <a:gd name="T0" fmla="*/ 0 w 37"/>
                      <a:gd name="T1" fmla="*/ 5 h 27"/>
                      <a:gd name="T2" fmla="*/ 0 w 37"/>
                      <a:gd name="T3" fmla="*/ 0 h 27"/>
                      <a:gd name="T4" fmla="*/ 37 w 37"/>
                      <a:gd name="T5" fmla="*/ 22 h 27"/>
                      <a:gd name="T6" fmla="*/ 37 w 37"/>
                      <a:gd name="T7" fmla="*/ 27 h 27"/>
                      <a:gd name="T8" fmla="*/ 0 w 37"/>
                      <a:gd name="T9" fmla="*/ 5 h 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" h="27">
                        <a:moveTo>
                          <a:pt x="0" y="5"/>
                        </a:moveTo>
                        <a:lnTo>
                          <a:pt x="0" y="0"/>
                        </a:lnTo>
                        <a:lnTo>
                          <a:pt x="37" y="22"/>
                        </a:lnTo>
                        <a:lnTo>
                          <a:pt x="37" y="27"/>
                        </a:lnTo>
                        <a:lnTo>
                          <a:pt x="0" y="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41" name="Freeform 158"/>
                  <p:cNvSpPr>
                    <a:spLocks/>
                  </p:cNvSpPr>
                  <p:nvPr/>
                </p:nvSpPr>
                <p:spPr bwMode="auto">
                  <a:xfrm>
                    <a:off x="4508" y="1929"/>
                    <a:ext cx="1" cy="5"/>
                  </a:xfrm>
                  <a:custGeom>
                    <a:avLst/>
                    <a:gdLst>
                      <a:gd name="T0" fmla="*/ 0 w 1"/>
                      <a:gd name="T1" fmla="*/ 5 h 5"/>
                      <a:gd name="T2" fmla="*/ 1 w 1"/>
                      <a:gd name="T3" fmla="*/ 5 h 5"/>
                      <a:gd name="T4" fmla="*/ 1 w 1"/>
                      <a:gd name="T5" fmla="*/ 1 h 5"/>
                      <a:gd name="T6" fmla="*/ 0 w 1"/>
                      <a:gd name="T7" fmla="*/ 0 h 5"/>
                      <a:gd name="T8" fmla="*/ 0 w 1"/>
                      <a:gd name="T9" fmla="*/ 5 h 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5">
                        <a:moveTo>
                          <a:pt x="0" y="5"/>
                        </a:moveTo>
                        <a:lnTo>
                          <a:pt x="1" y="5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5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42" name="Freeform 159"/>
                  <p:cNvSpPr>
                    <a:spLocks/>
                  </p:cNvSpPr>
                  <p:nvPr/>
                </p:nvSpPr>
                <p:spPr bwMode="auto">
                  <a:xfrm>
                    <a:off x="4508" y="1934"/>
                    <a:ext cx="37" cy="22"/>
                  </a:xfrm>
                  <a:custGeom>
                    <a:avLst/>
                    <a:gdLst>
                      <a:gd name="T0" fmla="*/ 37 w 37"/>
                      <a:gd name="T1" fmla="*/ 22 h 22"/>
                      <a:gd name="T2" fmla="*/ 37 w 37"/>
                      <a:gd name="T3" fmla="*/ 21 h 22"/>
                      <a:gd name="T4" fmla="*/ 1 w 37"/>
                      <a:gd name="T5" fmla="*/ 0 h 22"/>
                      <a:gd name="T6" fmla="*/ 0 w 37"/>
                      <a:gd name="T7" fmla="*/ 0 h 22"/>
                      <a:gd name="T8" fmla="*/ 37 w 37"/>
                      <a:gd name="T9" fmla="*/ 22 h 2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" h="22">
                        <a:moveTo>
                          <a:pt x="37" y="22"/>
                        </a:moveTo>
                        <a:lnTo>
                          <a:pt x="37" y="2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7" y="2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43" name="Freeform 160"/>
                  <p:cNvSpPr>
                    <a:spLocks/>
                  </p:cNvSpPr>
                  <p:nvPr/>
                </p:nvSpPr>
                <p:spPr bwMode="auto">
                  <a:xfrm>
                    <a:off x="4606" y="1986"/>
                    <a:ext cx="3" cy="13"/>
                  </a:xfrm>
                  <a:custGeom>
                    <a:avLst/>
                    <a:gdLst>
                      <a:gd name="T0" fmla="*/ 0 w 3"/>
                      <a:gd name="T1" fmla="*/ 11 h 13"/>
                      <a:gd name="T2" fmla="*/ 1 w 3"/>
                      <a:gd name="T3" fmla="*/ 0 h 13"/>
                      <a:gd name="T4" fmla="*/ 3 w 3"/>
                      <a:gd name="T5" fmla="*/ 2 h 13"/>
                      <a:gd name="T6" fmla="*/ 3 w 3"/>
                      <a:gd name="T7" fmla="*/ 13 h 13"/>
                      <a:gd name="T8" fmla="*/ 0 w 3"/>
                      <a:gd name="T9" fmla="*/ 11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1"/>
                        </a:moveTo>
                        <a:lnTo>
                          <a:pt x="1" y="0"/>
                        </a:lnTo>
                        <a:lnTo>
                          <a:pt x="3" y="2"/>
                        </a:lnTo>
                        <a:lnTo>
                          <a:pt x="3" y="13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44" name="Freeform 161"/>
                  <p:cNvSpPr>
                    <a:spLocks/>
                  </p:cNvSpPr>
                  <p:nvPr/>
                </p:nvSpPr>
                <p:spPr bwMode="auto">
                  <a:xfrm>
                    <a:off x="4606" y="1986"/>
                    <a:ext cx="1" cy="11"/>
                  </a:xfrm>
                  <a:custGeom>
                    <a:avLst/>
                    <a:gdLst>
                      <a:gd name="T0" fmla="*/ 0 w 1"/>
                      <a:gd name="T1" fmla="*/ 11 h 11"/>
                      <a:gd name="T2" fmla="*/ 1 w 1"/>
                      <a:gd name="T3" fmla="*/ 11 h 11"/>
                      <a:gd name="T4" fmla="*/ 1 w 1"/>
                      <a:gd name="T5" fmla="*/ 0 h 11"/>
                      <a:gd name="T6" fmla="*/ 1 w 1"/>
                      <a:gd name="T7" fmla="*/ 0 h 11"/>
                      <a:gd name="T8" fmla="*/ 0 w 1"/>
                      <a:gd name="T9" fmla="*/ 11 h 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1">
                        <a:moveTo>
                          <a:pt x="0" y="11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45" name="Freeform 162"/>
                  <p:cNvSpPr>
                    <a:spLocks/>
                  </p:cNvSpPr>
                  <p:nvPr/>
                </p:nvSpPr>
                <p:spPr bwMode="auto">
                  <a:xfrm>
                    <a:off x="4606" y="1997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46" name="Freeform 163"/>
                  <p:cNvSpPr>
                    <a:spLocks/>
                  </p:cNvSpPr>
                  <p:nvPr/>
                </p:nvSpPr>
                <p:spPr bwMode="auto">
                  <a:xfrm>
                    <a:off x="4602" y="1983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47" name="Freeform 164"/>
                  <p:cNvSpPr>
                    <a:spLocks/>
                  </p:cNvSpPr>
                  <p:nvPr/>
                </p:nvSpPr>
                <p:spPr bwMode="auto">
                  <a:xfrm>
                    <a:off x="4602" y="1983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2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48" name="Freeform 165"/>
                  <p:cNvSpPr>
                    <a:spLocks/>
                  </p:cNvSpPr>
                  <p:nvPr/>
                </p:nvSpPr>
                <p:spPr bwMode="auto">
                  <a:xfrm>
                    <a:off x="4602" y="1995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49" name="Freeform 166"/>
                  <p:cNvSpPr>
                    <a:spLocks/>
                  </p:cNvSpPr>
                  <p:nvPr/>
                </p:nvSpPr>
                <p:spPr bwMode="auto">
                  <a:xfrm>
                    <a:off x="4598" y="1981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50" name="Freeform 167"/>
                  <p:cNvSpPr>
                    <a:spLocks/>
                  </p:cNvSpPr>
                  <p:nvPr/>
                </p:nvSpPr>
                <p:spPr bwMode="auto">
                  <a:xfrm>
                    <a:off x="4598" y="1981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2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51" name="Freeform 168"/>
                  <p:cNvSpPr>
                    <a:spLocks/>
                  </p:cNvSpPr>
                  <p:nvPr/>
                </p:nvSpPr>
                <p:spPr bwMode="auto">
                  <a:xfrm>
                    <a:off x="4598" y="1993"/>
                    <a:ext cx="3" cy="1"/>
                  </a:xfrm>
                  <a:custGeom>
                    <a:avLst/>
                    <a:gdLst>
                      <a:gd name="T0" fmla="*/ 3 w 3"/>
                      <a:gd name="T1" fmla="*/ 1 h 1"/>
                      <a:gd name="T2" fmla="*/ 3 w 3"/>
                      <a:gd name="T3" fmla="*/ 1 h 1"/>
                      <a:gd name="T4" fmla="*/ 1 w 3"/>
                      <a:gd name="T5" fmla="*/ 0 h 1"/>
                      <a:gd name="T6" fmla="*/ 0 w 3"/>
                      <a:gd name="T7" fmla="*/ 0 h 1"/>
                      <a:gd name="T8" fmla="*/ 3 w 3"/>
                      <a:gd name="T9" fmla="*/ 1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">
                        <a:moveTo>
                          <a:pt x="3" y="1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52" name="Freeform 169"/>
                  <p:cNvSpPr>
                    <a:spLocks/>
                  </p:cNvSpPr>
                  <p:nvPr/>
                </p:nvSpPr>
                <p:spPr bwMode="auto">
                  <a:xfrm>
                    <a:off x="4594" y="1979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53" name="Freeform 170"/>
                  <p:cNvSpPr>
                    <a:spLocks/>
                  </p:cNvSpPr>
                  <p:nvPr/>
                </p:nvSpPr>
                <p:spPr bwMode="auto">
                  <a:xfrm>
                    <a:off x="4594" y="1979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0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54" name="Freeform 171"/>
                  <p:cNvSpPr>
                    <a:spLocks/>
                  </p:cNvSpPr>
                  <p:nvPr/>
                </p:nvSpPr>
                <p:spPr bwMode="auto">
                  <a:xfrm>
                    <a:off x="4594" y="1990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55" name="Freeform 172"/>
                  <p:cNvSpPr>
                    <a:spLocks/>
                  </p:cNvSpPr>
                  <p:nvPr/>
                </p:nvSpPr>
                <p:spPr bwMode="auto">
                  <a:xfrm>
                    <a:off x="4590" y="1976"/>
                    <a:ext cx="2" cy="14"/>
                  </a:xfrm>
                  <a:custGeom>
                    <a:avLst/>
                    <a:gdLst>
                      <a:gd name="T0" fmla="*/ 0 w 2"/>
                      <a:gd name="T1" fmla="*/ 12 h 14"/>
                      <a:gd name="T2" fmla="*/ 0 w 2"/>
                      <a:gd name="T3" fmla="*/ 0 h 14"/>
                      <a:gd name="T4" fmla="*/ 2 w 2"/>
                      <a:gd name="T5" fmla="*/ 2 h 14"/>
                      <a:gd name="T6" fmla="*/ 2 w 2"/>
                      <a:gd name="T7" fmla="*/ 14 h 14"/>
                      <a:gd name="T8" fmla="*/ 0 w 2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56" name="Freeform 173"/>
                  <p:cNvSpPr>
                    <a:spLocks/>
                  </p:cNvSpPr>
                  <p:nvPr/>
                </p:nvSpPr>
                <p:spPr bwMode="auto">
                  <a:xfrm>
                    <a:off x="4590" y="1976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2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57" name="Freeform 174"/>
                  <p:cNvSpPr>
                    <a:spLocks/>
                  </p:cNvSpPr>
                  <p:nvPr/>
                </p:nvSpPr>
                <p:spPr bwMode="auto">
                  <a:xfrm>
                    <a:off x="4590" y="1988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2 w 2"/>
                      <a:gd name="T3" fmla="*/ 1 h 2"/>
                      <a:gd name="T4" fmla="*/ 1 w 2"/>
                      <a:gd name="T5" fmla="*/ 0 h 2"/>
                      <a:gd name="T6" fmla="*/ 0 w 2"/>
                      <a:gd name="T7" fmla="*/ 0 h 2"/>
                      <a:gd name="T8" fmla="*/ 2 w 2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2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2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58" name="Freeform 175"/>
                  <p:cNvSpPr>
                    <a:spLocks/>
                  </p:cNvSpPr>
                  <p:nvPr/>
                </p:nvSpPr>
                <p:spPr bwMode="auto">
                  <a:xfrm>
                    <a:off x="4586" y="1974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59" name="Freeform 176"/>
                  <p:cNvSpPr>
                    <a:spLocks/>
                  </p:cNvSpPr>
                  <p:nvPr/>
                </p:nvSpPr>
                <p:spPr bwMode="auto">
                  <a:xfrm>
                    <a:off x="4586" y="1974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0 w 1"/>
                      <a:gd name="T3" fmla="*/ 11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0" y="11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60" name="Freeform 177"/>
                  <p:cNvSpPr>
                    <a:spLocks/>
                  </p:cNvSpPr>
                  <p:nvPr/>
                </p:nvSpPr>
                <p:spPr bwMode="auto">
                  <a:xfrm>
                    <a:off x="4586" y="1985"/>
                    <a:ext cx="3" cy="3"/>
                  </a:xfrm>
                  <a:custGeom>
                    <a:avLst/>
                    <a:gdLst>
                      <a:gd name="T0" fmla="*/ 3 w 3"/>
                      <a:gd name="T1" fmla="*/ 3 h 3"/>
                      <a:gd name="T2" fmla="*/ 3 w 3"/>
                      <a:gd name="T3" fmla="*/ 2 h 3"/>
                      <a:gd name="T4" fmla="*/ 0 w 3"/>
                      <a:gd name="T5" fmla="*/ 0 h 3"/>
                      <a:gd name="T6" fmla="*/ 0 w 3"/>
                      <a:gd name="T7" fmla="*/ 1 h 3"/>
                      <a:gd name="T8" fmla="*/ 3 w 3"/>
                      <a:gd name="T9" fmla="*/ 3 h 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3" y="3"/>
                        </a:moveTo>
                        <a:lnTo>
                          <a:pt x="3" y="2"/>
                        </a:lnTo>
                        <a:lnTo>
                          <a:pt x="0" y="0"/>
                        </a:lnTo>
                        <a:lnTo>
                          <a:pt x="0" y="1"/>
                        </a:lnTo>
                        <a:lnTo>
                          <a:pt x="3" y="3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61" name="Freeform 178"/>
                  <p:cNvSpPr>
                    <a:spLocks/>
                  </p:cNvSpPr>
                  <p:nvPr/>
                </p:nvSpPr>
                <p:spPr bwMode="auto">
                  <a:xfrm>
                    <a:off x="4582" y="1972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62" name="Freeform 179"/>
                  <p:cNvSpPr>
                    <a:spLocks/>
                  </p:cNvSpPr>
                  <p:nvPr/>
                </p:nvSpPr>
                <p:spPr bwMode="auto">
                  <a:xfrm>
                    <a:off x="4582" y="1972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0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63" name="Freeform 180"/>
                  <p:cNvSpPr>
                    <a:spLocks/>
                  </p:cNvSpPr>
                  <p:nvPr/>
                </p:nvSpPr>
                <p:spPr bwMode="auto">
                  <a:xfrm>
                    <a:off x="4582" y="1983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2 h 2"/>
                      <a:gd name="T4" fmla="*/ 1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2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64" name="Freeform 181"/>
                  <p:cNvSpPr>
                    <a:spLocks/>
                  </p:cNvSpPr>
                  <p:nvPr/>
                </p:nvSpPr>
                <p:spPr bwMode="auto">
                  <a:xfrm>
                    <a:off x="4578" y="1970"/>
                    <a:ext cx="2" cy="13"/>
                  </a:xfrm>
                  <a:custGeom>
                    <a:avLst/>
                    <a:gdLst>
                      <a:gd name="T0" fmla="*/ 0 w 2"/>
                      <a:gd name="T1" fmla="*/ 12 h 13"/>
                      <a:gd name="T2" fmla="*/ 0 w 2"/>
                      <a:gd name="T3" fmla="*/ 0 h 13"/>
                      <a:gd name="T4" fmla="*/ 2 w 2"/>
                      <a:gd name="T5" fmla="*/ 1 h 13"/>
                      <a:gd name="T6" fmla="*/ 2 w 2"/>
                      <a:gd name="T7" fmla="*/ 13 h 13"/>
                      <a:gd name="T8" fmla="*/ 0 w 2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1"/>
                        </a:lnTo>
                        <a:lnTo>
                          <a:pt x="2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65" name="Freeform 182"/>
                  <p:cNvSpPr>
                    <a:spLocks/>
                  </p:cNvSpPr>
                  <p:nvPr/>
                </p:nvSpPr>
                <p:spPr bwMode="auto">
                  <a:xfrm>
                    <a:off x="4578" y="1970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0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66" name="Freeform 183"/>
                  <p:cNvSpPr>
                    <a:spLocks/>
                  </p:cNvSpPr>
                  <p:nvPr/>
                </p:nvSpPr>
                <p:spPr bwMode="auto">
                  <a:xfrm>
                    <a:off x="4578" y="1981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2 w 2"/>
                      <a:gd name="T3" fmla="*/ 1 h 2"/>
                      <a:gd name="T4" fmla="*/ 1 w 2"/>
                      <a:gd name="T5" fmla="*/ 0 h 2"/>
                      <a:gd name="T6" fmla="*/ 0 w 2"/>
                      <a:gd name="T7" fmla="*/ 1 h 2"/>
                      <a:gd name="T8" fmla="*/ 2 w 2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2" y="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2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67" name="Freeform 184"/>
                  <p:cNvSpPr>
                    <a:spLocks/>
                  </p:cNvSpPr>
                  <p:nvPr/>
                </p:nvSpPr>
                <p:spPr bwMode="auto">
                  <a:xfrm>
                    <a:off x="4574" y="1967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2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68" name="Rectangle 185"/>
                  <p:cNvSpPr>
                    <a:spLocks noChangeArrowheads="1"/>
                  </p:cNvSpPr>
                  <p:nvPr/>
                </p:nvSpPr>
                <p:spPr bwMode="auto">
                  <a:xfrm>
                    <a:off x="4574" y="1967"/>
                    <a:ext cx="1" cy="12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69" name="Freeform 186"/>
                  <p:cNvSpPr>
                    <a:spLocks/>
                  </p:cNvSpPr>
                  <p:nvPr/>
                </p:nvSpPr>
                <p:spPr bwMode="auto">
                  <a:xfrm>
                    <a:off x="4574" y="1979"/>
                    <a:ext cx="3" cy="1"/>
                  </a:xfrm>
                  <a:custGeom>
                    <a:avLst/>
                    <a:gdLst>
                      <a:gd name="T0" fmla="*/ 3 w 3"/>
                      <a:gd name="T1" fmla="*/ 1 h 1"/>
                      <a:gd name="T2" fmla="*/ 3 w 3"/>
                      <a:gd name="T3" fmla="*/ 0 h 1"/>
                      <a:gd name="T4" fmla="*/ 0 w 3"/>
                      <a:gd name="T5" fmla="*/ 0 h 1"/>
                      <a:gd name="T6" fmla="*/ 0 w 3"/>
                      <a:gd name="T7" fmla="*/ 0 h 1"/>
                      <a:gd name="T8" fmla="*/ 3 w 3"/>
                      <a:gd name="T9" fmla="*/ 1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">
                        <a:moveTo>
                          <a:pt x="3" y="1"/>
                        </a:moveTo>
                        <a:lnTo>
                          <a:pt x="3" y="0"/>
                        </a:lnTo>
                        <a:lnTo>
                          <a:pt x="0" y="0"/>
                        </a:lnTo>
                        <a:lnTo>
                          <a:pt x="3" y="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70" name="Freeform 187"/>
                  <p:cNvSpPr>
                    <a:spLocks/>
                  </p:cNvSpPr>
                  <p:nvPr/>
                </p:nvSpPr>
                <p:spPr bwMode="auto">
                  <a:xfrm>
                    <a:off x="4570" y="1965"/>
                    <a:ext cx="3" cy="13"/>
                  </a:xfrm>
                  <a:custGeom>
                    <a:avLst/>
                    <a:gdLst>
                      <a:gd name="T0" fmla="*/ 0 w 3"/>
                      <a:gd name="T1" fmla="*/ 11 h 13"/>
                      <a:gd name="T2" fmla="*/ 0 w 3"/>
                      <a:gd name="T3" fmla="*/ 0 h 13"/>
                      <a:gd name="T4" fmla="*/ 3 w 3"/>
                      <a:gd name="T5" fmla="*/ 2 h 13"/>
                      <a:gd name="T6" fmla="*/ 2 w 3"/>
                      <a:gd name="T7" fmla="*/ 13 h 13"/>
                      <a:gd name="T8" fmla="*/ 0 w 3"/>
                      <a:gd name="T9" fmla="*/ 11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1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2" y="13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71" name="Rectangle 188"/>
                  <p:cNvSpPr>
                    <a:spLocks noChangeArrowheads="1"/>
                  </p:cNvSpPr>
                  <p:nvPr/>
                </p:nvSpPr>
                <p:spPr bwMode="auto">
                  <a:xfrm>
                    <a:off x="4570" y="1965"/>
                    <a:ext cx="1" cy="11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72" name="Freeform 189"/>
                  <p:cNvSpPr>
                    <a:spLocks/>
                  </p:cNvSpPr>
                  <p:nvPr/>
                </p:nvSpPr>
                <p:spPr bwMode="auto">
                  <a:xfrm>
                    <a:off x="4570" y="1976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2 w 2"/>
                      <a:gd name="T3" fmla="*/ 1 h 2"/>
                      <a:gd name="T4" fmla="*/ 1 w 2"/>
                      <a:gd name="T5" fmla="*/ 0 h 2"/>
                      <a:gd name="T6" fmla="*/ 0 w 2"/>
                      <a:gd name="T7" fmla="*/ 0 h 2"/>
                      <a:gd name="T8" fmla="*/ 2 w 2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2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2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73" name="Freeform 190"/>
                  <p:cNvSpPr>
                    <a:spLocks/>
                  </p:cNvSpPr>
                  <p:nvPr/>
                </p:nvSpPr>
                <p:spPr bwMode="auto">
                  <a:xfrm>
                    <a:off x="4566" y="1962"/>
                    <a:ext cx="2" cy="14"/>
                  </a:xfrm>
                  <a:custGeom>
                    <a:avLst/>
                    <a:gdLst>
                      <a:gd name="T0" fmla="*/ 0 w 2"/>
                      <a:gd name="T1" fmla="*/ 12 h 14"/>
                      <a:gd name="T2" fmla="*/ 0 w 2"/>
                      <a:gd name="T3" fmla="*/ 0 h 14"/>
                      <a:gd name="T4" fmla="*/ 2 w 2"/>
                      <a:gd name="T5" fmla="*/ 2 h 14"/>
                      <a:gd name="T6" fmla="*/ 2 w 2"/>
                      <a:gd name="T7" fmla="*/ 14 h 14"/>
                      <a:gd name="T8" fmla="*/ 0 w 2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74" name="Freeform 191"/>
                  <p:cNvSpPr>
                    <a:spLocks/>
                  </p:cNvSpPr>
                  <p:nvPr/>
                </p:nvSpPr>
                <p:spPr bwMode="auto">
                  <a:xfrm>
                    <a:off x="4566" y="1962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2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75" name="Freeform 192"/>
                  <p:cNvSpPr>
                    <a:spLocks/>
                  </p:cNvSpPr>
                  <p:nvPr/>
                </p:nvSpPr>
                <p:spPr bwMode="auto">
                  <a:xfrm>
                    <a:off x="4566" y="1974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2 w 2"/>
                      <a:gd name="T3" fmla="*/ 1 h 2"/>
                      <a:gd name="T4" fmla="*/ 1 w 2"/>
                      <a:gd name="T5" fmla="*/ 0 h 2"/>
                      <a:gd name="T6" fmla="*/ 0 w 2"/>
                      <a:gd name="T7" fmla="*/ 0 h 2"/>
                      <a:gd name="T8" fmla="*/ 2 w 2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2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2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76" name="Freeform 193"/>
                  <p:cNvSpPr>
                    <a:spLocks/>
                  </p:cNvSpPr>
                  <p:nvPr/>
                </p:nvSpPr>
                <p:spPr bwMode="auto">
                  <a:xfrm>
                    <a:off x="4562" y="1960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77" name="Freeform 194"/>
                  <p:cNvSpPr>
                    <a:spLocks/>
                  </p:cNvSpPr>
                  <p:nvPr/>
                </p:nvSpPr>
                <p:spPr bwMode="auto">
                  <a:xfrm>
                    <a:off x="4562" y="1960"/>
                    <a:ext cx="0" cy="12"/>
                  </a:xfrm>
                  <a:custGeom>
                    <a:avLst/>
                    <a:gdLst>
                      <a:gd name="T0" fmla="*/ 12 h 12"/>
                      <a:gd name="T1" fmla="*/ 12 h 12"/>
                      <a:gd name="T2" fmla="*/ 1 h 12"/>
                      <a:gd name="T3" fmla="*/ 0 h 12"/>
                      <a:gd name="T4" fmla="*/ 12 h 12"/>
                      <a:gd name="T5" fmla="*/ 0 60000 65536"/>
                      <a:gd name="T6" fmla="*/ 0 60000 65536"/>
                      <a:gd name="T7" fmla="*/ 0 60000 65536"/>
                      <a:gd name="T8" fmla="*/ 0 60000 65536"/>
                      <a:gd name="T9" fmla="*/ 0 60000 65536"/>
                    </a:gdLst>
                    <a:ahLst/>
                    <a:cxnLst>
                      <a:cxn ang="T5">
                        <a:pos x="0" y="T0"/>
                      </a:cxn>
                      <a:cxn ang="T6">
                        <a:pos x="0" y="T1"/>
                      </a:cxn>
                      <a:cxn ang="T7">
                        <a:pos x="0" y="T2"/>
                      </a:cxn>
                      <a:cxn ang="T8">
                        <a:pos x="0" y="T3"/>
                      </a:cxn>
                      <a:cxn ang="T9">
                        <a:pos x="0" y="T4"/>
                      </a:cxn>
                    </a:cxnLst>
                    <a:rect l="0" t="0" r="r" b="b"/>
                    <a:pathLst>
                      <a:path h="12">
                        <a:moveTo>
                          <a:pt x="0" y="12"/>
                        </a:moveTo>
                        <a:lnTo>
                          <a:pt x="0" y="12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78" name="Freeform 195"/>
                  <p:cNvSpPr>
                    <a:spLocks/>
                  </p:cNvSpPr>
                  <p:nvPr/>
                </p:nvSpPr>
                <p:spPr bwMode="auto">
                  <a:xfrm>
                    <a:off x="4562" y="1972"/>
                    <a:ext cx="3" cy="1"/>
                  </a:xfrm>
                  <a:custGeom>
                    <a:avLst/>
                    <a:gdLst>
                      <a:gd name="T0" fmla="*/ 3 w 3"/>
                      <a:gd name="T1" fmla="*/ 1 h 1"/>
                      <a:gd name="T2" fmla="*/ 3 w 3"/>
                      <a:gd name="T3" fmla="*/ 1 h 1"/>
                      <a:gd name="T4" fmla="*/ 0 w 3"/>
                      <a:gd name="T5" fmla="*/ 0 h 1"/>
                      <a:gd name="T6" fmla="*/ 0 w 3"/>
                      <a:gd name="T7" fmla="*/ 0 h 1"/>
                      <a:gd name="T8" fmla="*/ 3 w 3"/>
                      <a:gd name="T9" fmla="*/ 1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">
                        <a:moveTo>
                          <a:pt x="3" y="1"/>
                        </a:moveTo>
                        <a:lnTo>
                          <a:pt x="3" y="1"/>
                        </a:lnTo>
                        <a:lnTo>
                          <a:pt x="0" y="0"/>
                        </a:lnTo>
                        <a:lnTo>
                          <a:pt x="3" y="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79" name="Freeform 196"/>
                  <p:cNvSpPr>
                    <a:spLocks/>
                  </p:cNvSpPr>
                  <p:nvPr/>
                </p:nvSpPr>
                <p:spPr bwMode="auto">
                  <a:xfrm>
                    <a:off x="4501" y="1923"/>
                    <a:ext cx="7" cy="8"/>
                  </a:xfrm>
                  <a:custGeom>
                    <a:avLst/>
                    <a:gdLst>
                      <a:gd name="T0" fmla="*/ 7 w 7"/>
                      <a:gd name="T1" fmla="*/ 4 h 8"/>
                      <a:gd name="T2" fmla="*/ 7 w 7"/>
                      <a:gd name="T3" fmla="*/ 8 h 8"/>
                      <a:gd name="T4" fmla="*/ 0 w 7"/>
                      <a:gd name="T5" fmla="*/ 4 h 8"/>
                      <a:gd name="T6" fmla="*/ 0 w 7"/>
                      <a:gd name="T7" fmla="*/ 0 h 8"/>
                      <a:gd name="T8" fmla="*/ 7 w 7"/>
                      <a:gd name="T9" fmla="*/ 4 h 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7" y="4"/>
                        </a:moveTo>
                        <a:lnTo>
                          <a:pt x="7" y="8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  <a:lnTo>
                          <a:pt x="7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80" name="Freeform 197"/>
                  <p:cNvSpPr>
                    <a:spLocks/>
                  </p:cNvSpPr>
                  <p:nvPr/>
                </p:nvSpPr>
                <p:spPr bwMode="auto">
                  <a:xfrm>
                    <a:off x="4506" y="1927"/>
                    <a:ext cx="1" cy="4"/>
                  </a:xfrm>
                  <a:custGeom>
                    <a:avLst/>
                    <a:gdLst>
                      <a:gd name="T0" fmla="*/ 0 w 1"/>
                      <a:gd name="T1" fmla="*/ 0 h 4"/>
                      <a:gd name="T2" fmla="*/ 1 w 1"/>
                      <a:gd name="T3" fmla="*/ 0 h 4"/>
                      <a:gd name="T4" fmla="*/ 1 w 1"/>
                      <a:gd name="T5" fmla="*/ 3 h 4"/>
                      <a:gd name="T6" fmla="*/ 0 w 1"/>
                      <a:gd name="T7" fmla="*/ 4 h 4"/>
                      <a:gd name="T8" fmla="*/ 0 w 1"/>
                      <a:gd name="T9" fmla="*/ 0 h 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4">
                        <a:moveTo>
                          <a:pt x="0" y="0"/>
                        </a:moveTo>
                        <a:lnTo>
                          <a:pt x="1" y="0"/>
                        </a:lnTo>
                        <a:lnTo>
                          <a:pt x="1" y="3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725A1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81" name="Freeform 198"/>
                  <p:cNvSpPr>
                    <a:spLocks/>
                  </p:cNvSpPr>
                  <p:nvPr/>
                </p:nvSpPr>
                <p:spPr bwMode="auto">
                  <a:xfrm>
                    <a:off x="4500" y="1924"/>
                    <a:ext cx="7" cy="3"/>
                  </a:xfrm>
                  <a:custGeom>
                    <a:avLst/>
                    <a:gdLst>
                      <a:gd name="T0" fmla="*/ 0 w 7"/>
                      <a:gd name="T1" fmla="*/ 0 h 3"/>
                      <a:gd name="T2" fmla="*/ 1 w 7"/>
                      <a:gd name="T3" fmla="*/ 0 h 3"/>
                      <a:gd name="T4" fmla="*/ 7 w 7"/>
                      <a:gd name="T5" fmla="*/ 3 h 3"/>
                      <a:gd name="T6" fmla="*/ 6 w 7"/>
                      <a:gd name="T7" fmla="*/ 3 h 3"/>
                      <a:gd name="T8" fmla="*/ 0 w 7"/>
                      <a:gd name="T9" fmla="*/ 0 h 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" h="3">
                        <a:moveTo>
                          <a:pt x="0" y="0"/>
                        </a:moveTo>
                        <a:lnTo>
                          <a:pt x="1" y="0"/>
                        </a:lnTo>
                        <a:lnTo>
                          <a:pt x="7" y="3"/>
                        </a:lnTo>
                        <a:lnTo>
                          <a:pt x="6" y="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1B1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82" name="Freeform 199"/>
                  <p:cNvSpPr>
                    <a:spLocks/>
                  </p:cNvSpPr>
                  <p:nvPr/>
                </p:nvSpPr>
                <p:spPr bwMode="auto">
                  <a:xfrm>
                    <a:off x="4500" y="1924"/>
                    <a:ext cx="6" cy="7"/>
                  </a:xfrm>
                  <a:custGeom>
                    <a:avLst/>
                    <a:gdLst>
                      <a:gd name="T0" fmla="*/ 6 w 6"/>
                      <a:gd name="T1" fmla="*/ 3 h 7"/>
                      <a:gd name="T2" fmla="*/ 6 w 6"/>
                      <a:gd name="T3" fmla="*/ 7 h 7"/>
                      <a:gd name="T4" fmla="*/ 0 w 6"/>
                      <a:gd name="T5" fmla="*/ 4 h 7"/>
                      <a:gd name="T6" fmla="*/ 0 w 6"/>
                      <a:gd name="T7" fmla="*/ 0 h 7"/>
                      <a:gd name="T8" fmla="*/ 6 w 6"/>
                      <a:gd name="T9" fmla="*/ 3 h 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" h="7">
                        <a:moveTo>
                          <a:pt x="6" y="3"/>
                        </a:moveTo>
                        <a:lnTo>
                          <a:pt x="6" y="7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  <a:lnTo>
                          <a:pt x="6" y="3"/>
                        </a:lnTo>
                        <a:close/>
                      </a:path>
                    </a:pathLst>
                  </a:custGeom>
                  <a:solidFill>
                    <a:srgbClr val="E1B1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83" name="Freeform 200"/>
                  <p:cNvSpPr>
                    <a:spLocks/>
                  </p:cNvSpPr>
                  <p:nvPr/>
                </p:nvSpPr>
                <p:spPr bwMode="auto">
                  <a:xfrm>
                    <a:off x="4612" y="1888"/>
                    <a:ext cx="127" cy="91"/>
                  </a:xfrm>
                  <a:custGeom>
                    <a:avLst/>
                    <a:gdLst>
                      <a:gd name="T0" fmla="*/ 0 w 127"/>
                      <a:gd name="T1" fmla="*/ 74 h 91"/>
                      <a:gd name="T2" fmla="*/ 127 w 127"/>
                      <a:gd name="T3" fmla="*/ 0 h 91"/>
                      <a:gd name="T4" fmla="*/ 127 w 127"/>
                      <a:gd name="T5" fmla="*/ 17 h 91"/>
                      <a:gd name="T6" fmla="*/ 0 w 127"/>
                      <a:gd name="T7" fmla="*/ 91 h 91"/>
                      <a:gd name="T8" fmla="*/ 0 w 127"/>
                      <a:gd name="T9" fmla="*/ 74 h 9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27" h="91">
                        <a:moveTo>
                          <a:pt x="0" y="74"/>
                        </a:moveTo>
                        <a:lnTo>
                          <a:pt x="127" y="0"/>
                        </a:lnTo>
                        <a:lnTo>
                          <a:pt x="127" y="17"/>
                        </a:lnTo>
                        <a:lnTo>
                          <a:pt x="0" y="91"/>
                        </a:lnTo>
                        <a:lnTo>
                          <a:pt x="0" y="7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84" name="Freeform 201"/>
                  <p:cNvSpPr>
                    <a:spLocks/>
                  </p:cNvSpPr>
                  <p:nvPr/>
                </p:nvSpPr>
                <p:spPr bwMode="auto">
                  <a:xfrm>
                    <a:off x="4500" y="1824"/>
                    <a:ext cx="239" cy="138"/>
                  </a:xfrm>
                  <a:custGeom>
                    <a:avLst/>
                    <a:gdLst>
                      <a:gd name="T0" fmla="*/ 0 w 239"/>
                      <a:gd name="T1" fmla="*/ 73 h 138"/>
                      <a:gd name="T2" fmla="*/ 128 w 239"/>
                      <a:gd name="T3" fmla="*/ 0 h 138"/>
                      <a:gd name="T4" fmla="*/ 239 w 239"/>
                      <a:gd name="T5" fmla="*/ 64 h 138"/>
                      <a:gd name="T6" fmla="*/ 112 w 239"/>
                      <a:gd name="T7" fmla="*/ 138 h 138"/>
                      <a:gd name="T8" fmla="*/ 0 w 239"/>
                      <a:gd name="T9" fmla="*/ 73 h 13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39" h="138">
                        <a:moveTo>
                          <a:pt x="0" y="73"/>
                        </a:moveTo>
                        <a:lnTo>
                          <a:pt x="128" y="0"/>
                        </a:lnTo>
                        <a:lnTo>
                          <a:pt x="239" y="64"/>
                        </a:lnTo>
                        <a:lnTo>
                          <a:pt x="112" y="138"/>
                        </a:lnTo>
                        <a:lnTo>
                          <a:pt x="0" y="73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85" name="Freeform 202"/>
                  <p:cNvSpPr>
                    <a:spLocks/>
                  </p:cNvSpPr>
                  <p:nvPr/>
                </p:nvSpPr>
                <p:spPr bwMode="auto">
                  <a:xfrm>
                    <a:off x="4500" y="1897"/>
                    <a:ext cx="112" cy="82"/>
                  </a:xfrm>
                  <a:custGeom>
                    <a:avLst/>
                    <a:gdLst>
                      <a:gd name="T0" fmla="*/ 112 w 112"/>
                      <a:gd name="T1" fmla="*/ 65 h 82"/>
                      <a:gd name="T2" fmla="*/ 112 w 112"/>
                      <a:gd name="T3" fmla="*/ 82 h 82"/>
                      <a:gd name="T4" fmla="*/ 0 w 112"/>
                      <a:gd name="T5" fmla="*/ 18 h 82"/>
                      <a:gd name="T6" fmla="*/ 0 w 112"/>
                      <a:gd name="T7" fmla="*/ 0 h 82"/>
                      <a:gd name="T8" fmla="*/ 112 w 112"/>
                      <a:gd name="T9" fmla="*/ 65 h 8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12" h="82">
                        <a:moveTo>
                          <a:pt x="112" y="65"/>
                        </a:moveTo>
                        <a:lnTo>
                          <a:pt x="112" y="82"/>
                        </a:lnTo>
                        <a:lnTo>
                          <a:pt x="0" y="18"/>
                        </a:lnTo>
                        <a:lnTo>
                          <a:pt x="0" y="0"/>
                        </a:lnTo>
                        <a:lnTo>
                          <a:pt x="112" y="65"/>
                        </a:ln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86" name="Freeform 203"/>
                  <p:cNvSpPr>
                    <a:spLocks/>
                  </p:cNvSpPr>
                  <p:nvPr/>
                </p:nvSpPr>
                <p:spPr bwMode="auto">
                  <a:xfrm>
                    <a:off x="4508" y="1906"/>
                    <a:ext cx="37" cy="27"/>
                  </a:xfrm>
                  <a:custGeom>
                    <a:avLst/>
                    <a:gdLst>
                      <a:gd name="T0" fmla="*/ 0 w 37"/>
                      <a:gd name="T1" fmla="*/ 5 h 27"/>
                      <a:gd name="T2" fmla="*/ 0 w 37"/>
                      <a:gd name="T3" fmla="*/ 0 h 27"/>
                      <a:gd name="T4" fmla="*/ 37 w 37"/>
                      <a:gd name="T5" fmla="*/ 21 h 27"/>
                      <a:gd name="T6" fmla="*/ 37 w 37"/>
                      <a:gd name="T7" fmla="*/ 27 h 27"/>
                      <a:gd name="T8" fmla="*/ 0 w 37"/>
                      <a:gd name="T9" fmla="*/ 5 h 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" h="27">
                        <a:moveTo>
                          <a:pt x="0" y="5"/>
                        </a:moveTo>
                        <a:lnTo>
                          <a:pt x="0" y="0"/>
                        </a:lnTo>
                        <a:lnTo>
                          <a:pt x="37" y="21"/>
                        </a:lnTo>
                        <a:lnTo>
                          <a:pt x="37" y="27"/>
                        </a:lnTo>
                        <a:lnTo>
                          <a:pt x="0" y="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87" name="Rectangle 204"/>
                  <p:cNvSpPr>
                    <a:spLocks noChangeArrowheads="1"/>
                  </p:cNvSpPr>
                  <p:nvPr/>
                </p:nvSpPr>
                <p:spPr bwMode="auto">
                  <a:xfrm>
                    <a:off x="4508" y="1906"/>
                    <a:ext cx="1" cy="5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88" name="Freeform 205"/>
                  <p:cNvSpPr>
                    <a:spLocks/>
                  </p:cNvSpPr>
                  <p:nvPr/>
                </p:nvSpPr>
                <p:spPr bwMode="auto">
                  <a:xfrm>
                    <a:off x="4508" y="1911"/>
                    <a:ext cx="37" cy="22"/>
                  </a:xfrm>
                  <a:custGeom>
                    <a:avLst/>
                    <a:gdLst>
                      <a:gd name="T0" fmla="*/ 37 w 37"/>
                      <a:gd name="T1" fmla="*/ 22 h 22"/>
                      <a:gd name="T2" fmla="*/ 37 w 37"/>
                      <a:gd name="T3" fmla="*/ 21 h 22"/>
                      <a:gd name="T4" fmla="*/ 1 w 37"/>
                      <a:gd name="T5" fmla="*/ 0 h 22"/>
                      <a:gd name="T6" fmla="*/ 0 w 37"/>
                      <a:gd name="T7" fmla="*/ 0 h 22"/>
                      <a:gd name="T8" fmla="*/ 37 w 37"/>
                      <a:gd name="T9" fmla="*/ 22 h 2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" h="22">
                        <a:moveTo>
                          <a:pt x="37" y="22"/>
                        </a:moveTo>
                        <a:lnTo>
                          <a:pt x="37" y="2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7" y="2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89" name="Freeform 206"/>
                  <p:cNvSpPr>
                    <a:spLocks/>
                  </p:cNvSpPr>
                  <p:nvPr/>
                </p:nvSpPr>
                <p:spPr bwMode="auto">
                  <a:xfrm>
                    <a:off x="4606" y="1962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1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1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90" name="Freeform 207"/>
                  <p:cNvSpPr>
                    <a:spLocks/>
                  </p:cNvSpPr>
                  <p:nvPr/>
                </p:nvSpPr>
                <p:spPr bwMode="auto">
                  <a:xfrm>
                    <a:off x="4606" y="1962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1 h 12"/>
                      <a:gd name="T6" fmla="*/ 1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1"/>
                        </a:lnTo>
                        <a:lnTo>
                          <a:pt x="1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91" name="Freeform 208"/>
                  <p:cNvSpPr>
                    <a:spLocks/>
                  </p:cNvSpPr>
                  <p:nvPr/>
                </p:nvSpPr>
                <p:spPr bwMode="auto">
                  <a:xfrm>
                    <a:off x="4606" y="1973"/>
                    <a:ext cx="3" cy="3"/>
                  </a:xfrm>
                  <a:custGeom>
                    <a:avLst/>
                    <a:gdLst>
                      <a:gd name="T0" fmla="*/ 3 w 3"/>
                      <a:gd name="T1" fmla="*/ 3 h 3"/>
                      <a:gd name="T2" fmla="*/ 3 w 3"/>
                      <a:gd name="T3" fmla="*/ 2 h 3"/>
                      <a:gd name="T4" fmla="*/ 1 w 3"/>
                      <a:gd name="T5" fmla="*/ 0 h 3"/>
                      <a:gd name="T6" fmla="*/ 0 w 3"/>
                      <a:gd name="T7" fmla="*/ 1 h 3"/>
                      <a:gd name="T8" fmla="*/ 3 w 3"/>
                      <a:gd name="T9" fmla="*/ 3 h 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3" y="3"/>
                        </a:moveTo>
                        <a:lnTo>
                          <a:pt x="3" y="2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" y="3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92" name="Freeform 209"/>
                  <p:cNvSpPr>
                    <a:spLocks/>
                  </p:cNvSpPr>
                  <p:nvPr/>
                </p:nvSpPr>
                <p:spPr bwMode="auto">
                  <a:xfrm>
                    <a:off x="4602" y="1960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93" name="Freeform 210"/>
                  <p:cNvSpPr>
                    <a:spLocks/>
                  </p:cNvSpPr>
                  <p:nvPr/>
                </p:nvSpPr>
                <p:spPr bwMode="auto">
                  <a:xfrm>
                    <a:off x="4602" y="1960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94" name="Freeform 211"/>
                  <p:cNvSpPr>
                    <a:spLocks/>
                  </p:cNvSpPr>
                  <p:nvPr/>
                </p:nvSpPr>
                <p:spPr bwMode="auto">
                  <a:xfrm>
                    <a:off x="4602" y="1971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2 h 2"/>
                      <a:gd name="T4" fmla="*/ 1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2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995" name="Freeform 212"/>
                  <p:cNvSpPr>
                    <a:spLocks/>
                  </p:cNvSpPr>
                  <p:nvPr/>
                </p:nvSpPr>
                <p:spPr bwMode="auto">
                  <a:xfrm>
                    <a:off x="4598" y="1958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</p:grpSp>
            <p:grpSp>
              <p:nvGrpSpPr>
                <p:cNvPr id="566" name="Group 414"/>
                <p:cNvGrpSpPr>
                  <a:grpSpLocks/>
                </p:cNvGrpSpPr>
                <p:nvPr/>
              </p:nvGrpSpPr>
              <p:grpSpPr bwMode="auto">
                <a:xfrm>
                  <a:off x="7772402" y="1786411"/>
                  <a:ext cx="379413" cy="384175"/>
                  <a:chOff x="4500" y="1729"/>
                  <a:chExt cx="239" cy="242"/>
                </a:xfrm>
              </p:grpSpPr>
              <p:sp>
                <p:nvSpPr>
                  <p:cNvPr id="596" name="Freeform 214"/>
                  <p:cNvSpPr>
                    <a:spLocks/>
                  </p:cNvSpPr>
                  <p:nvPr/>
                </p:nvSpPr>
                <p:spPr bwMode="auto">
                  <a:xfrm>
                    <a:off x="4598" y="1958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0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97" name="Freeform 215"/>
                  <p:cNvSpPr>
                    <a:spLocks/>
                  </p:cNvSpPr>
                  <p:nvPr/>
                </p:nvSpPr>
                <p:spPr bwMode="auto">
                  <a:xfrm>
                    <a:off x="4598" y="1969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98" name="Freeform 216"/>
                  <p:cNvSpPr>
                    <a:spLocks/>
                  </p:cNvSpPr>
                  <p:nvPr/>
                </p:nvSpPr>
                <p:spPr bwMode="auto">
                  <a:xfrm>
                    <a:off x="4594" y="1955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99" name="Rectangle 217"/>
                  <p:cNvSpPr>
                    <a:spLocks noChangeArrowheads="1"/>
                  </p:cNvSpPr>
                  <p:nvPr/>
                </p:nvSpPr>
                <p:spPr bwMode="auto">
                  <a:xfrm>
                    <a:off x="4594" y="1955"/>
                    <a:ext cx="1" cy="12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00" name="Freeform 218"/>
                  <p:cNvSpPr>
                    <a:spLocks/>
                  </p:cNvSpPr>
                  <p:nvPr/>
                </p:nvSpPr>
                <p:spPr bwMode="auto">
                  <a:xfrm>
                    <a:off x="4594" y="1967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01" name="Freeform 219"/>
                  <p:cNvSpPr>
                    <a:spLocks/>
                  </p:cNvSpPr>
                  <p:nvPr/>
                </p:nvSpPr>
                <p:spPr bwMode="auto">
                  <a:xfrm>
                    <a:off x="4590" y="1953"/>
                    <a:ext cx="2" cy="14"/>
                  </a:xfrm>
                  <a:custGeom>
                    <a:avLst/>
                    <a:gdLst>
                      <a:gd name="T0" fmla="*/ 0 w 2"/>
                      <a:gd name="T1" fmla="*/ 12 h 14"/>
                      <a:gd name="T2" fmla="*/ 0 w 2"/>
                      <a:gd name="T3" fmla="*/ 0 h 14"/>
                      <a:gd name="T4" fmla="*/ 2 w 2"/>
                      <a:gd name="T5" fmla="*/ 2 h 14"/>
                      <a:gd name="T6" fmla="*/ 2 w 2"/>
                      <a:gd name="T7" fmla="*/ 14 h 14"/>
                      <a:gd name="T8" fmla="*/ 0 w 2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02" name="Freeform 220"/>
                  <p:cNvSpPr>
                    <a:spLocks/>
                  </p:cNvSpPr>
                  <p:nvPr/>
                </p:nvSpPr>
                <p:spPr bwMode="auto">
                  <a:xfrm>
                    <a:off x="4590" y="1953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0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03" name="Freeform 221"/>
                  <p:cNvSpPr>
                    <a:spLocks/>
                  </p:cNvSpPr>
                  <p:nvPr/>
                </p:nvSpPr>
                <p:spPr bwMode="auto">
                  <a:xfrm>
                    <a:off x="4590" y="1964"/>
                    <a:ext cx="2" cy="3"/>
                  </a:xfrm>
                  <a:custGeom>
                    <a:avLst/>
                    <a:gdLst>
                      <a:gd name="T0" fmla="*/ 2 w 2"/>
                      <a:gd name="T1" fmla="*/ 3 h 3"/>
                      <a:gd name="T2" fmla="*/ 2 w 2"/>
                      <a:gd name="T3" fmla="*/ 1 h 3"/>
                      <a:gd name="T4" fmla="*/ 1 w 2"/>
                      <a:gd name="T5" fmla="*/ 0 h 3"/>
                      <a:gd name="T6" fmla="*/ 0 w 2"/>
                      <a:gd name="T7" fmla="*/ 1 h 3"/>
                      <a:gd name="T8" fmla="*/ 2 w 2"/>
                      <a:gd name="T9" fmla="*/ 3 h 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2" y="3"/>
                        </a:moveTo>
                        <a:lnTo>
                          <a:pt x="2" y="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2" y="3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04" name="Freeform 222"/>
                  <p:cNvSpPr>
                    <a:spLocks/>
                  </p:cNvSpPr>
                  <p:nvPr/>
                </p:nvSpPr>
                <p:spPr bwMode="auto">
                  <a:xfrm>
                    <a:off x="4586" y="1951"/>
                    <a:ext cx="3" cy="13"/>
                  </a:xfrm>
                  <a:custGeom>
                    <a:avLst/>
                    <a:gdLst>
                      <a:gd name="T0" fmla="*/ 0 w 3"/>
                      <a:gd name="T1" fmla="*/ 11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1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1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05" name="Freeform 223"/>
                  <p:cNvSpPr>
                    <a:spLocks/>
                  </p:cNvSpPr>
                  <p:nvPr/>
                </p:nvSpPr>
                <p:spPr bwMode="auto">
                  <a:xfrm>
                    <a:off x="4586" y="1951"/>
                    <a:ext cx="1" cy="11"/>
                  </a:xfrm>
                  <a:custGeom>
                    <a:avLst/>
                    <a:gdLst>
                      <a:gd name="T0" fmla="*/ 0 w 1"/>
                      <a:gd name="T1" fmla="*/ 11 h 11"/>
                      <a:gd name="T2" fmla="*/ 0 w 1"/>
                      <a:gd name="T3" fmla="*/ 11 h 11"/>
                      <a:gd name="T4" fmla="*/ 1 w 1"/>
                      <a:gd name="T5" fmla="*/ 0 h 11"/>
                      <a:gd name="T6" fmla="*/ 0 w 1"/>
                      <a:gd name="T7" fmla="*/ 0 h 11"/>
                      <a:gd name="T8" fmla="*/ 0 w 1"/>
                      <a:gd name="T9" fmla="*/ 11 h 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1">
                        <a:moveTo>
                          <a:pt x="0" y="11"/>
                        </a:moveTo>
                        <a:lnTo>
                          <a:pt x="0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06" name="Freeform 224"/>
                  <p:cNvSpPr>
                    <a:spLocks/>
                  </p:cNvSpPr>
                  <p:nvPr/>
                </p:nvSpPr>
                <p:spPr bwMode="auto">
                  <a:xfrm>
                    <a:off x="4586" y="1962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0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07" name="Freeform 225"/>
                  <p:cNvSpPr>
                    <a:spLocks/>
                  </p:cNvSpPr>
                  <p:nvPr/>
                </p:nvSpPr>
                <p:spPr bwMode="auto">
                  <a:xfrm>
                    <a:off x="4582" y="1949"/>
                    <a:ext cx="3" cy="12"/>
                  </a:xfrm>
                  <a:custGeom>
                    <a:avLst/>
                    <a:gdLst>
                      <a:gd name="T0" fmla="*/ 0 w 3"/>
                      <a:gd name="T1" fmla="*/ 11 h 12"/>
                      <a:gd name="T2" fmla="*/ 0 w 3"/>
                      <a:gd name="T3" fmla="*/ 0 h 12"/>
                      <a:gd name="T4" fmla="*/ 3 w 3"/>
                      <a:gd name="T5" fmla="*/ 1 h 12"/>
                      <a:gd name="T6" fmla="*/ 3 w 3"/>
                      <a:gd name="T7" fmla="*/ 12 h 12"/>
                      <a:gd name="T8" fmla="*/ 0 w 3"/>
                      <a:gd name="T9" fmla="*/ 11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2">
                        <a:moveTo>
                          <a:pt x="0" y="11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2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08" name="Rectangle 226"/>
                  <p:cNvSpPr>
                    <a:spLocks noChangeArrowheads="1"/>
                  </p:cNvSpPr>
                  <p:nvPr/>
                </p:nvSpPr>
                <p:spPr bwMode="auto">
                  <a:xfrm>
                    <a:off x="4582" y="1949"/>
                    <a:ext cx="1" cy="11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09" name="Freeform 227"/>
                  <p:cNvSpPr>
                    <a:spLocks/>
                  </p:cNvSpPr>
                  <p:nvPr/>
                </p:nvSpPr>
                <p:spPr bwMode="auto">
                  <a:xfrm>
                    <a:off x="4582" y="1960"/>
                    <a:ext cx="3" cy="1"/>
                  </a:xfrm>
                  <a:custGeom>
                    <a:avLst/>
                    <a:gdLst>
                      <a:gd name="T0" fmla="*/ 3 w 3"/>
                      <a:gd name="T1" fmla="*/ 1 h 1"/>
                      <a:gd name="T2" fmla="*/ 3 w 3"/>
                      <a:gd name="T3" fmla="*/ 1 h 1"/>
                      <a:gd name="T4" fmla="*/ 1 w 3"/>
                      <a:gd name="T5" fmla="*/ 0 h 1"/>
                      <a:gd name="T6" fmla="*/ 0 w 3"/>
                      <a:gd name="T7" fmla="*/ 0 h 1"/>
                      <a:gd name="T8" fmla="*/ 3 w 3"/>
                      <a:gd name="T9" fmla="*/ 1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">
                        <a:moveTo>
                          <a:pt x="3" y="1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10" name="Freeform 228"/>
                  <p:cNvSpPr>
                    <a:spLocks/>
                  </p:cNvSpPr>
                  <p:nvPr/>
                </p:nvSpPr>
                <p:spPr bwMode="auto">
                  <a:xfrm>
                    <a:off x="4578" y="1946"/>
                    <a:ext cx="2" cy="13"/>
                  </a:xfrm>
                  <a:custGeom>
                    <a:avLst/>
                    <a:gdLst>
                      <a:gd name="T0" fmla="*/ 0 w 2"/>
                      <a:gd name="T1" fmla="*/ 12 h 13"/>
                      <a:gd name="T2" fmla="*/ 0 w 2"/>
                      <a:gd name="T3" fmla="*/ 0 h 13"/>
                      <a:gd name="T4" fmla="*/ 2 w 2"/>
                      <a:gd name="T5" fmla="*/ 1 h 13"/>
                      <a:gd name="T6" fmla="*/ 2 w 2"/>
                      <a:gd name="T7" fmla="*/ 13 h 13"/>
                      <a:gd name="T8" fmla="*/ 0 w 2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1"/>
                        </a:lnTo>
                        <a:lnTo>
                          <a:pt x="2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11" name="Rectangle 229"/>
                  <p:cNvSpPr>
                    <a:spLocks noChangeArrowheads="1"/>
                  </p:cNvSpPr>
                  <p:nvPr/>
                </p:nvSpPr>
                <p:spPr bwMode="auto">
                  <a:xfrm>
                    <a:off x="4578" y="1946"/>
                    <a:ext cx="1" cy="12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12" name="Freeform 230"/>
                  <p:cNvSpPr>
                    <a:spLocks/>
                  </p:cNvSpPr>
                  <p:nvPr/>
                </p:nvSpPr>
                <p:spPr bwMode="auto">
                  <a:xfrm>
                    <a:off x="4578" y="1958"/>
                    <a:ext cx="2" cy="1"/>
                  </a:xfrm>
                  <a:custGeom>
                    <a:avLst/>
                    <a:gdLst>
                      <a:gd name="T0" fmla="*/ 2 w 2"/>
                      <a:gd name="T1" fmla="*/ 1 h 1"/>
                      <a:gd name="T2" fmla="*/ 2 w 2"/>
                      <a:gd name="T3" fmla="*/ 0 h 1"/>
                      <a:gd name="T4" fmla="*/ 1 w 2"/>
                      <a:gd name="T5" fmla="*/ 0 h 1"/>
                      <a:gd name="T6" fmla="*/ 0 w 2"/>
                      <a:gd name="T7" fmla="*/ 0 h 1"/>
                      <a:gd name="T8" fmla="*/ 2 w 2"/>
                      <a:gd name="T9" fmla="*/ 1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">
                        <a:moveTo>
                          <a:pt x="2" y="1"/>
                        </a:moveTo>
                        <a:lnTo>
                          <a:pt x="2" y="0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2" y="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13" name="Freeform 231"/>
                  <p:cNvSpPr>
                    <a:spLocks/>
                  </p:cNvSpPr>
                  <p:nvPr/>
                </p:nvSpPr>
                <p:spPr bwMode="auto">
                  <a:xfrm>
                    <a:off x="4574" y="1943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14" name="Freeform 232"/>
                  <p:cNvSpPr>
                    <a:spLocks/>
                  </p:cNvSpPr>
                  <p:nvPr/>
                </p:nvSpPr>
                <p:spPr bwMode="auto">
                  <a:xfrm>
                    <a:off x="4574" y="1943"/>
                    <a:ext cx="0" cy="12"/>
                  </a:xfrm>
                  <a:custGeom>
                    <a:avLst/>
                    <a:gdLst>
                      <a:gd name="T0" fmla="*/ 12 h 12"/>
                      <a:gd name="T1" fmla="*/ 12 h 12"/>
                      <a:gd name="T2" fmla="*/ 1 h 12"/>
                      <a:gd name="T3" fmla="*/ 0 h 12"/>
                      <a:gd name="T4" fmla="*/ 12 h 12"/>
                      <a:gd name="T5" fmla="*/ 0 60000 65536"/>
                      <a:gd name="T6" fmla="*/ 0 60000 65536"/>
                      <a:gd name="T7" fmla="*/ 0 60000 65536"/>
                      <a:gd name="T8" fmla="*/ 0 60000 65536"/>
                      <a:gd name="T9" fmla="*/ 0 60000 65536"/>
                    </a:gdLst>
                    <a:ahLst/>
                    <a:cxnLst>
                      <a:cxn ang="T5">
                        <a:pos x="0" y="T0"/>
                      </a:cxn>
                      <a:cxn ang="T6">
                        <a:pos x="0" y="T1"/>
                      </a:cxn>
                      <a:cxn ang="T7">
                        <a:pos x="0" y="T2"/>
                      </a:cxn>
                      <a:cxn ang="T8">
                        <a:pos x="0" y="T3"/>
                      </a:cxn>
                      <a:cxn ang="T9">
                        <a:pos x="0" y="T4"/>
                      </a:cxn>
                    </a:cxnLst>
                    <a:rect l="0" t="0" r="r" b="b"/>
                    <a:pathLst>
                      <a:path h="12">
                        <a:moveTo>
                          <a:pt x="0" y="12"/>
                        </a:moveTo>
                        <a:lnTo>
                          <a:pt x="0" y="12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15" name="Freeform 233"/>
                  <p:cNvSpPr>
                    <a:spLocks/>
                  </p:cNvSpPr>
                  <p:nvPr/>
                </p:nvSpPr>
                <p:spPr bwMode="auto">
                  <a:xfrm>
                    <a:off x="4574" y="1955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0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16" name="Freeform 234"/>
                  <p:cNvSpPr>
                    <a:spLocks/>
                  </p:cNvSpPr>
                  <p:nvPr/>
                </p:nvSpPr>
                <p:spPr bwMode="auto">
                  <a:xfrm>
                    <a:off x="4570" y="1941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1 h 14"/>
                      <a:gd name="T6" fmla="*/ 2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2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17" name="Freeform 235"/>
                  <p:cNvSpPr>
                    <a:spLocks/>
                  </p:cNvSpPr>
                  <p:nvPr/>
                </p:nvSpPr>
                <p:spPr bwMode="auto">
                  <a:xfrm>
                    <a:off x="4570" y="1941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18" name="Freeform 236"/>
                  <p:cNvSpPr>
                    <a:spLocks/>
                  </p:cNvSpPr>
                  <p:nvPr/>
                </p:nvSpPr>
                <p:spPr bwMode="auto">
                  <a:xfrm>
                    <a:off x="4570" y="1952"/>
                    <a:ext cx="2" cy="3"/>
                  </a:xfrm>
                  <a:custGeom>
                    <a:avLst/>
                    <a:gdLst>
                      <a:gd name="T0" fmla="*/ 2 w 2"/>
                      <a:gd name="T1" fmla="*/ 3 h 3"/>
                      <a:gd name="T2" fmla="*/ 2 w 2"/>
                      <a:gd name="T3" fmla="*/ 2 h 3"/>
                      <a:gd name="T4" fmla="*/ 1 w 2"/>
                      <a:gd name="T5" fmla="*/ 0 h 3"/>
                      <a:gd name="T6" fmla="*/ 0 w 2"/>
                      <a:gd name="T7" fmla="*/ 1 h 3"/>
                      <a:gd name="T8" fmla="*/ 2 w 2"/>
                      <a:gd name="T9" fmla="*/ 3 h 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2" y="3"/>
                        </a:moveTo>
                        <a:lnTo>
                          <a:pt x="2" y="2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2" y="3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19" name="Freeform 237"/>
                  <p:cNvSpPr>
                    <a:spLocks/>
                  </p:cNvSpPr>
                  <p:nvPr/>
                </p:nvSpPr>
                <p:spPr bwMode="auto">
                  <a:xfrm>
                    <a:off x="4566" y="1939"/>
                    <a:ext cx="2" cy="13"/>
                  </a:xfrm>
                  <a:custGeom>
                    <a:avLst/>
                    <a:gdLst>
                      <a:gd name="T0" fmla="*/ 0 w 2"/>
                      <a:gd name="T1" fmla="*/ 12 h 13"/>
                      <a:gd name="T2" fmla="*/ 0 w 2"/>
                      <a:gd name="T3" fmla="*/ 0 h 13"/>
                      <a:gd name="T4" fmla="*/ 2 w 2"/>
                      <a:gd name="T5" fmla="*/ 1 h 13"/>
                      <a:gd name="T6" fmla="*/ 2 w 2"/>
                      <a:gd name="T7" fmla="*/ 13 h 13"/>
                      <a:gd name="T8" fmla="*/ 0 w 2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1"/>
                        </a:lnTo>
                        <a:lnTo>
                          <a:pt x="2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20" name="Freeform 238"/>
                  <p:cNvSpPr>
                    <a:spLocks/>
                  </p:cNvSpPr>
                  <p:nvPr/>
                </p:nvSpPr>
                <p:spPr bwMode="auto">
                  <a:xfrm>
                    <a:off x="4566" y="1939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0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21" name="Freeform 239"/>
                  <p:cNvSpPr>
                    <a:spLocks/>
                  </p:cNvSpPr>
                  <p:nvPr/>
                </p:nvSpPr>
                <p:spPr bwMode="auto">
                  <a:xfrm>
                    <a:off x="4566" y="1950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2 w 2"/>
                      <a:gd name="T3" fmla="*/ 2 h 2"/>
                      <a:gd name="T4" fmla="*/ 1 w 2"/>
                      <a:gd name="T5" fmla="*/ 0 h 2"/>
                      <a:gd name="T6" fmla="*/ 0 w 2"/>
                      <a:gd name="T7" fmla="*/ 1 h 2"/>
                      <a:gd name="T8" fmla="*/ 2 w 2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2" y="2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2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22" name="Freeform 240"/>
                  <p:cNvSpPr>
                    <a:spLocks/>
                  </p:cNvSpPr>
                  <p:nvPr/>
                </p:nvSpPr>
                <p:spPr bwMode="auto">
                  <a:xfrm>
                    <a:off x="4562" y="1936"/>
                    <a:ext cx="3" cy="14"/>
                  </a:xfrm>
                  <a:custGeom>
                    <a:avLst/>
                    <a:gdLst>
                      <a:gd name="T0" fmla="*/ 0 w 3"/>
                      <a:gd name="T1" fmla="*/ 13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3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3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23" name="Freeform 241"/>
                  <p:cNvSpPr>
                    <a:spLocks/>
                  </p:cNvSpPr>
                  <p:nvPr/>
                </p:nvSpPr>
                <p:spPr bwMode="auto">
                  <a:xfrm>
                    <a:off x="4562" y="1936"/>
                    <a:ext cx="0" cy="13"/>
                  </a:xfrm>
                  <a:custGeom>
                    <a:avLst/>
                    <a:gdLst>
                      <a:gd name="T0" fmla="*/ 13 h 13"/>
                      <a:gd name="T1" fmla="*/ 12 h 13"/>
                      <a:gd name="T2" fmla="*/ 1 h 13"/>
                      <a:gd name="T3" fmla="*/ 0 h 13"/>
                      <a:gd name="T4" fmla="*/ 13 h 13"/>
                      <a:gd name="T5" fmla="*/ 0 60000 65536"/>
                      <a:gd name="T6" fmla="*/ 0 60000 65536"/>
                      <a:gd name="T7" fmla="*/ 0 60000 65536"/>
                      <a:gd name="T8" fmla="*/ 0 60000 65536"/>
                      <a:gd name="T9" fmla="*/ 0 60000 65536"/>
                    </a:gdLst>
                    <a:ahLst/>
                    <a:cxnLst>
                      <a:cxn ang="T5">
                        <a:pos x="0" y="T0"/>
                      </a:cxn>
                      <a:cxn ang="T6">
                        <a:pos x="0" y="T1"/>
                      </a:cxn>
                      <a:cxn ang="T7">
                        <a:pos x="0" y="T2"/>
                      </a:cxn>
                      <a:cxn ang="T8">
                        <a:pos x="0" y="T3"/>
                      </a:cxn>
                      <a:cxn ang="T9">
                        <a:pos x="0" y="T4"/>
                      </a:cxn>
                    </a:cxnLst>
                    <a:rect l="0" t="0" r="r" b="b"/>
                    <a:pathLst>
                      <a:path h="13">
                        <a:moveTo>
                          <a:pt x="0" y="13"/>
                        </a:moveTo>
                        <a:lnTo>
                          <a:pt x="0" y="12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0" y="13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24" name="Freeform 242"/>
                  <p:cNvSpPr>
                    <a:spLocks/>
                  </p:cNvSpPr>
                  <p:nvPr/>
                </p:nvSpPr>
                <p:spPr bwMode="auto">
                  <a:xfrm>
                    <a:off x="4562" y="1948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0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0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25" name="Freeform 243"/>
                  <p:cNvSpPr>
                    <a:spLocks/>
                  </p:cNvSpPr>
                  <p:nvPr/>
                </p:nvSpPr>
                <p:spPr bwMode="auto">
                  <a:xfrm>
                    <a:off x="4501" y="1900"/>
                    <a:ext cx="7" cy="8"/>
                  </a:xfrm>
                  <a:custGeom>
                    <a:avLst/>
                    <a:gdLst>
                      <a:gd name="T0" fmla="*/ 7 w 7"/>
                      <a:gd name="T1" fmla="*/ 3 h 8"/>
                      <a:gd name="T2" fmla="*/ 7 w 7"/>
                      <a:gd name="T3" fmla="*/ 8 h 8"/>
                      <a:gd name="T4" fmla="*/ 0 w 7"/>
                      <a:gd name="T5" fmla="*/ 4 h 8"/>
                      <a:gd name="T6" fmla="*/ 0 w 7"/>
                      <a:gd name="T7" fmla="*/ 0 h 8"/>
                      <a:gd name="T8" fmla="*/ 7 w 7"/>
                      <a:gd name="T9" fmla="*/ 3 h 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7" y="3"/>
                        </a:moveTo>
                        <a:lnTo>
                          <a:pt x="7" y="8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  <a:lnTo>
                          <a:pt x="7" y="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26" name="Freeform 244"/>
                  <p:cNvSpPr>
                    <a:spLocks/>
                  </p:cNvSpPr>
                  <p:nvPr/>
                </p:nvSpPr>
                <p:spPr bwMode="auto">
                  <a:xfrm>
                    <a:off x="4506" y="1903"/>
                    <a:ext cx="1" cy="5"/>
                  </a:xfrm>
                  <a:custGeom>
                    <a:avLst/>
                    <a:gdLst>
                      <a:gd name="T0" fmla="*/ 0 w 1"/>
                      <a:gd name="T1" fmla="*/ 1 h 5"/>
                      <a:gd name="T2" fmla="*/ 1 w 1"/>
                      <a:gd name="T3" fmla="*/ 0 h 5"/>
                      <a:gd name="T4" fmla="*/ 1 w 1"/>
                      <a:gd name="T5" fmla="*/ 4 h 5"/>
                      <a:gd name="T6" fmla="*/ 0 w 1"/>
                      <a:gd name="T7" fmla="*/ 5 h 5"/>
                      <a:gd name="T8" fmla="*/ 0 w 1"/>
                      <a:gd name="T9" fmla="*/ 1 h 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5">
                        <a:moveTo>
                          <a:pt x="0" y="1"/>
                        </a:moveTo>
                        <a:lnTo>
                          <a:pt x="1" y="0"/>
                        </a:lnTo>
                        <a:lnTo>
                          <a:pt x="1" y="4"/>
                        </a:lnTo>
                        <a:lnTo>
                          <a:pt x="0" y="5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725A1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27" name="Freeform 245"/>
                  <p:cNvSpPr>
                    <a:spLocks/>
                  </p:cNvSpPr>
                  <p:nvPr/>
                </p:nvSpPr>
                <p:spPr bwMode="auto">
                  <a:xfrm>
                    <a:off x="4500" y="1900"/>
                    <a:ext cx="7" cy="4"/>
                  </a:xfrm>
                  <a:custGeom>
                    <a:avLst/>
                    <a:gdLst>
                      <a:gd name="T0" fmla="*/ 0 w 7"/>
                      <a:gd name="T1" fmla="*/ 1 h 4"/>
                      <a:gd name="T2" fmla="*/ 1 w 7"/>
                      <a:gd name="T3" fmla="*/ 0 h 4"/>
                      <a:gd name="T4" fmla="*/ 7 w 7"/>
                      <a:gd name="T5" fmla="*/ 3 h 4"/>
                      <a:gd name="T6" fmla="*/ 6 w 7"/>
                      <a:gd name="T7" fmla="*/ 4 h 4"/>
                      <a:gd name="T8" fmla="*/ 0 w 7"/>
                      <a:gd name="T9" fmla="*/ 1 h 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" h="4">
                        <a:moveTo>
                          <a:pt x="0" y="1"/>
                        </a:moveTo>
                        <a:lnTo>
                          <a:pt x="1" y="0"/>
                        </a:lnTo>
                        <a:lnTo>
                          <a:pt x="7" y="3"/>
                        </a:lnTo>
                        <a:lnTo>
                          <a:pt x="6" y="4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E1B1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28" name="Freeform 246"/>
                  <p:cNvSpPr>
                    <a:spLocks/>
                  </p:cNvSpPr>
                  <p:nvPr/>
                </p:nvSpPr>
                <p:spPr bwMode="auto">
                  <a:xfrm>
                    <a:off x="4500" y="1901"/>
                    <a:ext cx="6" cy="7"/>
                  </a:xfrm>
                  <a:custGeom>
                    <a:avLst/>
                    <a:gdLst>
                      <a:gd name="T0" fmla="*/ 6 w 6"/>
                      <a:gd name="T1" fmla="*/ 3 h 7"/>
                      <a:gd name="T2" fmla="*/ 6 w 6"/>
                      <a:gd name="T3" fmla="*/ 7 h 7"/>
                      <a:gd name="T4" fmla="*/ 0 w 6"/>
                      <a:gd name="T5" fmla="*/ 3 h 7"/>
                      <a:gd name="T6" fmla="*/ 0 w 6"/>
                      <a:gd name="T7" fmla="*/ 0 h 7"/>
                      <a:gd name="T8" fmla="*/ 6 w 6"/>
                      <a:gd name="T9" fmla="*/ 3 h 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" h="7">
                        <a:moveTo>
                          <a:pt x="6" y="3"/>
                        </a:moveTo>
                        <a:lnTo>
                          <a:pt x="6" y="7"/>
                        </a:lnTo>
                        <a:lnTo>
                          <a:pt x="0" y="3"/>
                        </a:lnTo>
                        <a:lnTo>
                          <a:pt x="0" y="0"/>
                        </a:lnTo>
                        <a:lnTo>
                          <a:pt x="6" y="3"/>
                        </a:lnTo>
                        <a:close/>
                      </a:path>
                    </a:pathLst>
                  </a:custGeom>
                  <a:solidFill>
                    <a:srgbClr val="E1B1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29" name="Freeform 247"/>
                  <p:cNvSpPr>
                    <a:spLocks/>
                  </p:cNvSpPr>
                  <p:nvPr/>
                </p:nvSpPr>
                <p:spPr bwMode="auto">
                  <a:xfrm>
                    <a:off x="4612" y="1864"/>
                    <a:ext cx="127" cy="91"/>
                  </a:xfrm>
                  <a:custGeom>
                    <a:avLst/>
                    <a:gdLst>
                      <a:gd name="T0" fmla="*/ 0 w 127"/>
                      <a:gd name="T1" fmla="*/ 75 h 91"/>
                      <a:gd name="T2" fmla="*/ 127 w 127"/>
                      <a:gd name="T3" fmla="*/ 0 h 91"/>
                      <a:gd name="T4" fmla="*/ 127 w 127"/>
                      <a:gd name="T5" fmla="*/ 18 h 91"/>
                      <a:gd name="T6" fmla="*/ 0 w 127"/>
                      <a:gd name="T7" fmla="*/ 91 h 91"/>
                      <a:gd name="T8" fmla="*/ 0 w 127"/>
                      <a:gd name="T9" fmla="*/ 75 h 9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27" h="91">
                        <a:moveTo>
                          <a:pt x="0" y="75"/>
                        </a:moveTo>
                        <a:lnTo>
                          <a:pt x="127" y="0"/>
                        </a:lnTo>
                        <a:lnTo>
                          <a:pt x="127" y="18"/>
                        </a:lnTo>
                        <a:lnTo>
                          <a:pt x="0" y="91"/>
                        </a:lnTo>
                        <a:lnTo>
                          <a:pt x="0" y="7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30" name="Freeform 248"/>
                  <p:cNvSpPr>
                    <a:spLocks/>
                  </p:cNvSpPr>
                  <p:nvPr/>
                </p:nvSpPr>
                <p:spPr bwMode="auto">
                  <a:xfrm>
                    <a:off x="4500" y="1799"/>
                    <a:ext cx="239" cy="140"/>
                  </a:xfrm>
                  <a:custGeom>
                    <a:avLst/>
                    <a:gdLst>
                      <a:gd name="T0" fmla="*/ 0 w 239"/>
                      <a:gd name="T1" fmla="*/ 75 h 140"/>
                      <a:gd name="T2" fmla="*/ 128 w 239"/>
                      <a:gd name="T3" fmla="*/ 0 h 140"/>
                      <a:gd name="T4" fmla="*/ 239 w 239"/>
                      <a:gd name="T5" fmla="*/ 65 h 140"/>
                      <a:gd name="T6" fmla="*/ 112 w 239"/>
                      <a:gd name="T7" fmla="*/ 140 h 140"/>
                      <a:gd name="T8" fmla="*/ 0 w 239"/>
                      <a:gd name="T9" fmla="*/ 75 h 14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39" h="140">
                        <a:moveTo>
                          <a:pt x="0" y="75"/>
                        </a:moveTo>
                        <a:lnTo>
                          <a:pt x="128" y="0"/>
                        </a:lnTo>
                        <a:lnTo>
                          <a:pt x="239" y="65"/>
                        </a:lnTo>
                        <a:lnTo>
                          <a:pt x="112" y="140"/>
                        </a:lnTo>
                        <a:lnTo>
                          <a:pt x="0" y="75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31" name="Freeform 249"/>
                  <p:cNvSpPr>
                    <a:spLocks/>
                  </p:cNvSpPr>
                  <p:nvPr/>
                </p:nvSpPr>
                <p:spPr bwMode="auto">
                  <a:xfrm>
                    <a:off x="4500" y="1874"/>
                    <a:ext cx="112" cy="81"/>
                  </a:xfrm>
                  <a:custGeom>
                    <a:avLst/>
                    <a:gdLst>
                      <a:gd name="T0" fmla="*/ 112 w 112"/>
                      <a:gd name="T1" fmla="*/ 65 h 81"/>
                      <a:gd name="T2" fmla="*/ 112 w 112"/>
                      <a:gd name="T3" fmla="*/ 81 h 81"/>
                      <a:gd name="T4" fmla="*/ 0 w 112"/>
                      <a:gd name="T5" fmla="*/ 17 h 81"/>
                      <a:gd name="T6" fmla="*/ 0 w 112"/>
                      <a:gd name="T7" fmla="*/ 0 h 81"/>
                      <a:gd name="T8" fmla="*/ 112 w 112"/>
                      <a:gd name="T9" fmla="*/ 65 h 8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12" h="81">
                        <a:moveTo>
                          <a:pt x="112" y="65"/>
                        </a:moveTo>
                        <a:lnTo>
                          <a:pt x="112" y="81"/>
                        </a:lnTo>
                        <a:lnTo>
                          <a:pt x="0" y="17"/>
                        </a:lnTo>
                        <a:lnTo>
                          <a:pt x="0" y="0"/>
                        </a:lnTo>
                        <a:lnTo>
                          <a:pt x="112" y="65"/>
                        </a:ln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32" name="Freeform 250"/>
                  <p:cNvSpPr>
                    <a:spLocks/>
                  </p:cNvSpPr>
                  <p:nvPr/>
                </p:nvSpPr>
                <p:spPr bwMode="auto">
                  <a:xfrm>
                    <a:off x="4508" y="1882"/>
                    <a:ext cx="37" cy="27"/>
                  </a:xfrm>
                  <a:custGeom>
                    <a:avLst/>
                    <a:gdLst>
                      <a:gd name="T0" fmla="*/ 0 w 37"/>
                      <a:gd name="T1" fmla="*/ 6 h 27"/>
                      <a:gd name="T2" fmla="*/ 0 w 37"/>
                      <a:gd name="T3" fmla="*/ 0 h 27"/>
                      <a:gd name="T4" fmla="*/ 37 w 37"/>
                      <a:gd name="T5" fmla="*/ 21 h 27"/>
                      <a:gd name="T6" fmla="*/ 37 w 37"/>
                      <a:gd name="T7" fmla="*/ 27 h 27"/>
                      <a:gd name="T8" fmla="*/ 0 w 37"/>
                      <a:gd name="T9" fmla="*/ 6 h 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" h="27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37" y="21"/>
                        </a:lnTo>
                        <a:lnTo>
                          <a:pt x="37" y="27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33" name="Freeform 251"/>
                  <p:cNvSpPr>
                    <a:spLocks/>
                  </p:cNvSpPr>
                  <p:nvPr/>
                </p:nvSpPr>
                <p:spPr bwMode="auto">
                  <a:xfrm>
                    <a:off x="4508" y="1882"/>
                    <a:ext cx="1" cy="6"/>
                  </a:xfrm>
                  <a:custGeom>
                    <a:avLst/>
                    <a:gdLst>
                      <a:gd name="T0" fmla="*/ 0 w 1"/>
                      <a:gd name="T1" fmla="*/ 6 h 6"/>
                      <a:gd name="T2" fmla="*/ 1 w 1"/>
                      <a:gd name="T3" fmla="*/ 5 h 6"/>
                      <a:gd name="T4" fmla="*/ 1 w 1"/>
                      <a:gd name="T5" fmla="*/ 0 h 6"/>
                      <a:gd name="T6" fmla="*/ 0 w 1"/>
                      <a:gd name="T7" fmla="*/ 0 h 6"/>
                      <a:gd name="T8" fmla="*/ 0 w 1"/>
                      <a:gd name="T9" fmla="*/ 6 h 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6">
                        <a:moveTo>
                          <a:pt x="0" y="6"/>
                        </a:moveTo>
                        <a:lnTo>
                          <a:pt x="1" y="5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34" name="Freeform 252"/>
                  <p:cNvSpPr>
                    <a:spLocks/>
                  </p:cNvSpPr>
                  <p:nvPr/>
                </p:nvSpPr>
                <p:spPr bwMode="auto">
                  <a:xfrm>
                    <a:off x="4508" y="1887"/>
                    <a:ext cx="37" cy="22"/>
                  </a:xfrm>
                  <a:custGeom>
                    <a:avLst/>
                    <a:gdLst>
                      <a:gd name="T0" fmla="*/ 37 w 37"/>
                      <a:gd name="T1" fmla="*/ 22 h 22"/>
                      <a:gd name="T2" fmla="*/ 37 w 37"/>
                      <a:gd name="T3" fmla="*/ 21 h 22"/>
                      <a:gd name="T4" fmla="*/ 1 w 37"/>
                      <a:gd name="T5" fmla="*/ 0 h 22"/>
                      <a:gd name="T6" fmla="*/ 0 w 37"/>
                      <a:gd name="T7" fmla="*/ 1 h 22"/>
                      <a:gd name="T8" fmla="*/ 37 w 37"/>
                      <a:gd name="T9" fmla="*/ 22 h 2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" h="22">
                        <a:moveTo>
                          <a:pt x="37" y="22"/>
                        </a:moveTo>
                        <a:lnTo>
                          <a:pt x="37" y="2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7" y="2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35" name="Freeform 253"/>
                  <p:cNvSpPr>
                    <a:spLocks/>
                  </p:cNvSpPr>
                  <p:nvPr/>
                </p:nvSpPr>
                <p:spPr bwMode="auto">
                  <a:xfrm>
                    <a:off x="4606" y="1939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1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1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36" name="Freeform 254"/>
                  <p:cNvSpPr>
                    <a:spLocks/>
                  </p:cNvSpPr>
                  <p:nvPr/>
                </p:nvSpPr>
                <p:spPr bwMode="auto">
                  <a:xfrm>
                    <a:off x="4606" y="1939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0 h 12"/>
                      <a:gd name="T6" fmla="*/ 1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37" name="Freeform 255"/>
                  <p:cNvSpPr>
                    <a:spLocks/>
                  </p:cNvSpPr>
                  <p:nvPr/>
                </p:nvSpPr>
                <p:spPr bwMode="auto">
                  <a:xfrm>
                    <a:off x="4606" y="1950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2 h 2"/>
                      <a:gd name="T4" fmla="*/ 1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2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38" name="Freeform 256"/>
                  <p:cNvSpPr>
                    <a:spLocks/>
                  </p:cNvSpPr>
                  <p:nvPr/>
                </p:nvSpPr>
                <p:spPr bwMode="auto">
                  <a:xfrm>
                    <a:off x="4602" y="1936"/>
                    <a:ext cx="3" cy="14"/>
                  </a:xfrm>
                  <a:custGeom>
                    <a:avLst/>
                    <a:gdLst>
                      <a:gd name="T0" fmla="*/ 0 w 3"/>
                      <a:gd name="T1" fmla="*/ 13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3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3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39" name="Freeform 257"/>
                  <p:cNvSpPr>
                    <a:spLocks/>
                  </p:cNvSpPr>
                  <p:nvPr/>
                </p:nvSpPr>
                <p:spPr bwMode="auto">
                  <a:xfrm>
                    <a:off x="4602" y="1936"/>
                    <a:ext cx="1" cy="13"/>
                  </a:xfrm>
                  <a:custGeom>
                    <a:avLst/>
                    <a:gdLst>
                      <a:gd name="T0" fmla="*/ 0 w 1"/>
                      <a:gd name="T1" fmla="*/ 13 h 13"/>
                      <a:gd name="T2" fmla="*/ 1 w 1"/>
                      <a:gd name="T3" fmla="*/ 12 h 13"/>
                      <a:gd name="T4" fmla="*/ 1 w 1"/>
                      <a:gd name="T5" fmla="*/ 0 h 13"/>
                      <a:gd name="T6" fmla="*/ 0 w 1"/>
                      <a:gd name="T7" fmla="*/ 0 h 13"/>
                      <a:gd name="T8" fmla="*/ 0 w 1"/>
                      <a:gd name="T9" fmla="*/ 13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3">
                        <a:moveTo>
                          <a:pt x="0" y="13"/>
                        </a:moveTo>
                        <a:lnTo>
                          <a:pt x="1" y="12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3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40" name="Freeform 258"/>
                  <p:cNvSpPr>
                    <a:spLocks/>
                  </p:cNvSpPr>
                  <p:nvPr/>
                </p:nvSpPr>
                <p:spPr bwMode="auto">
                  <a:xfrm>
                    <a:off x="4602" y="1948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41" name="Freeform 259"/>
                  <p:cNvSpPr>
                    <a:spLocks/>
                  </p:cNvSpPr>
                  <p:nvPr/>
                </p:nvSpPr>
                <p:spPr bwMode="auto">
                  <a:xfrm>
                    <a:off x="4598" y="1934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2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42" name="Rectangle 260"/>
                  <p:cNvSpPr>
                    <a:spLocks noChangeArrowheads="1"/>
                  </p:cNvSpPr>
                  <p:nvPr/>
                </p:nvSpPr>
                <p:spPr bwMode="auto">
                  <a:xfrm>
                    <a:off x="4598" y="1934"/>
                    <a:ext cx="1" cy="12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43" name="Freeform 261"/>
                  <p:cNvSpPr>
                    <a:spLocks/>
                  </p:cNvSpPr>
                  <p:nvPr/>
                </p:nvSpPr>
                <p:spPr bwMode="auto">
                  <a:xfrm>
                    <a:off x="4598" y="1946"/>
                    <a:ext cx="3" cy="1"/>
                  </a:xfrm>
                  <a:custGeom>
                    <a:avLst/>
                    <a:gdLst>
                      <a:gd name="T0" fmla="*/ 3 w 3"/>
                      <a:gd name="T1" fmla="*/ 1 h 1"/>
                      <a:gd name="T2" fmla="*/ 3 w 3"/>
                      <a:gd name="T3" fmla="*/ 0 h 1"/>
                      <a:gd name="T4" fmla="*/ 1 w 3"/>
                      <a:gd name="T5" fmla="*/ 0 h 1"/>
                      <a:gd name="T6" fmla="*/ 0 w 3"/>
                      <a:gd name="T7" fmla="*/ 0 h 1"/>
                      <a:gd name="T8" fmla="*/ 3 w 3"/>
                      <a:gd name="T9" fmla="*/ 1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">
                        <a:moveTo>
                          <a:pt x="3" y="1"/>
                        </a:moveTo>
                        <a:lnTo>
                          <a:pt x="3" y="0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44" name="Freeform 262"/>
                  <p:cNvSpPr>
                    <a:spLocks/>
                  </p:cNvSpPr>
                  <p:nvPr/>
                </p:nvSpPr>
                <p:spPr bwMode="auto">
                  <a:xfrm>
                    <a:off x="4594" y="1932"/>
                    <a:ext cx="3" cy="13"/>
                  </a:xfrm>
                  <a:custGeom>
                    <a:avLst/>
                    <a:gdLst>
                      <a:gd name="T0" fmla="*/ 0 w 3"/>
                      <a:gd name="T1" fmla="*/ 11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1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1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45" name="Rectangle 263"/>
                  <p:cNvSpPr>
                    <a:spLocks noChangeArrowheads="1"/>
                  </p:cNvSpPr>
                  <p:nvPr/>
                </p:nvSpPr>
                <p:spPr bwMode="auto">
                  <a:xfrm>
                    <a:off x="4594" y="1932"/>
                    <a:ext cx="1" cy="11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46" name="Freeform 264"/>
                  <p:cNvSpPr>
                    <a:spLocks/>
                  </p:cNvSpPr>
                  <p:nvPr/>
                </p:nvSpPr>
                <p:spPr bwMode="auto">
                  <a:xfrm>
                    <a:off x="4594" y="1943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47" name="Freeform 265"/>
                  <p:cNvSpPr>
                    <a:spLocks/>
                  </p:cNvSpPr>
                  <p:nvPr/>
                </p:nvSpPr>
                <p:spPr bwMode="auto">
                  <a:xfrm>
                    <a:off x="4590" y="1929"/>
                    <a:ext cx="2" cy="13"/>
                  </a:xfrm>
                  <a:custGeom>
                    <a:avLst/>
                    <a:gdLst>
                      <a:gd name="T0" fmla="*/ 0 w 2"/>
                      <a:gd name="T1" fmla="*/ 12 h 13"/>
                      <a:gd name="T2" fmla="*/ 0 w 2"/>
                      <a:gd name="T3" fmla="*/ 0 h 13"/>
                      <a:gd name="T4" fmla="*/ 2 w 2"/>
                      <a:gd name="T5" fmla="*/ 1 h 13"/>
                      <a:gd name="T6" fmla="*/ 2 w 2"/>
                      <a:gd name="T7" fmla="*/ 13 h 13"/>
                      <a:gd name="T8" fmla="*/ 0 w 2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1"/>
                        </a:lnTo>
                        <a:lnTo>
                          <a:pt x="2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48" name="Freeform 266"/>
                  <p:cNvSpPr>
                    <a:spLocks/>
                  </p:cNvSpPr>
                  <p:nvPr/>
                </p:nvSpPr>
                <p:spPr bwMode="auto">
                  <a:xfrm>
                    <a:off x="4590" y="1929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2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49" name="Freeform 267"/>
                  <p:cNvSpPr>
                    <a:spLocks/>
                  </p:cNvSpPr>
                  <p:nvPr/>
                </p:nvSpPr>
                <p:spPr bwMode="auto">
                  <a:xfrm>
                    <a:off x="4590" y="1941"/>
                    <a:ext cx="2" cy="1"/>
                  </a:xfrm>
                  <a:custGeom>
                    <a:avLst/>
                    <a:gdLst>
                      <a:gd name="T0" fmla="*/ 2 w 2"/>
                      <a:gd name="T1" fmla="*/ 1 h 1"/>
                      <a:gd name="T2" fmla="*/ 2 w 2"/>
                      <a:gd name="T3" fmla="*/ 1 h 1"/>
                      <a:gd name="T4" fmla="*/ 1 w 2"/>
                      <a:gd name="T5" fmla="*/ 0 h 1"/>
                      <a:gd name="T6" fmla="*/ 0 w 2"/>
                      <a:gd name="T7" fmla="*/ 0 h 1"/>
                      <a:gd name="T8" fmla="*/ 2 w 2"/>
                      <a:gd name="T9" fmla="*/ 1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">
                        <a:moveTo>
                          <a:pt x="2" y="1"/>
                        </a:moveTo>
                        <a:lnTo>
                          <a:pt x="2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2" y="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50" name="Freeform 268"/>
                  <p:cNvSpPr>
                    <a:spLocks/>
                  </p:cNvSpPr>
                  <p:nvPr/>
                </p:nvSpPr>
                <p:spPr bwMode="auto">
                  <a:xfrm>
                    <a:off x="4586" y="1927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51" name="Freeform 269"/>
                  <p:cNvSpPr>
                    <a:spLocks/>
                  </p:cNvSpPr>
                  <p:nvPr/>
                </p:nvSpPr>
                <p:spPr bwMode="auto">
                  <a:xfrm>
                    <a:off x="4586" y="1927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0 w 1"/>
                      <a:gd name="T3" fmla="*/ 11 h 12"/>
                      <a:gd name="T4" fmla="*/ 1 w 1"/>
                      <a:gd name="T5" fmla="*/ 0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0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52" name="Freeform 270"/>
                  <p:cNvSpPr>
                    <a:spLocks/>
                  </p:cNvSpPr>
                  <p:nvPr/>
                </p:nvSpPr>
                <p:spPr bwMode="auto">
                  <a:xfrm>
                    <a:off x="4586" y="1938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0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0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53" name="Freeform 271"/>
                  <p:cNvSpPr>
                    <a:spLocks/>
                  </p:cNvSpPr>
                  <p:nvPr/>
                </p:nvSpPr>
                <p:spPr bwMode="auto">
                  <a:xfrm>
                    <a:off x="4582" y="1924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54" name="Freeform 272"/>
                  <p:cNvSpPr>
                    <a:spLocks/>
                  </p:cNvSpPr>
                  <p:nvPr/>
                </p:nvSpPr>
                <p:spPr bwMode="auto">
                  <a:xfrm>
                    <a:off x="4582" y="1924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2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55" name="Freeform 273"/>
                  <p:cNvSpPr>
                    <a:spLocks/>
                  </p:cNvSpPr>
                  <p:nvPr/>
                </p:nvSpPr>
                <p:spPr bwMode="auto">
                  <a:xfrm>
                    <a:off x="4582" y="1936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56" name="Freeform 274"/>
                  <p:cNvSpPr>
                    <a:spLocks/>
                  </p:cNvSpPr>
                  <p:nvPr/>
                </p:nvSpPr>
                <p:spPr bwMode="auto">
                  <a:xfrm>
                    <a:off x="4578" y="1922"/>
                    <a:ext cx="2" cy="14"/>
                  </a:xfrm>
                  <a:custGeom>
                    <a:avLst/>
                    <a:gdLst>
                      <a:gd name="T0" fmla="*/ 0 w 2"/>
                      <a:gd name="T1" fmla="*/ 12 h 14"/>
                      <a:gd name="T2" fmla="*/ 0 w 2"/>
                      <a:gd name="T3" fmla="*/ 0 h 14"/>
                      <a:gd name="T4" fmla="*/ 2 w 2"/>
                      <a:gd name="T5" fmla="*/ 2 h 14"/>
                      <a:gd name="T6" fmla="*/ 2 w 2"/>
                      <a:gd name="T7" fmla="*/ 14 h 14"/>
                      <a:gd name="T8" fmla="*/ 0 w 2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57" name="Freeform 275"/>
                  <p:cNvSpPr>
                    <a:spLocks/>
                  </p:cNvSpPr>
                  <p:nvPr/>
                </p:nvSpPr>
                <p:spPr bwMode="auto">
                  <a:xfrm>
                    <a:off x="4578" y="1922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58" name="Freeform 276"/>
                  <p:cNvSpPr>
                    <a:spLocks/>
                  </p:cNvSpPr>
                  <p:nvPr/>
                </p:nvSpPr>
                <p:spPr bwMode="auto">
                  <a:xfrm>
                    <a:off x="4578" y="1933"/>
                    <a:ext cx="2" cy="3"/>
                  </a:xfrm>
                  <a:custGeom>
                    <a:avLst/>
                    <a:gdLst>
                      <a:gd name="T0" fmla="*/ 2 w 2"/>
                      <a:gd name="T1" fmla="*/ 3 h 3"/>
                      <a:gd name="T2" fmla="*/ 2 w 2"/>
                      <a:gd name="T3" fmla="*/ 2 h 3"/>
                      <a:gd name="T4" fmla="*/ 1 w 2"/>
                      <a:gd name="T5" fmla="*/ 0 h 3"/>
                      <a:gd name="T6" fmla="*/ 0 w 2"/>
                      <a:gd name="T7" fmla="*/ 1 h 3"/>
                      <a:gd name="T8" fmla="*/ 2 w 2"/>
                      <a:gd name="T9" fmla="*/ 3 h 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2" y="3"/>
                        </a:moveTo>
                        <a:lnTo>
                          <a:pt x="2" y="2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2" y="3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59" name="Freeform 277"/>
                  <p:cNvSpPr>
                    <a:spLocks/>
                  </p:cNvSpPr>
                  <p:nvPr/>
                </p:nvSpPr>
                <p:spPr bwMode="auto">
                  <a:xfrm>
                    <a:off x="4574" y="1920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60" name="Freeform 278"/>
                  <p:cNvSpPr>
                    <a:spLocks/>
                  </p:cNvSpPr>
                  <p:nvPr/>
                </p:nvSpPr>
                <p:spPr bwMode="auto">
                  <a:xfrm>
                    <a:off x="4574" y="1920"/>
                    <a:ext cx="0" cy="12"/>
                  </a:xfrm>
                  <a:custGeom>
                    <a:avLst/>
                    <a:gdLst>
                      <a:gd name="T0" fmla="*/ 12 h 12"/>
                      <a:gd name="T1" fmla="*/ 11 h 12"/>
                      <a:gd name="T2" fmla="*/ 1 h 12"/>
                      <a:gd name="T3" fmla="*/ 0 h 12"/>
                      <a:gd name="T4" fmla="*/ 12 h 12"/>
                      <a:gd name="T5" fmla="*/ 0 60000 65536"/>
                      <a:gd name="T6" fmla="*/ 0 60000 65536"/>
                      <a:gd name="T7" fmla="*/ 0 60000 65536"/>
                      <a:gd name="T8" fmla="*/ 0 60000 65536"/>
                      <a:gd name="T9" fmla="*/ 0 60000 65536"/>
                    </a:gdLst>
                    <a:ahLst/>
                    <a:cxnLst>
                      <a:cxn ang="T5">
                        <a:pos x="0" y="T0"/>
                      </a:cxn>
                      <a:cxn ang="T6">
                        <a:pos x="0" y="T1"/>
                      </a:cxn>
                      <a:cxn ang="T7">
                        <a:pos x="0" y="T2"/>
                      </a:cxn>
                      <a:cxn ang="T8">
                        <a:pos x="0" y="T3"/>
                      </a:cxn>
                      <a:cxn ang="T9">
                        <a:pos x="0" y="T4"/>
                      </a:cxn>
                    </a:cxnLst>
                    <a:rect l="0" t="0" r="r" b="b"/>
                    <a:pathLst>
                      <a:path h="12">
                        <a:moveTo>
                          <a:pt x="0" y="12"/>
                        </a:moveTo>
                        <a:lnTo>
                          <a:pt x="0" y="11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61" name="Freeform 279"/>
                  <p:cNvSpPr>
                    <a:spLocks/>
                  </p:cNvSpPr>
                  <p:nvPr/>
                </p:nvSpPr>
                <p:spPr bwMode="auto">
                  <a:xfrm>
                    <a:off x="4574" y="1931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2 h 2"/>
                      <a:gd name="T4" fmla="*/ 0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2"/>
                        </a:lnTo>
                        <a:lnTo>
                          <a:pt x="0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62" name="Freeform 280"/>
                  <p:cNvSpPr>
                    <a:spLocks/>
                  </p:cNvSpPr>
                  <p:nvPr/>
                </p:nvSpPr>
                <p:spPr bwMode="auto">
                  <a:xfrm>
                    <a:off x="4570" y="1918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2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2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63" name="Freeform 281"/>
                  <p:cNvSpPr>
                    <a:spLocks/>
                  </p:cNvSpPr>
                  <p:nvPr/>
                </p:nvSpPr>
                <p:spPr bwMode="auto">
                  <a:xfrm>
                    <a:off x="4570" y="1918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0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64" name="Freeform 282"/>
                  <p:cNvSpPr>
                    <a:spLocks/>
                  </p:cNvSpPr>
                  <p:nvPr/>
                </p:nvSpPr>
                <p:spPr bwMode="auto">
                  <a:xfrm>
                    <a:off x="4570" y="1929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2 w 2"/>
                      <a:gd name="T3" fmla="*/ 1 h 2"/>
                      <a:gd name="T4" fmla="*/ 1 w 2"/>
                      <a:gd name="T5" fmla="*/ 0 h 2"/>
                      <a:gd name="T6" fmla="*/ 0 w 2"/>
                      <a:gd name="T7" fmla="*/ 1 h 2"/>
                      <a:gd name="T8" fmla="*/ 2 w 2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2" y="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2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65" name="Freeform 283"/>
                  <p:cNvSpPr>
                    <a:spLocks/>
                  </p:cNvSpPr>
                  <p:nvPr/>
                </p:nvSpPr>
                <p:spPr bwMode="auto">
                  <a:xfrm>
                    <a:off x="4566" y="1915"/>
                    <a:ext cx="2" cy="14"/>
                  </a:xfrm>
                  <a:custGeom>
                    <a:avLst/>
                    <a:gdLst>
                      <a:gd name="T0" fmla="*/ 0 w 2"/>
                      <a:gd name="T1" fmla="*/ 12 h 14"/>
                      <a:gd name="T2" fmla="*/ 0 w 2"/>
                      <a:gd name="T3" fmla="*/ 0 h 14"/>
                      <a:gd name="T4" fmla="*/ 2 w 2"/>
                      <a:gd name="T5" fmla="*/ 2 h 14"/>
                      <a:gd name="T6" fmla="*/ 2 w 2"/>
                      <a:gd name="T7" fmla="*/ 14 h 14"/>
                      <a:gd name="T8" fmla="*/ 0 w 2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66" name="Rectangle 284"/>
                  <p:cNvSpPr>
                    <a:spLocks noChangeArrowheads="1"/>
                  </p:cNvSpPr>
                  <p:nvPr/>
                </p:nvSpPr>
                <p:spPr bwMode="auto">
                  <a:xfrm>
                    <a:off x="4566" y="1915"/>
                    <a:ext cx="1" cy="12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67" name="Freeform 285"/>
                  <p:cNvSpPr>
                    <a:spLocks/>
                  </p:cNvSpPr>
                  <p:nvPr/>
                </p:nvSpPr>
                <p:spPr bwMode="auto">
                  <a:xfrm>
                    <a:off x="4566" y="1927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2 w 2"/>
                      <a:gd name="T3" fmla="*/ 0 h 2"/>
                      <a:gd name="T4" fmla="*/ 1 w 2"/>
                      <a:gd name="T5" fmla="*/ 0 h 2"/>
                      <a:gd name="T6" fmla="*/ 0 w 2"/>
                      <a:gd name="T7" fmla="*/ 0 h 2"/>
                      <a:gd name="T8" fmla="*/ 2 w 2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2" y="0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2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68" name="Freeform 286"/>
                  <p:cNvSpPr>
                    <a:spLocks/>
                  </p:cNvSpPr>
                  <p:nvPr/>
                </p:nvSpPr>
                <p:spPr bwMode="auto">
                  <a:xfrm>
                    <a:off x="4562" y="1913"/>
                    <a:ext cx="3" cy="13"/>
                  </a:xfrm>
                  <a:custGeom>
                    <a:avLst/>
                    <a:gdLst>
                      <a:gd name="T0" fmla="*/ 0 w 3"/>
                      <a:gd name="T1" fmla="*/ 11 h 13"/>
                      <a:gd name="T2" fmla="*/ 0 w 3"/>
                      <a:gd name="T3" fmla="*/ 0 h 13"/>
                      <a:gd name="T4" fmla="*/ 3 w 3"/>
                      <a:gd name="T5" fmla="*/ 2 h 13"/>
                      <a:gd name="T6" fmla="*/ 3 w 3"/>
                      <a:gd name="T7" fmla="*/ 13 h 13"/>
                      <a:gd name="T8" fmla="*/ 0 w 3"/>
                      <a:gd name="T9" fmla="*/ 11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1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3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69" name="Rectangle 287"/>
                  <p:cNvSpPr>
                    <a:spLocks noChangeArrowheads="1"/>
                  </p:cNvSpPr>
                  <p:nvPr/>
                </p:nvSpPr>
                <p:spPr bwMode="auto">
                  <a:xfrm>
                    <a:off x="4562" y="1913"/>
                    <a:ext cx="1" cy="11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70" name="Freeform 288"/>
                  <p:cNvSpPr>
                    <a:spLocks/>
                  </p:cNvSpPr>
                  <p:nvPr/>
                </p:nvSpPr>
                <p:spPr bwMode="auto">
                  <a:xfrm>
                    <a:off x="4562" y="1924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0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71" name="Freeform 289"/>
                  <p:cNvSpPr>
                    <a:spLocks/>
                  </p:cNvSpPr>
                  <p:nvPr/>
                </p:nvSpPr>
                <p:spPr bwMode="auto">
                  <a:xfrm>
                    <a:off x="4501" y="1876"/>
                    <a:ext cx="7" cy="9"/>
                  </a:xfrm>
                  <a:custGeom>
                    <a:avLst/>
                    <a:gdLst>
                      <a:gd name="T0" fmla="*/ 7 w 7"/>
                      <a:gd name="T1" fmla="*/ 4 h 9"/>
                      <a:gd name="T2" fmla="*/ 7 w 7"/>
                      <a:gd name="T3" fmla="*/ 9 h 9"/>
                      <a:gd name="T4" fmla="*/ 0 w 7"/>
                      <a:gd name="T5" fmla="*/ 5 h 9"/>
                      <a:gd name="T6" fmla="*/ 0 w 7"/>
                      <a:gd name="T7" fmla="*/ 0 h 9"/>
                      <a:gd name="T8" fmla="*/ 7 w 7"/>
                      <a:gd name="T9" fmla="*/ 4 h 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" h="9">
                        <a:moveTo>
                          <a:pt x="7" y="4"/>
                        </a:moveTo>
                        <a:lnTo>
                          <a:pt x="7" y="9"/>
                        </a:lnTo>
                        <a:lnTo>
                          <a:pt x="0" y="5"/>
                        </a:lnTo>
                        <a:lnTo>
                          <a:pt x="0" y="0"/>
                        </a:lnTo>
                        <a:lnTo>
                          <a:pt x="7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72" name="Freeform 290"/>
                  <p:cNvSpPr>
                    <a:spLocks/>
                  </p:cNvSpPr>
                  <p:nvPr/>
                </p:nvSpPr>
                <p:spPr bwMode="auto">
                  <a:xfrm>
                    <a:off x="4506" y="1880"/>
                    <a:ext cx="1" cy="4"/>
                  </a:xfrm>
                  <a:custGeom>
                    <a:avLst/>
                    <a:gdLst>
                      <a:gd name="T0" fmla="*/ 0 w 1"/>
                      <a:gd name="T1" fmla="*/ 1 h 4"/>
                      <a:gd name="T2" fmla="*/ 1 w 1"/>
                      <a:gd name="T3" fmla="*/ 0 h 4"/>
                      <a:gd name="T4" fmla="*/ 1 w 1"/>
                      <a:gd name="T5" fmla="*/ 4 h 4"/>
                      <a:gd name="T6" fmla="*/ 0 w 1"/>
                      <a:gd name="T7" fmla="*/ 4 h 4"/>
                      <a:gd name="T8" fmla="*/ 0 w 1"/>
                      <a:gd name="T9" fmla="*/ 1 h 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4">
                        <a:moveTo>
                          <a:pt x="0" y="1"/>
                        </a:moveTo>
                        <a:lnTo>
                          <a:pt x="1" y="0"/>
                        </a:lnTo>
                        <a:lnTo>
                          <a:pt x="1" y="4"/>
                        </a:lnTo>
                        <a:lnTo>
                          <a:pt x="0" y="4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725A1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73" name="Freeform 291"/>
                  <p:cNvSpPr>
                    <a:spLocks/>
                  </p:cNvSpPr>
                  <p:nvPr/>
                </p:nvSpPr>
                <p:spPr bwMode="auto">
                  <a:xfrm>
                    <a:off x="4500" y="1876"/>
                    <a:ext cx="7" cy="5"/>
                  </a:xfrm>
                  <a:custGeom>
                    <a:avLst/>
                    <a:gdLst>
                      <a:gd name="T0" fmla="*/ 0 w 7"/>
                      <a:gd name="T1" fmla="*/ 1 h 5"/>
                      <a:gd name="T2" fmla="*/ 1 w 7"/>
                      <a:gd name="T3" fmla="*/ 0 h 5"/>
                      <a:gd name="T4" fmla="*/ 7 w 7"/>
                      <a:gd name="T5" fmla="*/ 4 h 5"/>
                      <a:gd name="T6" fmla="*/ 6 w 7"/>
                      <a:gd name="T7" fmla="*/ 5 h 5"/>
                      <a:gd name="T8" fmla="*/ 0 w 7"/>
                      <a:gd name="T9" fmla="*/ 1 h 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0" y="1"/>
                        </a:moveTo>
                        <a:lnTo>
                          <a:pt x="1" y="0"/>
                        </a:lnTo>
                        <a:lnTo>
                          <a:pt x="7" y="4"/>
                        </a:lnTo>
                        <a:lnTo>
                          <a:pt x="6" y="5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E1B1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74" name="Freeform 292"/>
                  <p:cNvSpPr>
                    <a:spLocks/>
                  </p:cNvSpPr>
                  <p:nvPr/>
                </p:nvSpPr>
                <p:spPr bwMode="auto">
                  <a:xfrm>
                    <a:off x="4500" y="1877"/>
                    <a:ext cx="6" cy="7"/>
                  </a:xfrm>
                  <a:custGeom>
                    <a:avLst/>
                    <a:gdLst>
                      <a:gd name="T0" fmla="*/ 6 w 6"/>
                      <a:gd name="T1" fmla="*/ 4 h 7"/>
                      <a:gd name="T2" fmla="*/ 6 w 6"/>
                      <a:gd name="T3" fmla="*/ 7 h 7"/>
                      <a:gd name="T4" fmla="*/ 0 w 6"/>
                      <a:gd name="T5" fmla="*/ 4 h 7"/>
                      <a:gd name="T6" fmla="*/ 0 w 6"/>
                      <a:gd name="T7" fmla="*/ 0 h 7"/>
                      <a:gd name="T8" fmla="*/ 6 w 6"/>
                      <a:gd name="T9" fmla="*/ 4 h 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" h="7">
                        <a:moveTo>
                          <a:pt x="6" y="4"/>
                        </a:moveTo>
                        <a:lnTo>
                          <a:pt x="6" y="7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  <a:lnTo>
                          <a:pt x="6" y="4"/>
                        </a:lnTo>
                        <a:close/>
                      </a:path>
                    </a:pathLst>
                  </a:custGeom>
                  <a:solidFill>
                    <a:srgbClr val="E1B1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75" name="Freeform 293"/>
                  <p:cNvSpPr>
                    <a:spLocks/>
                  </p:cNvSpPr>
                  <p:nvPr/>
                </p:nvSpPr>
                <p:spPr bwMode="auto">
                  <a:xfrm>
                    <a:off x="4612" y="1841"/>
                    <a:ext cx="127" cy="91"/>
                  </a:xfrm>
                  <a:custGeom>
                    <a:avLst/>
                    <a:gdLst>
                      <a:gd name="T0" fmla="*/ 0 w 127"/>
                      <a:gd name="T1" fmla="*/ 74 h 91"/>
                      <a:gd name="T2" fmla="*/ 127 w 127"/>
                      <a:gd name="T3" fmla="*/ 0 h 91"/>
                      <a:gd name="T4" fmla="*/ 127 w 127"/>
                      <a:gd name="T5" fmla="*/ 17 h 91"/>
                      <a:gd name="T6" fmla="*/ 0 w 127"/>
                      <a:gd name="T7" fmla="*/ 91 h 91"/>
                      <a:gd name="T8" fmla="*/ 0 w 127"/>
                      <a:gd name="T9" fmla="*/ 74 h 9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27" h="91">
                        <a:moveTo>
                          <a:pt x="0" y="74"/>
                        </a:moveTo>
                        <a:lnTo>
                          <a:pt x="127" y="0"/>
                        </a:lnTo>
                        <a:lnTo>
                          <a:pt x="127" y="17"/>
                        </a:lnTo>
                        <a:lnTo>
                          <a:pt x="0" y="91"/>
                        </a:lnTo>
                        <a:lnTo>
                          <a:pt x="0" y="7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76" name="Freeform 294"/>
                  <p:cNvSpPr>
                    <a:spLocks/>
                  </p:cNvSpPr>
                  <p:nvPr/>
                </p:nvSpPr>
                <p:spPr bwMode="auto">
                  <a:xfrm>
                    <a:off x="4500" y="1776"/>
                    <a:ext cx="239" cy="139"/>
                  </a:xfrm>
                  <a:custGeom>
                    <a:avLst/>
                    <a:gdLst>
                      <a:gd name="T0" fmla="*/ 0 w 239"/>
                      <a:gd name="T1" fmla="*/ 75 h 139"/>
                      <a:gd name="T2" fmla="*/ 128 w 239"/>
                      <a:gd name="T3" fmla="*/ 0 h 139"/>
                      <a:gd name="T4" fmla="*/ 239 w 239"/>
                      <a:gd name="T5" fmla="*/ 65 h 139"/>
                      <a:gd name="T6" fmla="*/ 112 w 239"/>
                      <a:gd name="T7" fmla="*/ 139 h 139"/>
                      <a:gd name="T8" fmla="*/ 0 w 239"/>
                      <a:gd name="T9" fmla="*/ 75 h 13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39" h="139">
                        <a:moveTo>
                          <a:pt x="0" y="75"/>
                        </a:moveTo>
                        <a:lnTo>
                          <a:pt x="128" y="0"/>
                        </a:lnTo>
                        <a:lnTo>
                          <a:pt x="239" y="65"/>
                        </a:lnTo>
                        <a:lnTo>
                          <a:pt x="112" y="139"/>
                        </a:lnTo>
                        <a:lnTo>
                          <a:pt x="0" y="75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77" name="Freeform 295"/>
                  <p:cNvSpPr>
                    <a:spLocks/>
                  </p:cNvSpPr>
                  <p:nvPr/>
                </p:nvSpPr>
                <p:spPr bwMode="auto">
                  <a:xfrm>
                    <a:off x="4500" y="1851"/>
                    <a:ext cx="112" cy="81"/>
                  </a:xfrm>
                  <a:custGeom>
                    <a:avLst/>
                    <a:gdLst>
                      <a:gd name="T0" fmla="*/ 112 w 112"/>
                      <a:gd name="T1" fmla="*/ 64 h 81"/>
                      <a:gd name="T2" fmla="*/ 112 w 112"/>
                      <a:gd name="T3" fmla="*/ 81 h 81"/>
                      <a:gd name="T4" fmla="*/ 0 w 112"/>
                      <a:gd name="T5" fmla="*/ 16 h 81"/>
                      <a:gd name="T6" fmla="*/ 0 w 112"/>
                      <a:gd name="T7" fmla="*/ 0 h 81"/>
                      <a:gd name="T8" fmla="*/ 112 w 112"/>
                      <a:gd name="T9" fmla="*/ 64 h 8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12" h="81">
                        <a:moveTo>
                          <a:pt x="112" y="64"/>
                        </a:moveTo>
                        <a:lnTo>
                          <a:pt x="112" y="81"/>
                        </a:lnTo>
                        <a:lnTo>
                          <a:pt x="0" y="16"/>
                        </a:lnTo>
                        <a:lnTo>
                          <a:pt x="0" y="0"/>
                        </a:lnTo>
                        <a:lnTo>
                          <a:pt x="112" y="64"/>
                        </a:ln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78" name="Freeform 296"/>
                  <p:cNvSpPr>
                    <a:spLocks/>
                  </p:cNvSpPr>
                  <p:nvPr/>
                </p:nvSpPr>
                <p:spPr bwMode="auto">
                  <a:xfrm>
                    <a:off x="4508" y="1858"/>
                    <a:ext cx="37" cy="27"/>
                  </a:xfrm>
                  <a:custGeom>
                    <a:avLst/>
                    <a:gdLst>
                      <a:gd name="T0" fmla="*/ 0 w 37"/>
                      <a:gd name="T1" fmla="*/ 5 h 27"/>
                      <a:gd name="T2" fmla="*/ 0 w 37"/>
                      <a:gd name="T3" fmla="*/ 0 h 27"/>
                      <a:gd name="T4" fmla="*/ 37 w 37"/>
                      <a:gd name="T5" fmla="*/ 21 h 27"/>
                      <a:gd name="T6" fmla="*/ 37 w 37"/>
                      <a:gd name="T7" fmla="*/ 27 h 27"/>
                      <a:gd name="T8" fmla="*/ 0 w 37"/>
                      <a:gd name="T9" fmla="*/ 5 h 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" h="27">
                        <a:moveTo>
                          <a:pt x="0" y="5"/>
                        </a:moveTo>
                        <a:lnTo>
                          <a:pt x="0" y="0"/>
                        </a:lnTo>
                        <a:lnTo>
                          <a:pt x="37" y="21"/>
                        </a:lnTo>
                        <a:lnTo>
                          <a:pt x="37" y="27"/>
                        </a:lnTo>
                        <a:lnTo>
                          <a:pt x="0" y="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79" name="Rectangle 297"/>
                  <p:cNvSpPr>
                    <a:spLocks noChangeArrowheads="1"/>
                  </p:cNvSpPr>
                  <p:nvPr/>
                </p:nvSpPr>
                <p:spPr bwMode="auto">
                  <a:xfrm>
                    <a:off x="4508" y="1858"/>
                    <a:ext cx="1" cy="5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80" name="Freeform 298"/>
                  <p:cNvSpPr>
                    <a:spLocks/>
                  </p:cNvSpPr>
                  <p:nvPr/>
                </p:nvSpPr>
                <p:spPr bwMode="auto">
                  <a:xfrm>
                    <a:off x="4508" y="1863"/>
                    <a:ext cx="37" cy="22"/>
                  </a:xfrm>
                  <a:custGeom>
                    <a:avLst/>
                    <a:gdLst>
                      <a:gd name="T0" fmla="*/ 37 w 37"/>
                      <a:gd name="T1" fmla="*/ 22 h 22"/>
                      <a:gd name="T2" fmla="*/ 37 w 37"/>
                      <a:gd name="T3" fmla="*/ 22 h 22"/>
                      <a:gd name="T4" fmla="*/ 1 w 37"/>
                      <a:gd name="T5" fmla="*/ 0 h 22"/>
                      <a:gd name="T6" fmla="*/ 0 w 37"/>
                      <a:gd name="T7" fmla="*/ 0 h 22"/>
                      <a:gd name="T8" fmla="*/ 37 w 37"/>
                      <a:gd name="T9" fmla="*/ 22 h 2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" h="22">
                        <a:moveTo>
                          <a:pt x="37" y="22"/>
                        </a:moveTo>
                        <a:lnTo>
                          <a:pt x="37" y="22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7" y="2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81" name="Freeform 299"/>
                  <p:cNvSpPr>
                    <a:spLocks/>
                  </p:cNvSpPr>
                  <p:nvPr/>
                </p:nvSpPr>
                <p:spPr bwMode="auto">
                  <a:xfrm>
                    <a:off x="4606" y="1915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1 w 3"/>
                      <a:gd name="T3" fmla="*/ 0 h 13"/>
                      <a:gd name="T4" fmla="*/ 3 w 3"/>
                      <a:gd name="T5" fmla="*/ 2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1" y="0"/>
                        </a:lnTo>
                        <a:lnTo>
                          <a:pt x="3" y="2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82" name="Freeform 300"/>
                  <p:cNvSpPr>
                    <a:spLocks/>
                  </p:cNvSpPr>
                  <p:nvPr/>
                </p:nvSpPr>
                <p:spPr bwMode="auto">
                  <a:xfrm>
                    <a:off x="4606" y="1915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2 h 12"/>
                      <a:gd name="T4" fmla="*/ 1 w 1"/>
                      <a:gd name="T5" fmla="*/ 0 h 12"/>
                      <a:gd name="T6" fmla="*/ 1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2"/>
                        </a:lnTo>
                        <a:lnTo>
                          <a:pt x="1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83" name="Freeform 301"/>
                  <p:cNvSpPr>
                    <a:spLocks/>
                  </p:cNvSpPr>
                  <p:nvPr/>
                </p:nvSpPr>
                <p:spPr bwMode="auto">
                  <a:xfrm>
                    <a:off x="4606" y="1927"/>
                    <a:ext cx="3" cy="1"/>
                  </a:xfrm>
                  <a:custGeom>
                    <a:avLst/>
                    <a:gdLst>
                      <a:gd name="T0" fmla="*/ 3 w 3"/>
                      <a:gd name="T1" fmla="*/ 1 h 1"/>
                      <a:gd name="T2" fmla="*/ 3 w 3"/>
                      <a:gd name="T3" fmla="*/ 0 h 1"/>
                      <a:gd name="T4" fmla="*/ 1 w 3"/>
                      <a:gd name="T5" fmla="*/ 0 h 1"/>
                      <a:gd name="T6" fmla="*/ 0 w 3"/>
                      <a:gd name="T7" fmla="*/ 0 h 1"/>
                      <a:gd name="T8" fmla="*/ 3 w 3"/>
                      <a:gd name="T9" fmla="*/ 1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">
                        <a:moveTo>
                          <a:pt x="3" y="1"/>
                        </a:moveTo>
                        <a:lnTo>
                          <a:pt x="3" y="0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84" name="Freeform 302"/>
                  <p:cNvSpPr>
                    <a:spLocks/>
                  </p:cNvSpPr>
                  <p:nvPr/>
                </p:nvSpPr>
                <p:spPr bwMode="auto">
                  <a:xfrm>
                    <a:off x="4602" y="1912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85" name="Freeform 303"/>
                  <p:cNvSpPr>
                    <a:spLocks/>
                  </p:cNvSpPr>
                  <p:nvPr/>
                </p:nvSpPr>
                <p:spPr bwMode="auto">
                  <a:xfrm>
                    <a:off x="4602" y="1912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2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86" name="Freeform 304"/>
                  <p:cNvSpPr>
                    <a:spLocks/>
                  </p:cNvSpPr>
                  <p:nvPr/>
                </p:nvSpPr>
                <p:spPr bwMode="auto">
                  <a:xfrm>
                    <a:off x="4602" y="1924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87" name="Freeform 305"/>
                  <p:cNvSpPr>
                    <a:spLocks/>
                  </p:cNvSpPr>
                  <p:nvPr/>
                </p:nvSpPr>
                <p:spPr bwMode="auto">
                  <a:xfrm>
                    <a:off x="4598" y="1910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88" name="Freeform 306"/>
                  <p:cNvSpPr>
                    <a:spLocks/>
                  </p:cNvSpPr>
                  <p:nvPr/>
                </p:nvSpPr>
                <p:spPr bwMode="auto">
                  <a:xfrm>
                    <a:off x="4598" y="1910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89" name="Freeform 307"/>
                  <p:cNvSpPr>
                    <a:spLocks/>
                  </p:cNvSpPr>
                  <p:nvPr/>
                </p:nvSpPr>
                <p:spPr bwMode="auto">
                  <a:xfrm>
                    <a:off x="4598" y="1921"/>
                    <a:ext cx="3" cy="3"/>
                  </a:xfrm>
                  <a:custGeom>
                    <a:avLst/>
                    <a:gdLst>
                      <a:gd name="T0" fmla="*/ 3 w 3"/>
                      <a:gd name="T1" fmla="*/ 3 h 3"/>
                      <a:gd name="T2" fmla="*/ 3 w 3"/>
                      <a:gd name="T3" fmla="*/ 2 h 3"/>
                      <a:gd name="T4" fmla="*/ 1 w 3"/>
                      <a:gd name="T5" fmla="*/ 0 h 3"/>
                      <a:gd name="T6" fmla="*/ 0 w 3"/>
                      <a:gd name="T7" fmla="*/ 1 h 3"/>
                      <a:gd name="T8" fmla="*/ 3 w 3"/>
                      <a:gd name="T9" fmla="*/ 3 h 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3" y="3"/>
                        </a:moveTo>
                        <a:lnTo>
                          <a:pt x="3" y="2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" y="3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90" name="Freeform 308"/>
                  <p:cNvSpPr>
                    <a:spLocks/>
                  </p:cNvSpPr>
                  <p:nvPr/>
                </p:nvSpPr>
                <p:spPr bwMode="auto">
                  <a:xfrm>
                    <a:off x="4594" y="1908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91" name="Freeform 309"/>
                  <p:cNvSpPr>
                    <a:spLocks/>
                  </p:cNvSpPr>
                  <p:nvPr/>
                </p:nvSpPr>
                <p:spPr bwMode="auto">
                  <a:xfrm>
                    <a:off x="4594" y="1908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92" name="Freeform 310"/>
                  <p:cNvSpPr>
                    <a:spLocks/>
                  </p:cNvSpPr>
                  <p:nvPr/>
                </p:nvSpPr>
                <p:spPr bwMode="auto">
                  <a:xfrm>
                    <a:off x="4594" y="1919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2 h 2"/>
                      <a:gd name="T4" fmla="*/ 1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2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93" name="Freeform 311"/>
                  <p:cNvSpPr>
                    <a:spLocks/>
                  </p:cNvSpPr>
                  <p:nvPr/>
                </p:nvSpPr>
                <p:spPr bwMode="auto">
                  <a:xfrm>
                    <a:off x="4590" y="1906"/>
                    <a:ext cx="2" cy="13"/>
                  </a:xfrm>
                  <a:custGeom>
                    <a:avLst/>
                    <a:gdLst>
                      <a:gd name="T0" fmla="*/ 0 w 2"/>
                      <a:gd name="T1" fmla="*/ 12 h 13"/>
                      <a:gd name="T2" fmla="*/ 0 w 2"/>
                      <a:gd name="T3" fmla="*/ 0 h 13"/>
                      <a:gd name="T4" fmla="*/ 2 w 2"/>
                      <a:gd name="T5" fmla="*/ 1 h 13"/>
                      <a:gd name="T6" fmla="*/ 2 w 2"/>
                      <a:gd name="T7" fmla="*/ 13 h 13"/>
                      <a:gd name="T8" fmla="*/ 0 w 2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1"/>
                        </a:lnTo>
                        <a:lnTo>
                          <a:pt x="2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94" name="Freeform 312"/>
                  <p:cNvSpPr>
                    <a:spLocks/>
                  </p:cNvSpPr>
                  <p:nvPr/>
                </p:nvSpPr>
                <p:spPr bwMode="auto">
                  <a:xfrm>
                    <a:off x="4590" y="1906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0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95" name="Freeform 313"/>
                  <p:cNvSpPr>
                    <a:spLocks/>
                  </p:cNvSpPr>
                  <p:nvPr/>
                </p:nvSpPr>
                <p:spPr bwMode="auto">
                  <a:xfrm>
                    <a:off x="4590" y="1917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2 w 2"/>
                      <a:gd name="T3" fmla="*/ 1 h 2"/>
                      <a:gd name="T4" fmla="*/ 1 w 2"/>
                      <a:gd name="T5" fmla="*/ 0 h 2"/>
                      <a:gd name="T6" fmla="*/ 0 w 2"/>
                      <a:gd name="T7" fmla="*/ 1 h 2"/>
                      <a:gd name="T8" fmla="*/ 2 w 2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2" y="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2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96" name="Freeform 314"/>
                  <p:cNvSpPr>
                    <a:spLocks/>
                  </p:cNvSpPr>
                  <p:nvPr/>
                </p:nvSpPr>
                <p:spPr bwMode="auto">
                  <a:xfrm>
                    <a:off x="4586" y="1903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97" name="Freeform 315"/>
                  <p:cNvSpPr>
                    <a:spLocks/>
                  </p:cNvSpPr>
                  <p:nvPr/>
                </p:nvSpPr>
                <p:spPr bwMode="auto">
                  <a:xfrm>
                    <a:off x="4586" y="1903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0 w 1"/>
                      <a:gd name="T3" fmla="*/ 12 h 12"/>
                      <a:gd name="T4" fmla="*/ 1 w 1"/>
                      <a:gd name="T5" fmla="*/ 0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0" y="12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98" name="Freeform 316"/>
                  <p:cNvSpPr>
                    <a:spLocks/>
                  </p:cNvSpPr>
                  <p:nvPr/>
                </p:nvSpPr>
                <p:spPr bwMode="auto">
                  <a:xfrm>
                    <a:off x="4586" y="1915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0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699" name="Freeform 317"/>
                  <p:cNvSpPr>
                    <a:spLocks/>
                  </p:cNvSpPr>
                  <p:nvPr/>
                </p:nvSpPr>
                <p:spPr bwMode="auto">
                  <a:xfrm>
                    <a:off x="4582" y="1901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00" name="Freeform 318"/>
                  <p:cNvSpPr>
                    <a:spLocks/>
                  </p:cNvSpPr>
                  <p:nvPr/>
                </p:nvSpPr>
                <p:spPr bwMode="auto">
                  <a:xfrm>
                    <a:off x="4582" y="1901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0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01" name="Freeform 319"/>
                  <p:cNvSpPr>
                    <a:spLocks/>
                  </p:cNvSpPr>
                  <p:nvPr/>
                </p:nvSpPr>
                <p:spPr bwMode="auto">
                  <a:xfrm>
                    <a:off x="4582" y="1912"/>
                    <a:ext cx="3" cy="3"/>
                  </a:xfrm>
                  <a:custGeom>
                    <a:avLst/>
                    <a:gdLst>
                      <a:gd name="T0" fmla="*/ 3 w 3"/>
                      <a:gd name="T1" fmla="*/ 3 h 3"/>
                      <a:gd name="T2" fmla="*/ 3 w 3"/>
                      <a:gd name="T3" fmla="*/ 1 h 3"/>
                      <a:gd name="T4" fmla="*/ 1 w 3"/>
                      <a:gd name="T5" fmla="*/ 0 h 3"/>
                      <a:gd name="T6" fmla="*/ 0 w 3"/>
                      <a:gd name="T7" fmla="*/ 1 h 3"/>
                      <a:gd name="T8" fmla="*/ 3 w 3"/>
                      <a:gd name="T9" fmla="*/ 3 h 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3" y="3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" y="3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02" name="Freeform 320"/>
                  <p:cNvSpPr>
                    <a:spLocks/>
                  </p:cNvSpPr>
                  <p:nvPr/>
                </p:nvSpPr>
                <p:spPr bwMode="auto">
                  <a:xfrm>
                    <a:off x="4578" y="1899"/>
                    <a:ext cx="2" cy="13"/>
                  </a:xfrm>
                  <a:custGeom>
                    <a:avLst/>
                    <a:gdLst>
                      <a:gd name="T0" fmla="*/ 0 w 2"/>
                      <a:gd name="T1" fmla="*/ 11 h 13"/>
                      <a:gd name="T2" fmla="*/ 0 w 2"/>
                      <a:gd name="T3" fmla="*/ 0 h 13"/>
                      <a:gd name="T4" fmla="*/ 2 w 2"/>
                      <a:gd name="T5" fmla="*/ 1 h 13"/>
                      <a:gd name="T6" fmla="*/ 2 w 2"/>
                      <a:gd name="T7" fmla="*/ 13 h 13"/>
                      <a:gd name="T8" fmla="*/ 0 w 2"/>
                      <a:gd name="T9" fmla="*/ 11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3">
                        <a:moveTo>
                          <a:pt x="0" y="11"/>
                        </a:moveTo>
                        <a:lnTo>
                          <a:pt x="0" y="0"/>
                        </a:lnTo>
                        <a:lnTo>
                          <a:pt x="2" y="1"/>
                        </a:lnTo>
                        <a:lnTo>
                          <a:pt x="2" y="13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03" name="Rectangle 321"/>
                  <p:cNvSpPr>
                    <a:spLocks noChangeArrowheads="1"/>
                  </p:cNvSpPr>
                  <p:nvPr/>
                </p:nvSpPr>
                <p:spPr bwMode="auto">
                  <a:xfrm>
                    <a:off x="4578" y="1899"/>
                    <a:ext cx="1" cy="11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04" name="Freeform 322"/>
                  <p:cNvSpPr>
                    <a:spLocks/>
                  </p:cNvSpPr>
                  <p:nvPr/>
                </p:nvSpPr>
                <p:spPr bwMode="auto">
                  <a:xfrm>
                    <a:off x="4578" y="1910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2 w 2"/>
                      <a:gd name="T3" fmla="*/ 1 h 2"/>
                      <a:gd name="T4" fmla="*/ 1 w 2"/>
                      <a:gd name="T5" fmla="*/ 0 h 2"/>
                      <a:gd name="T6" fmla="*/ 0 w 2"/>
                      <a:gd name="T7" fmla="*/ 0 h 2"/>
                      <a:gd name="T8" fmla="*/ 2 w 2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2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2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05" name="Freeform 323"/>
                  <p:cNvSpPr>
                    <a:spLocks/>
                  </p:cNvSpPr>
                  <p:nvPr/>
                </p:nvSpPr>
                <p:spPr bwMode="auto">
                  <a:xfrm>
                    <a:off x="4574" y="1897"/>
                    <a:ext cx="3" cy="12"/>
                  </a:xfrm>
                  <a:custGeom>
                    <a:avLst/>
                    <a:gdLst>
                      <a:gd name="T0" fmla="*/ 0 w 3"/>
                      <a:gd name="T1" fmla="*/ 11 h 12"/>
                      <a:gd name="T2" fmla="*/ 0 w 3"/>
                      <a:gd name="T3" fmla="*/ 0 h 12"/>
                      <a:gd name="T4" fmla="*/ 3 w 3"/>
                      <a:gd name="T5" fmla="*/ 1 h 12"/>
                      <a:gd name="T6" fmla="*/ 3 w 3"/>
                      <a:gd name="T7" fmla="*/ 12 h 12"/>
                      <a:gd name="T8" fmla="*/ 0 w 3"/>
                      <a:gd name="T9" fmla="*/ 11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2">
                        <a:moveTo>
                          <a:pt x="0" y="11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2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06" name="Rectangle 324"/>
                  <p:cNvSpPr>
                    <a:spLocks noChangeArrowheads="1"/>
                  </p:cNvSpPr>
                  <p:nvPr/>
                </p:nvSpPr>
                <p:spPr bwMode="auto">
                  <a:xfrm>
                    <a:off x="4574" y="1897"/>
                    <a:ext cx="1" cy="11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07" name="Freeform 325"/>
                  <p:cNvSpPr>
                    <a:spLocks/>
                  </p:cNvSpPr>
                  <p:nvPr/>
                </p:nvSpPr>
                <p:spPr bwMode="auto">
                  <a:xfrm>
                    <a:off x="4574" y="1908"/>
                    <a:ext cx="3" cy="1"/>
                  </a:xfrm>
                  <a:custGeom>
                    <a:avLst/>
                    <a:gdLst>
                      <a:gd name="T0" fmla="*/ 3 w 3"/>
                      <a:gd name="T1" fmla="*/ 1 h 1"/>
                      <a:gd name="T2" fmla="*/ 3 w 3"/>
                      <a:gd name="T3" fmla="*/ 1 h 1"/>
                      <a:gd name="T4" fmla="*/ 0 w 3"/>
                      <a:gd name="T5" fmla="*/ 0 h 1"/>
                      <a:gd name="T6" fmla="*/ 0 w 3"/>
                      <a:gd name="T7" fmla="*/ 0 h 1"/>
                      <a:gd name="T8" fmla="*/ 3 w 3"/>
                      <a:gd name="T9" fmla="*/ 1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">
                        <a:moveTo>
                          <a:pt x="3" y="1"/>
                        </a:moveTo>
                        <a:lnTo>
                          <a:pt x="3" y="1"/>
                        </a:lnTo>
                        <a:lnTo>
                          <a:pt x="0" y="0"/>
                        </a:lnTo>
                        <a:lnTo>
                          <a:pt x="3" y="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08" name="Freeform 326"/>
                  <p:cNvSpPr>
                    <a:spLocks/>
                  </p:cNvSpPr>
                  <p:nvPr/>
                </p:nvSpPr>
                <p:spPr bwMode="auto">
                  <a:xfrm>
                    <a:off x="4570" y="1894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2 h 13"/>
                      <a:gd name="T6" fmla="*/ 2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2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09" name="Rectangle 327"/>
                  <p:cNvSpPr>
                    <a:spLocks noChangeArrowheads="1"/>
                  </p:cNvSpPr>
                  <p:nvPr/>
                </p:nvSpPr>
                <p:spPr bwMode="auto">
                  <a:xfrm>
                    <a:off x="4570" y="1894"/>
                    <a:ext cx="1" cy="12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10" name="Freeform 328"/>
                  <p:cNvSpPr>
                    <a:spLocks/>
                  </p:cNvSpPr>
                  <p:nvPr/>
                </p:nvSpPr>
                <p:spPr bwMode="auto">
                  <a:xfrm>
                    <a:off x="4570" y="1906"/>
                    <a:ext cx="2" cy="1"/>
                  </a:xfrm>
                  <a:custGeom>
                    <a:avLst/>
                    <a:gdLst>
                      <a:gd name="T0" fmla="*/ 2 w 2"/>
                      <a:gd name="T1" fmla="*/ 1 h 1"/>
                      <a:gd name="T2" fmla="*/ 2 w 2"/>
                      <a:gd name="T3" fmla="*/ 0 h 1"/>
                      <a:gd name="T4" fmla="*/ 1 w 2"/>
                      <a:gd name="T5" fmla="*/ 0 h 1"/>
                      <a:gd name="T6" fmla="*/ 0 w 2"/>
                      <a:gd name="T7" fmla="*/ 0 h 1"/>
                      <a:gd name="T8" fmla="*/ 2 w 2"/>
                      <a:gd name="T9" fmla="*/ 1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">
                        <a:moveTo>
                          <a:pt x="2" y="1"/>
                        </a:moveTo>
                        <a:lnTo>
                          <a:pt x="2" y="0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2" y="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11" name="Freeform 329"/>
                  <p:cNvSpPr>
                    <a:spLocks/>
                  </p:cNvSpPr>
                  <p:nvPr/>
                </p:nvSpPr>
                <p:spPr bwMode="auto">
                  <a:xfrm>
                    <a:off x="4566" y="1891"/>
                    <a:ext cx="2" cy="14"/>
                  </a:xfrm>
                  <a:custGeom>
                    <a:avLst/>
                    <a:gdLst>
                      <a:gd name="T0" fmla="*/ 0 w 2"/>
                      <a:gd name="T1" fmla="*/ 12 h 14"/>
                      <a:gd name="T2" fmla="*/ 0 w 2"/>
                      <a:gd name="T3" fmla="*/ 0 h 14"/>
                      <a:gd name="T4" fmla="*/ 2 w 2"/>
                      <a:gd name="T5" fmla="*/ 2 h 14"/>
                      <a:gd name="T6" fmla="*/ 2 w 2"/>
                      <a:gd name="T7" fmla="*/ 14 h 14"/>
                      <a:gd name="T8" fmla="*/ 0 w 2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12" name="Freeform 330"/>
                  <p:cNvSpPr>
                    <a:spLocks/>
                  </p:cNvSpPr>
                  <p:nvPr/>
                </p:nvSpPr>
                <p:spPr bwMode="auto">
                  <a:xfrm>
                    <a:off x="4566" y="1891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2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13" name="Freeform 331"/>
                  <p:cNvSpPr>
                    <a:spLocks/>
                  </p:cNvSpPr>
                  <p:nvPr/>
                </p:nvSpPr>
                <p:spPr bwMode="auto">
                  <a:xfrm>
                    <a:off x="4566" y="1903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2 w 2"/>
                      <a:gd name="T3" fmla="*/ 1 h 2"/>
                      <a:gd name="T4" fmla="*/ 1 w 2"/>
                      <a:gd name="T5" fmla="*/ 0 h 2"/>
                      <a:gd name="T6" fmla="*/ 0 w 2"/>
                      <a:gd name="T7" fmla="*/ 0 h 2"/>
                      <a:gd name="T8" fmla="*/ 2 w 2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2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2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14" name="Freeform 332"/>
                  <p:cNvSpPr>
                    <a:spLocks/>
                  </p:cNvSpPr>
                  <p:nvPr/>
                </p:nvSpPr>
                <p:spPr bwMode="auto">
                  <a:xfrm>
                    <a:off x="4562" y="1889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15" name="Freeform 333"/>
                  <p:cNvSpPr>
                    <a:spLocks/>
                  </p:cNvSpPr>
                  <p:nvPr/>
                </p:nvSpPr>
                <p:spPr bwMode="auto">
                  <a:xfrm>
                    <a:off x="4562" y="1889"/>
                    <a:ext cx="0" cy="12"/>
                  </a:xfrm>
                  <a:custGeom>
                    <a:avLst/>
                    <a:gdLst>
                      <a:gd name="T0" fmla="*/ 12 h 12"/>
                      <a:gd name="T1" fmla="*/ 11 h 12"/>
                      <a:gd name="T2" fmla="*/ 1 h 12"/>
                      <a:gd name="T3" fmla="*/ 0 h 12"/>
                      <a:gd name="T4" fmla="*/ 12 h 12"/>
                      <a:gd name="T5" fmla="*/ 0 60000 65536"/>
                      <a:gd name="T6" fmla="*/ 0 60000 65536"/>
                      <a:gd name="T7" fmla="*/ 0 60000 65536"/>
                      <a:gd name="T8" fmla="*/ 0 60000 65536"/>
                      <a:gd name="T9" fmla="*/ 0 60000 65536"/>
                    </a:gdLst>
                    <a:ahLst/>
                    <a:cxnLst>
                      <a:cxn ang="T5">
                        <a:pos x="0" y="T0"/>
                      </a:cxn>
                      <a:cxn ang="T6">
                        <a:pos x="0" y="T1"/>
                      </a:cxn>
                      <a:cxn ang="T7">
                        <a:pos x="0" y="T2"/>
                      </a:cxn>
                      <a:cxn ang="T8">
                        <a:pos x="0" y="T3"/>
                      </a:cxn>
                      <a:cxn ang="T9">
                        <a:pos x="0" y="T4"/>
                      </a:cxn>
                    </a:cxnLst>
                    <a:rect l="0" t="0" r="r" b="b"/>
                    <a:pathLst>
                      <a:path h="12">
                        <a:moveTo>
                          <a:pt x="0" y="12"/>
                        </a:moveTo>
                        <a:lnTo>
                          <a:pt x="0" y="11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16" name="Freeform 334"/>
                  <p:cNvSpPr>
                    <a:spLocks/>
                  </p:cNvSpPr>
                  <p:nvPr/>
                </p:nvSpPr>
                <p:spPr bwMode="auto">
                  <a:xfrm>
                    <a:off x="4562" y="1900"/>
                    <a:ext cx="3" cy="3"/>
                  </a:xfrm>
                  <a:custGeom>
                    <a:avLst/>
                    <a:gdLst>
                      <a:gd name="T0" fmla="*/ 3 w 3"/>
                      <a:gd name="T1" fmla="*/ 3 h 3"/>
                      <a:gd name="T2" fmla="*/ 3 w 3"/>
                      <a:gd name="T3" fmla="*/ 2 h 3"/>
                      <a:gd name="T4" fmla="*/ 0 w 3"/>
                      <a:gd name="T5" fmla="*/ 0 h 3"/>
                      <a:gd name="T6" fmla="*/ 0 w 3"/>
                      <a:gd name="T7" fmla="*/ 1 h 3"/>
                      <a:gd name="T8" fmla="*/ 3 w 3"/>
                      <a:gd name="T9" fmla="*/ 3 h 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3" y="3"/>
                        </a:moveTo>
                        <a:lnTo>
                          <a:pt x="3" y="2"/>
                        </a:lnTo>
                        <a:lnTo>
                          <a:pt x="0" y="0"/>
                        </a:lnTo>
                        <a:lnTo>
                          <a:pt x="0" y="1"/>
                        </a:lnTo>
                        <a:lnTo>
                          <a:pt x="3" y="3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17" name="Freeform 335"/>
                  <p:cNvSpPr>
                    <a:spLocks/>
                  </p:cNvSpPr>
                  <p:nvPr/>
                </p:nvSpPr>
                <p:spPr bwMode="auto">
                  <a:xfrm>
                    <a:off x="4501" y="1852"/>
                    <a:ext cx="7" cy="8"/>
                  </a:xfrm>
                  <a:custGeom>
                    <a:avLst/>
                    <a:gdLst>
                      <a:gd name="T0" fmla="*/ 7 w 7"/>
                      <a:gd name="T1" fmla="*/ 4 h 8"/>
                      <a:gd name="T2" fmla="*/ 7 w 7"/>
                      <a:gd name="T3" fmla="*/ 8 h 8"/>
                      <a:gd name="T4" fmla="*/ 0 w 7"/>
                      <a:gd name="T5" fmla="*/ 5 h 8"/>
                      <a:gd name="T6" fmla="*/ 0 w 7"/>
                      <a:gd name="T7" fmla="*/ 0 h 8"/>
                      <a:gd name="T8" fmla="*/ 7 w 7"/>
                      <a:gd name="T9" fmla="*/ 4 h 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7" y="4"/>
                        </a:moveTo>
                        <a:lnTo>
                          <a:pt x="7" y="8"/>
                        </a:lnTo>
                        <a:lnTo>
                          <a:pt x="0" y="5"/>
                        </a:lnTo>
                        <a:lnTo>
                          <a:pt x="0" y="0"/>
                        </a:lnTo>
                        <a:lnTo>
                          <a:pt x="7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18" name="Rectangle 336"/>
                  <p:cNvSpPr>
                    <a:spLocks noChangeArrowheads="1"/>
                  </p:cNvSpPr>
                  <p:nvPr/>
                </p:nvSpPr>
                <p:spPr bwMode="auto">
                  <a:xfrm>
                    <a:off x="4506" y="1857"/>
                    <a:ext cx="1" cy="3"/>
                  </a:xfrm>
                  <a:prstGeom prst="rect">
                    <a:avLst/>
                  </a:prstGeom>
                  <a:solidFill>
                    <a:srgbClr val="725A1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19" name="Freeform 337"/>
                  <p:cNvSpPr>
                    <a:spLocks/>
                  </p:cNvSpPr>
                  <p:nvPr/>
                </p:nvSpPr>
                <p:spPr bwMode="auto">
                  <a:xfrm>
                    <a:off x="4500" y="1853"/>
                    <a:ext cx="7" cy="4"/>
                  </a:xfrm>
                  <a:custGeom>
                    <a:avLst/>
                    <a:gdLst>
                      <a:gd name="T0" fmla="*/ 0 w 7"/>
                      <a:gd name="T1" fmla="*/ 1 h 4"/>
                      <a:gd name="T2" fmla="*/ 1 w 7"/>
                      <a:gd name="T3" fmla="*/ 0 h 4"/>
                      <a:gd name="T4" fmla="*/ 7 w 7"/>
                      <a:gd name="T5" fmla="*/ 4 h 4"/>
                      <a:gd name="T6" fmla="*/ 6 w 7"/>
                      <a:gd name="T7" fmla="*/ 4 h 4"/>
                      <a:gd name="T8" fmla="*/ 0 w 7"/>
                      <a:gd name="T9" fmla="*/ 1 h 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" h="4">
                        <a:moveTo>
                          <a:pt x="0" y="1"/>
                        </a:moveTo>
                        <a:lnTo>
                          <a:pt x="1" y="0"/>
                        </a:lnTo>
                        <a:lnTo>
                          <a:pt x="7" y="4"/>
                        </a:lnTo>
                        <a:lnTo>
                          <a:pt x="6" y="4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E1B1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20" name="Freeform 338"/>
                  <p:cNvSpPr>
                    <a:spLocks/>
                  </p:cNvSpPr>
                  <p:nvPr/>
                </p:nvSpPr>
                <p:spPr bwMode="auto">
                  <a:xfrm>
                    <a:off x="4500" y="1854"/>
                    <a:ext cx="6" cy="6"/>
                  </a:xfrm>
                  <a:custGeom>
                    <a:avLst/>
                    <a:gdLst>
                      <a:gd name="T0" fmla="*/ 6 w 6"/>
                      <a:gd name="T1" fmla="*/ 3 h 6"/>
                      <a:gd name="T2" fmla="*/ 6 w 6"/>
                      <a:gd name="T3" fmla="*/ 6 h 6"/>
                      <a:gd name="T4" fmla="*/ 0 w 6"/>
                      <a:gd name="T5" fmla="*/ 3 h 6"/>
                      <a:gd name="T6" fmla="*/ 0 w 6"/>
                      <a:gd name="T7" fmla="*/ 0 h 6"/>
                      <a:gd name="T8" fmla="*/ 6 w 6"/>
                      <a:gd name="T9" fmla="*/ 3 h 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6" y="3"/>
                        </a:moveTo>
                        <a:lnTo>
                          <a:pt x="6" y="6"/>
                        </a:lnTo>
                        <a:lnTo>
                          <a:pt x="0" y="3"/>
                        </a:lnTo>
                        <a:lnTo>
                          <a:pt x="0" y="0"/>
                        </a:lnTo>
                        <a:lnTo>
                          <a:pt x="6" y="3"/>
                        </a:lnTo>
                        <a:close/>
                      </a:path>
                    </a:pathLst>
                  </a:custGeom>
                  <a:solidFill>
                    <a:srgbClr val="E1B1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21" name="Freeform 339"/>
                  <p:cNvSpPr>
                    <a:spLocks/>
                  </p:cNvSpPr>
                  <p:nvPr/>
                </p:nvSpPr>
                <p:spPr bwMode="auto">
                  <a:xfrm>
                    <a:off x="4612" y="1818"/>
                    <a:ext cx="127" cy="91"/>
                  </a:xfrm>
                  <a:custGeom>
                    <a:avLst/>
                    <a:gdLst>
                      <a:gd name="T0" fmla="*/ 0 w 127"/>
                      <a:gd name="T1" fmla="*/ 73 h 91"/>
                      <a:gd name="T2" fmla="*/ 127 w 127"/>
                      <a:gd name="T3" fmla="*/ 0 h 91"/>
                      <a:gd name="T4" fmla="*/ 127 w 127"/>
                      <a:gd name="T5" fmla="*/ 16 h 91"/>
                      <a:gd name="T6" fmla="*/ 0 w 127"/>
                      <a:gd name="T7" fmla="*/ 91 h 91"/>
                      <a:gd name="T8" fmla="*/ 0 w 127"/>
                      <a:gd name="T9" fmla="*/ 73 h 9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27" h="91">
                        <a:moveTo>
                          <a:pt x="0" y="73"/>
                        </a:moveTo>
                        <a:lnTo>
                          <a:pt x="127" y="0"/>
                        </a:lnTo>
                        <a:lnTo>
                          <a:pt x="127" y="16"/>
                        </a:lnTo>
                        <a:lnTo>
                          <a:pt x="0" y="91"/>
                        </a:lnTo>
                        <a:lnTo>
                          <a:pt x="0" y="7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22" name="Freeform 340"/>
                  <p:cNvSpPr>
                    <a:spLocks/>
                  </p:cNvSpPr>
                  <p:nvPr/>
                </p:nvSpPr>
                <p:spPr bwMode="auto">
                  <a:xfrm>
                    <a:off x="4500" y="1753"/>
                    <a:ext cx="239" cy="138"/>
                  </a:xfrm>
                  <a:custGeom>
                    <a:avLst/>
                    <a:gdLst>
                      <a:gd name="T0" fmla="*/ 0 w 239"/>
                      <a:gd name="T1" fmla="*/ 74 h 138"/>
                      <a:gd name="T2" fmla="*/ 128 w 239"/>
                      <a:gd name="T3" fmla="*/ 0 h 138"/>
                      <a:gd name="T4" fmla="*/ 239 w 239"/>
                      <a:gd name="T5" fmla="*/ 65 h 138"/>
                      <a:gd name="T6" fmla="*/ 112 w 239"/>
                      <a:gd name="T7" fmla="*/ 138 h 138"/>
                      <a:gd name="T8" fmla="*/ 0 w 239"/>
                      <a:gd name="T9" fmla="*/ 74 h 13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39" h="138">
                        <a:moveTo>
                          <a:pt x="0" y="74"/>
                        </a:moveTo>
                        <a:lnTo>
                          <a:pt x="128" y="0"/>
                        </a:lnTo>
                        <a:lnTo>
                          <a:pt x="239" y="65"/>
                        </a:lnTo>
                        <a:lnTo>
                          <a:pt x="112" y="138"/>
                        </a:lnTo>
                        <a:lnTo>
                          <a:pt x="0" y="74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23" name="Freeform 341"/>
                  <p:cNvSpPr>
                    <a:spLocks/>
                  </p:cNvSpPr>
                  <p:nvPr/>
                </p:nvSpPr>
                <p:spPr bwMode="auto">
                  <a:xfrm>
                    <a:off x="4500" y="1827"/>
                    <a:ext cx="112" cy="82"/>
                  </a:xfrm>
                  <a:custGeom>
                    <a:avLst/>
                    <a:gdLst>
                      <a:gd name="T0" fmla="*/ 112 w 112"/>
                      <a:gd name="T1" fmla="*/ 64 h 82"/>
                      <a:gd name="T2" fmla="*/ 112 w 112"/>
                      <a:gd name="T3" fmla="*/ 82 h 82"/>
                      <a:gd name="T4" fmla="*/ 0 w 112"/>
                      <a:gd name="T5" fmla="*/ 17 h 82"/>
                      <a:gd name="T6" fmla="*/ 0 w 112"/>
                      <a:gd name="T7" fmla="*/ 0 h 82"/>
                      <a:gd name="T8" fmla="*/ 112 w 112"/>
                      <a:gd name="T9" fmla="*/ 64 h 8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12" h="82">
                        <a:moveTo>
                          <a:pt x="112" y="64"/>
                        </a:moveTo>
                        <a:lnTo>
                          <a:pt x="112" y="82"/>
                        </a:lnTo>
                        <a:lnTo>
                          <a:pt x="0" y="17"/>
                        </a:lnTo>
                        <a:lnTo>
                          <a:pt x="0" y="0"/>
                        </a:lnTo>
                        <a:lnTo>
                          <a:pt x="112" y="64"/>
                        </a:ln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24" name="Freeform 342"/>
                  <p:cNvSpPr>
                    <a:spLocks/>
                  </p:cNvSpPr>
                  <p:nvPr/>
                </p:nvSpPr>
                <p:spPr bwMode="auto">
                  <a:xfrm>
                    <a:off x="4508" y="1835"/>
                    <a:ext cx="37" cy="27"/>
                  </a:xfrm>
                  <a:custGeom>
                    <a:avLst/>
                    <a:gdLst>
                      <a:gd name="T0" fmla="*/ 0 w 37"/>
                      <a:gd name="T1" fmla="*/ 5 h 27"/>
                      <a:gd name="T2" fmla="*/ 0 w 37"/>
                      <a:gd name="T3" fmla="*/ 0 h 27"/>
                      <a:gd name="T4" fmla="*/ 37 w 37"/>
                      <a:gd name="T5" fmla="*/ 21 h 27"/>
                      <a:gd name="T6" fmla="*/ 37 w 37"/>
                      <a:gd name="T7" fmla="*/ 27 h 27"/>
                      <a:gd name="T8" fmla="*/ 0 w 37"/>
                      <a:gd name="T9" fmla="*/ 5 h 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" h="27">
                        <a:moveTo>
                          <a:pt x="0" y="5"/>
                        </a:moveTo>
                        <a:lnTo>
                          <a:pt x="0" y="0"/>
                        </a:lnTo>
                        <a:lnTo>
                          <a:pt x="37" y="21"/>
                        </a:lnTo>
                        <a:lnTo>
                          <a:pt x="37" y="27"/>
                        </a:lnTo>
                        <a:lnTo>
                          <a:pt x="0" y="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25" name="Freeform 343"/>
                  <p:cNvSpPr>
                    <a:spLocks/>
                  </p:cNvSpPr>
                  <p:nvPr/>
                </p:nvSpPr>
                <p:spPr bwMode="auto">
                  <a:xfrm>
                    <a:off x="4508" y="1835"/>
                    <a:ext cx="1" cy="5"/>
                  </a:xfrm>
                  <a:custGeom>
                    <a:avLst/>
                    <a:gdLst>
                      <a:gd name="T0" fmla="*/ 0 w 1"/>
                      <a:gd name="T1" fmla="*/ 5 h 5"/>
                      <a:gd name="T2" fmla="*/ 1 w 1"/>
                      <a:gd name="T3" fmla="*/ 4 h 5"/>
                      <a:gd name="T4" fmla="*/ 1 w 1"/>
                      <a:gd name="T5" fmla="*/ 0 h 5"/>
                      <a:gd name="T6" fmla="*/ 0 w 1"/>
                      <a:gd name="T7" fmla="*/ 0 h 5"/>
                      <a:gd name="T8" fmla="*/ 0 w 1"/>
                      <a:gd name="T9" fmla="*/ 5 h 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5">
                        <a:moveTo>
                          <a:pt x="0" y="5"/>
                        </a:moveTo>
                        <a:lnTo>
                          <a:pt x="1" y="4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5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26" name="Freeform 344"/>
                  <p:cNvSpPr>
                    <a:spLocks/>
                  </p:cNvSpPr>
                  <p:nvPr/>
                </p:nvSpPr>
                <p:spPr bwMode="auto">
                  <a:xfrm>
                    <a:off x="4508" y="1839"/>
                    <a:ext cx="37" cy="23"/>
                  </a:xfrm>
                  <a:custGeom>
                    <a:avLst/>
                    <a:gdLst>
                      <a:gd name="T0" fmla="*/ 37 w 37"/>
                      <a:gd name="T1" fmla="*/ 23 h 23"/>
                      <a:gd name="T2" fmla="*/ 37 w 37"/>
                      <a:gd name="T3" fmla="*/ 21 h 23"/>
                      <a:gd name="T4" fmla="*/ 1 w 37"/>
                      <a:gd name="T5" fmla="*/ 0 h 23"/>
                      <a:gd name="T6" fmla="*/ 0 w 37"/>
                      <a:gd name="T7" fmla="*/ 1 h 23"/>
                      <a:gd name="T8" fmla="*/ 37 w 37"/>
                      <a:gd name="T9" fmla="*/ 23 h 2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" h="23">
                        <a:moveTo>
                          <a:pt x="37" y="23"/>
                        </a:moveTo>
                        <a:lnTo>
                          <a:pt x="37" y="2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7" y="23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27" name="Freeform 345"/>
                  <p:cNvSpPr>
                    <a:spLocks/>
                  </p:cNvSpPr>
                  <p:nvPr/>
                </p:nvSpPr>
                <p:spPr bwMode="auto">
                  <a:xfrm>
                    <a:off x="4606" y="1891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1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1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28" name="Freeform 346"/>
                  <p:cNvSpPr>
                    <a:spLocks/>
                  </p:cNvSpPr>
                  <p:nvPr/>
                </p:nvSpPr>
                <p:spPr bwMode="auto">
                  <a:xfrm>
                    <a:off x="4606" y="1891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2 h 12"/>
                      <a:gd name="T4" fmla="*/ 1 w 1"/>
                      <a:gd name="T5" fmla="*/ 1 h 12"/>
                      <a:gd name="T6" fmla="*/ 1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2"/>
                        </a:lnTo>
                        <a:lnTo>
                          <a:pt x="1" y="1"/>
                        </a:lnTo>
                        <a:lnTo>
                          <a:pt x="1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29" name="Freeform 347"/>
                  <p:cNvSpPr>
                    <a:spLocks/>
                  </p:cNvSpPr>
                  <p:nvPr/>
                </p:nvSpPr>
                <p:spPr bwMode="auto">
                  <a:xfrm>
                    <a:off x="4606" y="1903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30" name="Freeform 348"/>
                  <p:cNvSpPr>
                    <a:spLocks/>
                  </p:cNvSpPr>
                  <p:nvPr/>
                </p:nvSpPr>
                <p:spPr bwMode="auto">
                  <a:xfrm>
                    <a:off x="4602" y="1889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31" name="Freeform 349"/>
                  <p:cNvSpPr>
                    <a:spLocks/>
                  </p:cNvSpPr>
                  <p:nvPr/>
                </p:nvSpPr>
                <p:spPr bwMode="auto">
                  <a:xfrm>
                    <a:off x="4602" y="1889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32" name="Freeform 350"/>
                  <p:cNvSpPr>
                    <a:spLocks/>
                  </p:cNvSpPr>
                  <p:nvPr/>
                </p:nvSpPr>
                <p:spPr bwMode="auto">
                  <a:xfrm>
                    <a:off x="4602" y="1900"/>
                    <a:ext cx="3" cy="3"/>
                  </a:xfrm>
                  <a:custGeom>
                    <a:avLst/>
                    <a:gdLst>
                      <a:gd name="T0" fmla="*/ 3 w 3"/>
                      <a:gd name="T1" fmla="*/ 3 h 3"/>
                      <a:gd name="T2" fmla="*/ 3 w 3"/>
                      <a:gd name="T3" fmla="*/ 2 h 3"/>
                      <a:gd name="T4" fmla="*/ 1 w 3"/>
                      <a:gd name="T5" fmla="*/ 0 h 3"/>
                      <a:gd name="T6" fmla="*/ 0 w 3"/>
                      <a:gd name="T7" fmla="*/ 1 h 3"/>
                      <a:gd name="T8" fmla="*/ 3 w 3"/>
                      <a:gd name="T9" fmla="*/ 3 h 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3" y="3"/>
                        </a:moveTo>
                        <a:lnTo>
                          <a:pt x="3" y="2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" y="3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33" name="Freeform 351"/>
                  <p:cNvSpPr>
                    <a:spLocks/>
                  </p:cNvSpPr>
                  <p:nvPr/>
                </p:nvSpPr>
                <p:spPr bwMode="auto">
                  <a:xfrm>
                    <a:off x="4598" y="1887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34" name="Freeform 352"/>
                  <p:cNvSpPr>
                    <a:spLocks/>
                  </p:cNvSpPr>
                  <p:nvPr/>
                </p:nvSpPr>
                <p:spPr bwMode="auto">
                  <a:xfrm>
                    <a:off x="4598" y="1887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0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35" name="Freeform 353"/>
                  <p:cNvSpPr>
                    <a:spLocks/>
                  </p:cNvSpPr>
                  <p:nvPr/>
                </p:nvSpPr>
                <p:spPr bwMode="auto">
                  <a:xfrm>
                    <a:off x="4598" y="1898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2 h 2"/>
                      <a:gd name="T4" fmla="*/ 1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2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36" name="Freeform 354"/>
                  <p:cNvSpPr>
                    <a:spLocks/>
                  </p:cNvSpPr>
                  <p:nvPr/>
                </p:nvSpPr>
                <p:spPr bwMode="auto">
                  <a:xfrm>
                    <a:off x="4594" y="1885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37" name="Freeform 355"/>
                  <p:cNvSpPr>
                    <a:spLocks/>
                  </p:cNvSpPr>
                  <p:nvPr/>
                </p:nvSpPr>
                <p:spPr bwMode="auto">
                  <a:xfrm>
                    <a:off x="4594" y="1885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0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38" name="Freeform 356"/>
                  <p:cNvSpPr>
                    <a:spLocks/>
                  </p:cNvSpPr>
                  <p:nvPr/>
                </p:nvSpPr>
                <p:spPr bwMode="auto">
                  <a:xfrm>
                    <a:off x="4594" y="1896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39" name="Freeform 357"/>
                  <p:cNvSpPr>
                    <a:spLocks/>
                  </p:cNvSpPr>
                  <p:nvPr/>
                </p:nvSpPr>
                <p:spPr bwMode="auto">
                  <a:xfrm>
                    <a:off x="4590" y="1882"/>
                    <a:ext cx="2" cy="14"/>
                  </a:xfrm>
                  <a:custGeom>
                    <a:avLst/>
                    <a:gdLst>
                      <a:gd name="T0" fmla="*/ 0 w 2"/>
                      <a:gd name="T1" fmla="*/ 12 h 14"/>
                      <a:gd name="T2" fmla="*/ 0 w 2"/>
                      <a:gd name="T3" fmla="*/ 0 h 14"/>
                      <a:gd name="T4" fmla="*/ 2 w 2"/>
                      <a:gd name="T5" fmla="*/ 2 h 14"/>
                      <a:gd name="T6" fmla="*/ 2 w 2"/>
                      <a:gd name="T7" fmla="*/ 14 h 14"/>
                      <a:gd name="T8" fmla="*/ 0 w 2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40" name="Rectangle 358"/>
                  <p:cNvSpPr>
                    <a:spLocks noChangeArrowheads="1"/>
                  </p:cNvSpPr>
                  <p:nvPr/>
                </p:nvSpPr>
                <p:spPr bwMode="auto">
                  <a:xfrm>
                    <a:off x="4590" y="1882"/>
                    <a:ext cx="1" cy="12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41" name="Freeform 359"/>
                  <p:cNvSpPr>
                    <a:spLocks/>
                  </p:cNvSpPr>
                  <p:nvPr/>
                </p:nvSpPr>
                <p:spPr bwMode="auto">
                  <a:xfrm>
                    <a:off x="4590" y="1894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2 w 2"/>
                      <a:gd name="T3" fmla="*/ 0 h 2"/>
                      <a:gd name="T4" fmla="*/ 1 w 2"/>
                      <a:gd name="T5" fmla="*/ 0 h 2"/>
                      <a:gd name="T6" fmla="*/ 0 w 2"/>
                      <a:gd name="T7" fmla="*/ 0 h 2"/>
                      <a:gd name="T8" fmla="*/ 2 w 2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2" y="0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2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42" name="Freeform 360"/>
                  <p:cNvSpPr>
                    <a:spLocks/>
                  </p:cNvSpPr>
                  <p:nvPr/>
                </p:nvSpPr>
                <p:spPr bwMode="auto">
                  <a:xfrm>
                    <a:off x="4586" y="1880"/>
                    <a:ext cx="3" cy="13"/>
                  </a:xfrm>
                  <a:custGeom>
                    <a:avLst/>
                    <a:gdLst>
                      <a:gd name="T0" fmla="*/ 0 w 3"/>
                      <a:gd name="T1" fmla="*/ 11 h 13"/>
                      <a:gd name="T2" fmla="*/ 0 w 3"/>
                      <a:gd name="T3" fmla="*/ 0 h 13"/>
                      <a:gd name="T4" fmla="*/ 3 w 3"/>
                      <a:gd name="T5" fmla="*/ 2 h 13"/>
                      <a:gd name="T6" fmla="*/ 3 w 3"/>
                      <a:gd name="T7" fmla="*/ 13 h 13"/>
                      <a:gd name="T8" fmla="*/ 0 w 3"/>
                      <a:gd name="T9" fmla="*/ 11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1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3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43" name="Freeform 361"/>
                  <p:cNvSpPr>
                    <a:spLocks/>
                  </p:cNvSpPr>
                  <p:nvPr/>
                </p:nvSpPr>
                <p:spPr bwMode="auto">
                  <a:xfrm>
                    <a:off x="4586" y="1880"/>
                    <a:ext cx="1" cy="11"/>
                  </a:xfrm>
                  <a:custGeom>
                    <a:avLst/>
                    <a:gdLst>
                      <a:gd name="T0" fmla="*/ 0 w 1"/>
                      <a:gd name="T1" fmla="*/ 11 h 11"/>
                      <a:gd name="T2" fmla="*/ 0 w 1"/>
                      <a:gd name="T3" fmla="*/ 11 h 11"/>
                      <a:gd name="T4" fmla="*/ 1 w 1"/>
                      <a:gd name="T5" fmla="*/ 0 h 11"/>
                      <a:gd name="T6" fmla="*/ 0 w 1"/>
                      <a:gd name="T7" fmla="*/ 0 h 11"/>
                      <a:gd name="T8" fmla="*/ 0 w 1"/>
                      <a:gd name="T9" fmla="*/ 11 h 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1">
                        <a:moveTo>
                          <a:pt x="0" y="11"/>
                        </a:moveTo>
                        <a:lnTo>
                          <a:pt x="0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44" name="Freeform 362"/>
                  <p:cNvSpPr>
                    <a:spLocks/>
                  </p:cNvSpPr>
                  <p:nvPr/>
                </p:nvSpPr>
                <p:spPr bwMode="auto">
                  <a:xfrm>
                    <a:off x="4586" y="1891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0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45" name="Freeform 363"/>
                  <p:cNvSpPr>
                    <a:spLocks/>
                  </p:cNvSpPr>
                  <p:nvPr/>
                </p:nvSpPr>
                <p:spPr bwMode="auto">
                  <a:xfrm>
                    <a:off x="4582" y="1877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46" name="Freeform 364"/>
                  <p:cNvSpPr>
                    <a:spLocks/>
                  </p:cNvSpPr>
                  <p:nvPr/>
                </p:nvSpPr>
                <p:spPr bwMode="auto">
                  <a:xfrm>
                    <a:off x="4582" y="1877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2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47" name="Freeform 365"/>
                  <p:cNvSpPr>
                    <a:spLocks/>
                  </p:cNvSpPr>
                  <p:nvPr/>
                </p:nvSpPr>
                <p:spPr bwMode="auto">
                  <a:xfrm>
                    <a:off x="4582" y="1889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48" name="Freeform 366"/>
                  <p:cNvSpPr>
                    <a:spLocks/>
                  </p:cNvSpPr>
                  <p:nvPr/>
                </p:nvSpPr>
                <p:spPr bwMode="auto">
                  <a:xfrm>
                    <a:off x="4578" y="1875"/>
                    <a:ext cx="2" cy="13"/>
                  </a:xfrm>
                  <a:custGeom>
                    <a:avLst/>
                    <a:gdLst>
                      <a:gd name="T0" fmla="*/ 0 w 2"/>
                      <a:gd name="T1" fmla="*/ 12 h 13"/>
                      <a:gd name="T2" fmla="*/ 0 w 2"/>
                      <a:gd name="T3" fmla="*/ 0 h 13"/>
                      <a:gd name="T4" fmla="*/ 2 w 2"/>
                      <a:gd name="T5" fmla="*/ 1 h 13"/>
                      <a:gd name="T6" fmla="*/ 2 w 2"/>
                      <a:gd name="T7" fmla="*/ 13 h 13"/>
                      <a:gd name="T8" fmla="*/ 0 w 2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1"/>
                        </a:lnTo>
                        <a:lnTo>
                          <a:pt x="2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49" name="Freeform 367"/>
                  <p:cNvSpPr>
                    <a:spLocks/>
                  </p:cNvSpPr>
                  <p:nvPr/>
                </p:nvSpPr>
                <p:spPr bwMode="auto">
                  <a:xfrm>
                    <a:off x="4578" y="1875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2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50" name="Freeform 368"/>
                  <p:cNvSpPr>
                    <a:spLocks/>
                  </p:cNvSpPr>
                  <p:nvPr/>
                </p:nvSpPr>
                <p:spPr bwMode="auto">
                  <a:xfrm>
                    <a:off x="4578" y="1887"/>
                    <a:ext cx="2" cy="1"/>
                  </a:xfrm>
                  <a:custGeom>
                    <a:avLst/>
                    <a:gdLst>
                      <a:gd name="T0" fmla="*/ 2 w 2"/>
                      <a:gd name="T1" fmla="*/ 1 h 1"/>
                      <a:gd name="T2" fmla="*/ 2 w 2"/>
                      <a:gd name="T3" fmla="*/ 1 h 1"/>
                      <a:gd name="T4" fmla="*/ 1 w 2"/>
                      <a:gd name="T5" fmla="*/ 0 h 1"/>
                      <a:gd name="T6" fmla="*/ 0 w 2"/>
                      <a:gd name="T7" fmla="*/ 0 h 1"/>
                      <a:gd name="T8" fmla="*/ 2 w 2"/>
                      <a:gd name="T9" fmla="*/ 1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">
                        <a:moveTo>
                          <a:pt x="2" y="1"/>
                        </a:moveTo>
                        <a:lnTo>
                          <a:pt x="2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2" y="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51" name="Freeform 369"/>
                  <p:cNvSpPr>
                    <a:spLocks/>
                  </p:cNvSpPr>
                  <p:nvPr/>
                </p:nvSpPr>
                <p:spPr bwMode="auto">
                  <a:xfrm>
                    <a:off x="4574" y="1873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52" name="Freeform 370"/>
                  <p:cNvSpPr>
                    <a:spLocks/>
                  </p:cNvSpPr>
                  <p:nvPr/>
                </p:nvSpPr>
                <p:spPr bwMode="auto">
                  <a:xfrm>
                    <a:off x="4574" y="1873"/>
                    <a:ext cx="0" cy="12"/>
                  </a:xfrm>
                  <a:custGeom>
                    <a:avLst/>
                    <a:gdLst>
                      <a:gd name="T0" fmla="*/ 12 h 12"/>
                      <a:gd name="T1" fmla="*/ 11 h 12"/>
                      <a:gd name="T2" fmla="*/ 0 h 12"/>
                      <a:gd name="T3" fmla="*/ 0 h 12"/>
                      <a:gd name="T4" fmla="*/ 12 h 12"/>
                      <a:gd name="T5" fmla="*/ 0 60000 65536"/>
                      <a:gd name="T6" fmla="*/ 0 60000 65536"/>
                      <a:gd name="T7" fmla="*/ 0 60000 65536"/>
                      <a:gd name="T8" fmla="*/ 0 60000 65536"/>
                      <a:gd name="T9" fmla="*/ 0 60000 65536"/>
                    </a:gdLst>
                    <a:ahLst/>
                    <a:cxnLst>
                      <a:cxn ang="T5">
                        <a:pos x="0" y="T0"/>
                      </a:cxn>
                      <a:cxn ang="T6">
                        <a:pos x="0" y="T1"/>
                      </a:cxn>
                      <a:cxn ang="T7">
                        <a:pos x="0" y="T2"/>
                      </a:cxn>
                      <a:cxn ang="T8">
                        <a:pos x="0" y="T3"/>
                      </a:cxn>
                      <a:cxn ang="T9">
                        <a:pos x="0" y="T4"/>
                      </a:cxn>
                    </a:cxnLst>
                    <a:rect l="0" t="0" r="r" b="b"/>
                    <a:pathLst>
                      <a:path h="12">
                        <a:moveTo>
                          <a:pt x="0" y="12"/>
                        </a:moveTo>
                        <a:lnTo>
                          <a:pt x="0" y="1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53" name="Freeform 371"/>
                  <p:cNvSpPr>
                    <a:spLocks/>
                  </p:cNvSpPr>
                  <p:nvPr/>
                </p:nvSpPr>
                <p:spPr bwMode="auto">
                  <a:xfrm>
                    <a:off x="4574" y="1884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0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0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54" name="Freeform 372"/>
                  <p:cNvSpPr>
                    <a:spLocks/>
                  </p:cNvSpPr>
                  <p:nvPr/>
                </p:nvSpPr>
                <p:spPr bwMode="auto">
                  <a:xfrm>
                    <a:off x="4570" y="1870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2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2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55" name="Freeform 373"/>
                  <p:cNvSpPr>
                    <a:spLocks/>
                  </p:cNvSpPr>
                  <p:nvPr/>
                </p:nvSpPr>
                <p:spPr bwMode="auto">
                  <a:xfrm>
                    <a:off x="4570" y="1870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2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56" name="Freeform 374"/>
                  <p:cNvSpPr>
                    <a:spLocks/>
                  </p:cNvSpPr>
                  <p:nvPr/>
                </p:nvSpPr>
                <p:spPr bwMode="auto">
                  <a:xfrm>
                    <a:off x="4570" y="1882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2 w 2"/>
                      <a:gd name="T3" fmla="*/ 1 h 2"/>
                      <a:gd name="T4" fmla="*/ 1 w 2"/>
                      <a:gd name="T5" fmla="*/ 0 h 2"/>
                      <a:gd name="T6" fmla="*/ 0 w 2"/>
                      <a:gd name="T7" fmla="*/ 0 h 2"/>
                      <a:gd name="T8" fmla="*/ 2 w 2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2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2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57" name="Freeform 375"/>
                  <p:cNvSpPr>
                    <a:spLocks/>
                  </p:cNvSpPr>
                  <p:nvPr/>
                </p:nvSpPr>
                <p:spPr bwMode="auto">
                  <a:xfrm>
                    <a:off x="4566" y="1868"/>
                    <a:ext cx="2" cy="14"/>
                  </a:xfrm>
                  <a:custGeom>
                    <a:avLst/>
                    <a:gdLst>
                      <a:gd name="T0" fmla="*/ 0 w 2"/>
                      <a:gd name="T1" fmla="*/ 12 h 14"/>
                      <a:gd name="T2" fmla="*/ 0 w 2"/>
                      <a:gd name="T3" fmla="*/ 0 h 14"/>
                      <a:gd name="T4" fmla="*/ 2 w 2"/>
                      <a:gd name="T5" fmla="*/ 1 h 14"/>
                      <a:gd name="T6" fmla="*/ 2 w 2"/>
                      <a:gd name="T7" fmla="*/ 14 h 14"/>
                      <a:gd name="T8" fmla="*/ 0 w 2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1"/>
                        </a:lnTo>
                        <a:lnTo>
                          <a:pt x="2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58" name="Freeform 376"/>
                  <p:cNvSpPr>
                    <a:spLocks/>
                  </p:cNvSpPr>
                  <p:nvPr/>
                </p:nvSpPr>
                <p:spPr bwMode="auto">
                  <a:xfrm>
                    <a:off x="4566" y="1868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59" name="Freeform 377"/>
                  <p:cNvSpPr>
                    <a:spLocks/>
                  </p:cNvSpPr>
                  <p:nvPr/>
                </p:nvSpPr>
                <p:spPr bwMode="auto">
                  <a:xfrm>
                    <a:off x="4566" y="1879"/>
                    <a:ext cx="2" cy="3"/>
                  </a:xfrm>
                  <a:custGeom>
                    <a:avLst/>
                    <a:gdLst>
                      <a:gd name="T0" fmla="*/ 2 w 2"/>
                      <a:gd name="T1" fmla="*/ 3 h 3"/>
                      <a:gd name="T2" fmla="*/ 2 w 2"/>
                      <a:gd name="T3" fmla="*/ 2 h 3"/>
                      <a:gd name="T4" fmla="*/ 1 w 2"/>
                      <a:gd name="T5" fmla="*/ 0 h 3"/>
                      <a:gd name="T6" fmla="*/ 0 w 2"/>
                      <a:gd name="T7" fmla="*/ 1 h 3"/>
                      <a:gd name="T8" fmla="*/ 2 w 2"/>
                      <a:gd name="T9" fmla="*/ 3 h 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2" y="3"/>
                        </a:moveTo>
                        <a:lnTo>
                          <a:pt x="2" y="2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2" y="3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60" name="Freeform 378"/>
                  <p:cNvSpPr>
                    <a:spLocks/>
                  </p:cNvSpPr>
                  <p:nvPr/>
                </p:nvSpPr>
                <p:spPr bwMode="auto">
                  <a:xfrm>
                    <a:off x="4562" y="1866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61" name="Freeform 379"/>
                  <p:cNvSpPr>
                    <a:spLocks/>
                  </p:cNvSpPr>
                  <p:nvPr/>
                </p:nvSpPr>
                <p:spPr bwMode="auto">
                  <a:xfrm>
                    <a:off x="4562" y="1866"/>
                    <a:ext cx="0" cy="12"/>
                  </a:xfrm>
                  <a:custGeom>
                    <a:avLst/>
                    <a:gdLst>
                      <a:gd name="T0" fmla="*/ 12 h 12"/>
                      <a:gd name="T1" fmla="*/ 11 h 12"/>
                      <a:gd name="T2" fmla="*/ 0 h 12"/>
                      <a:gd name="T3" fmla="*/ 0 h 12"/>
                      <a:gd name="T4" fmla="*/ 12 h 12"/>
                      <a:gd name="T5" fmla="*/ 0 60000 65536"/>
                      <a:gd name="T6" fmla="*/ 0 60000 65536"/>
                      <a:gd name="T7" fmla="*/ 0 60000 65536"/>
                      <a:gd name="T8" fmla="*/ 0 60000 65536"/>
                      <a:gd name="T9" fmla="*/ 0 60000 65536"/>
                    </a:gdLst>
                    <a:ahLst/>
                    <a:cxnLst>
                      <a:cxn ang="T5">
                        <a:pos x="0" y="T0"/>
                      </a:cxn>
                      <a:cxn ang="T6">
                        <a:pos x="0" y="T1"/>
                      </a:cxn>
                      <a:cxn ang="T7">
                        <a:pos x="0" y="T2"/>
                      </a:cxn>
                      <a:cxn ang="T8">
                        <a:pos x="0" y="T3"/>
                      </a:cxn>
                      <a:cxn ang="T9">
                        <a:pos x="0" y="T4"/>
                      </a:cxn>
                    </a:cxnLst>
                    <a:rect l="0" t="0" r="r" b="b"/>
                    <a:pathLst>
                      <a:path h="12">
                        <a:moveTo>
                          <a:pt x="0" y="12"/>
                        </a:moveTo>
                        <a:lnTo>
                          <a:pt x="0" y="1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62" name="Freeform 380"/>
                  <p:cNvSpPr>
                    <a:spLocks/>
                  </p:cNvSpPr>
                  <p:nvPr/>
                </p:nvSpPr>
                <p:spPr bwMode="auto">
                  <a:xfrm>
                    <a:off x="4562" y="1877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2 h 2"/>
                      <a:gd name="T4" fmla="*/ 0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2"/>
                        </a:lnTo>
                        <a:lnTo>
                          <a:pt x="0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63" name="Freeform 381"/>
                  <p:cNvSpPr>
                    <a:spLocks/>
                  </p:cNvSpPr>
                  <p:nvPr/>
                </p:nvSpPr>
                <p:spPr bwMode="auto">
                  <a:xfrm>
                    <a:off x="4501" y="1829"/>
                    <a:ext cx="7" cy="8"/>
                  </a:xfrm>
                  <a:custGeom>
                    <a:avLst/>
                    <a:gdLst>
                      <a:gd name="T0" fmla="*/ 7 w 7"/>
                      <a:gd name="T1" fmla="*/ 4 h 8"/>
                      <a:gd name="T2" fmla="*/ 7 w 7"/>
                      <a:gd name="T3" fmla="*/ 8 h 8"/>
                      <a:gd name="T4" fmla="*/ 0 w 7"/>
                      <a:gd name="T5" fmla="*/ 4 h 8"/>
                      <a:gd name="T6" fmla="*/ 0 w 7"/>
                      <a:gd name="T7" fmla="*/ 0 h 8"/>
                      <a:gd name="T8" fmla="*/ 7 w 7"/>
                      <a:gd name="T9" fmla="*/ 4 h 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7" y="4"/>
                        </a:moveTo>
                        <a:lnTo>
                          <a:pt x="7" y="8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  <a:lnTo>
                          <a:pt x="7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64" name="Freeform 382"/>
                  <p:cNvSpPr>
                    <a:spLocks/>
                  </p:cNvSpPr>
                  <p:nvPr/>
                </p:nvSpPr>
                <p:spPr bwMode="auto">
                  <a:xfrm>
                    <a:off x="4506" y="1833"/>
                    <a:ext cx="1" cy="4"/>
                  </a:xfrm>
                  <a:custGeom>
                    <a:avLst/>
                    <a:gdLst>
                      <a:gd name="T0" fmla="*/ 0 w 1"/>
                      <a:gd name="T1" fmla="*/ 0 h 4"/>
                      <a:gd name="T2" fmla="*/ 1 w 1"/>
                      <a:gd name="T3" fmla="*/ 0 h 4"/>
                      <a:gd name="T4" fmla="*/ 1 w 1"/>
                      <a:gd name="T5" fmla="*/ 3 h 4"/>
                      <a:gd name="T6" fmla="*/ 0 w 1"/>
                      <a:gd name="T7" fmla="*/ 4 h 4"/>
                      <a:gd name="T8" fmla="*/ 0 w 1"/>
                      <a:gd name="T9" fmla="*/ 0 h 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4">
                        <a:moveTo>
                          <a:pt x="0" y="0"/>
                        </a:moveTo>
                        <a:lnTo>
                          <a:pt x="1" y="0"/>
                        </a:lnTo>
                        <a:lnTo>
                          <a:pt x="1" y="3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725A1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65" name="Freeform 383"/>
                  <p:cNvSpPr>
                    <a:spLocks/>
                  </p:cNvSpPr>
                  <p:nvPr/>
                </p:nvSpPr>
                <p:spPr bwMode="auto">
                  <a:xfrm>
                    <a:off x="4500" y="1830"/>
                    <a:ext cx="7" cy="3"/>
                  </a:xfrm>
                  <a:custGeom>
                    <a:avLst/>
                    <a:gdLst>
                      <a:gd name="T0" fmla="*/ 0 w 7"/>
                      <a:gd name="T1" fmla="*/ 0 h 3"/>
                      <a:gd name="T2" fmla="*/ 1 w 7"/>
                      <a:gd name="T3" fmla="*/ 0 h 3"/>
                      <a:gd name="T4" fmla="*/ 7 w 7"/>
                      <a:gd name="T5" fmla="*/ 3 h 3"/>
                      <a:gd name="T6" fmla="*/ 6 w 7"/>
                      <a:gd name="T7" fmla="*/ 3 h 3"/>
                      <a:gd name="T8" fmla="*/ 0 w 7"/>
                      <a:gd name="T9" fmla="*/ 0 h 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" h="3">
                        <a:moveTo>
                          <a:pt x="0" y="0"/>
                        </a:moveTo>
                        <a:lnTo>
                          <a:pt x="1" y="0"/>
                        </a:lnTo>
                        <a:lnTo>
                          <a:pt x="7" y="3"/>
                        </a:lnTo>
                        <a:lnTo>
                          <a:pt x="6" y="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1B1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66" name="Freeform 384"/>
                  <p:cNvSpPr>
                    <a:spLocks/>
                  </p:cNvSpPr>
                  <p:nvPr/>
                </p:nvSpPr>
                <p:spPr bwMode="auto">
                  <a:xfrm>
                    <a:off x="4500" y="1830"/>
                    <a:ext cx="6" cy="7"/>
                  </a:xfrm>
                  <a:custGeom>
                    <a:avLst/>
                    <a:gdLst>
                      <a:gd name="T0" fmla="*/ 6 w 6"/>
                      <a:gd name="T1" fmla="*/ 3 h 7"/>
                      <a:gd name="T2" fmla="*/ 6 w 6"/>
                      <a:gd name="T3" fmla="*/ 7 h 7"/>
                      <a:gd name="T4" fmla="*/ 0 w 6"/>
                      <a:gd name="T5" fmla="*/ 3 h 7"/>
                      <a:gd name="T6" fmla="*/ 0 w 6"/>
                      <a:gd name="T7" fmla="*/ 0 h 7"/>
                      <a:gd name="T8" fmla="*/ 6 w 6"/>
                      <a:gd name="T9" fmla="*/ 3 h 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" h="7">
                        <a:moveTo>
                          <a:pt x="6" y="3"/>
                        </a:moveTo>
                        <a:lnTo>
                          <a:pt x="6" y="7"/>
                        </a:lnTo>
                        <a:lnTo>
                          <a:pt x="0" y="3"/>
                        </a:lnTo>
                        <a:lnTo>
                          <a:pt x="0" y="0"/>
                        </a:lnTo>
                        <a:lnTo>
                          <a:pt x="6" y="3"/>
                        </a:lnTo>
                        <a:close/>
                      </a:path>
                    </a:pathLst>
                  </a:custGeom>
                  <a:solidFill>
                    <a:srgbClr val="E1B1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67" name="Freeform 385"/>
                  <p:cNvSpPr>
                    <a:spLocks/>
                  </p:cNvSpPr>
                  <p:nvPr/>
                </p:nvSpPr>
                <p:spPr bwMode="auto">
                  <a:xfrm>
                    <a:off x="4612" y="1793"/>
                    <a:ext cx="127" cy="92"/>
                  </a:xfrm>
                  <a:custGeom>
                    <a:avLst/>
                    <a:gdLst>
                      <a:gd name="T0" fmla="*/ 0 w 127"/>
                      <a:gd name="T1" fmla="*/ 75 h 92"/>
                      <a:gd name="T2" fmla="*/ 127 w 127"/>
                      <a:gd name="T3" fmla="*/ 0 h 92"/>
                      <a:gd name="T4" fmla="*/ 127 w 127"/>
                      <a:gd name="T5" fmla="*/ 18 h 92"/>
                      <a:gd name="T6" fmla="*/ 0 w 127"/>
                      <a:gd name="T7" fmla="*/ 92 h 92"/>
                      <a:gd name="T8" fmla="*/ 0 w 127"/>
                      <a:gd name="T9" fmla="*/ 75 h 9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27" h="92">
                        <a:moveTo>
                          <a:pt x="0" y="75"/>
                        </a:moveTo>
                        <a:lnTo>
                          <a:pt x="127" y="0"/>
                        </a:lnTo>
                        <a:lnTo>
                          <a:pt x="127" y="18"/>
                        </a:lnTo>
                        <a:lnTo>
                          <a:pt x="0" y="92"/>
                        </a:lnTo>
                        <a:lnTo>
                          <a:pt x="0" y="7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68" name="Freeform 386"/>
                  <p:cNvSpPr>
                    <a:spLocks/>
                  </p:cNvSpPr>
                  <p:nvPr/>
                </p:nvSpPr>
                <p:spPr bwMode="auto">
                  <a:xfrm>
                    <a:off x="4500" y="1729"/>
                    <a:ext cx="239" cy="139"/>
                  </a:xfrm>
                  <a:custGeom>
                    <a:avLst/>
                    <a:gdLst>
                      <a:gd name="T0" fmla="*/ 0 w 239"/>
                      <a:gd name="T1" fmla="*/ 74 h 139"/>
                      <a:gd name="T2" fmla="*/ 128 w 239"/>
                      <a:gd name="T3" fmla="*/ 0 h 139"/>
                      <a:gd name="T4" fmla="*/ 239 w 239"/>
                      <a:gd name="T5" fmla="*/ 64 h 139"/>
                      <a:gd name="T6" fmla="*/ 112 w 239"/>
                      <a:gd name="T7" fmla="*/ 139 h 139"/>
                      <a:gd name="T8" fmla="*/ 0 w 239"/>
                      <a:gd name="T9" fmla="*/ 74 h 13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39" h="139">
                        <a:moveTo>
                          <a:pt x="0" y="74"/>
                        </a:moveTo>
                        <a:lnTo>
                          <a:pt x="128" y="0"/>
                        </a:lnTo>
                        <a:lnTo>
                          <a:pt x="239" y="64"/>
                        </a:lnTo>
                        <a:lnTo>
                          <a:pt x="112" y="139"/>
                        </a:lnTo>
                        <a:lnTo>
                          <a:pt x="0" y="74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69" name="Freeform 387"/>
                  <p:cNvSpPr>
                    <a:spLocks/>
                  </p:cNvSpPr>
                  <p:nvPr/>
                </p:nvSpPr>
                <p:spPr bwMode="auto">
                  <a:xfrm>
                    <a:off x="4500" y="1803"/>
                    <a:ext cx="112" cy="82"/>
                  </a:xfrm>
                  <a:custGeom>
                    <a:avLst/>
                    <a:gdLst>
                      <a:gd name="T0" fmla="*/ 112 w 112"/>
                      <a:gd name="T1" fmla="*/ 65 h 82"/>
                      <a:gd name="T2" fmla="*/ 112 w 112"/>
                      <a:gd name="T3" fmla="*/ 82 h 82"/>
                      <a:gd name="T4" fmla="*/ 0 w 112"/>
                      <a:gd name="T5" fmla="*/ 18 h 82"/>
                      <a:gd name="T6" fmla="*/ 0 w 112"/>
                      <a:gd name="T7" fmla="*/ 0 h 82"/>
                      <a:gd name="T8" fmla="*/ 112 w 112"/>
                      <a:gd name="T9" fmla="*/ 65 h 8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12" h="82">
                        <a:moveTo>
                          <a:pt x="112" y="65"/>
                        </a:moveTo>
                        <a:lnTo>
                          <a:pt x="112" y="82"/>
                        </a:lnTo>
                        <a:lnTo>
                          <a:pt x="0" y="18"/>
                        </a:lnTo>
                        <a:lnTo>
                          <a:pt x="0" y="0"/>
                        </a:lnTo>
                        <a:lnTo>
                          <a:pt x="112" y="65"/>
                        </a:ln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70" name="Freeform 388"/>
                  <p:cNvSpPr>
                    <a:spLocks/>
                  </p:cNvSpPr>
                  <p:nvPr/>
                </p:nvSpPr>
                <p:spPr bwMode="auto">
                  <a:xfrm>
                    <a:off x="4508" y="1811"/>
                    <a:ext cx="37" cy="27"/>
                  </a:xfrm>
                  <a:custGeom>
                    <a:avLst/>
                    <a:gdLst>
                      <a:gd name="T0" fmla="*/ 0 w 37"/>
                      <a:gd name="T1" fmla="*/ 6 h 27"/>
                      <a:gd name="T2" fmla="*/ 0 w 37"/>
                      <a:gd name="T3" fmla="*/ 0 h 27"/>
                      <a:gd name="T4" fmla="*/ 37 w 37"/>
                      <a:gd name="T5" fmla="*/ 22 h 27"/>
                      <a:gd name="T6" fmla="*/ 37 w 37"/>
                      <a:gd name="T7" fmla="*/ 27 h 27"/>
                      <a:gd name="T8" fmla="*/ 0 w 37"/>
                      <a:gd name="T9" fmla="*/ 6 h 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" h="27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37" y="22"/>
                        </a:lnTo>
                        <a:lnTo>
                          <a:pt x="37" y="27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71" name="Freeform 389"/>
                  <p:cNvSpPr>
                    <a:spLocks/>
                  </p:cNvSpPr>
                  <p:nvPr/>
                </p:nvSpPr>
                <p:spPr bwMode="auto">
                  <a:xfrm>
                    <a:off x="4508" y="1811"/>
                    <a:ext cx="1" cy="6"/>
                  </a:xfrm>
                  <a:custGeom>
                    <a:avLst/>
                    <a:gdLst>
                      <a:gd name="T0" fmla="*/ 0 w 1"/>
                      <a:gd name="T1" fmla="*/ 6 h 6"/>
                      <a:gd name="T2" fmla="*/ 1 w 1"/>
                      <a:gd name="T3" fmla="*/ 5 h 6"/>
                      <a:gd name="T4" fmla="*/ 1 w 1"/>
                      <a:gd name="T5" fmla="*/ 1 h 6"/>
                      <a:gd name="T6" fmla="*/ 0 w 1"/>
                      <a:gd name="T7" fmla="*/ 0 h 6"/>
                      <a:gd name="T8" fmla="*/ 0 w 1"/>
                      <a:gd name="T9" fmla="*/ 6 h 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6">
                        <a:moveTo>
                          <a:pt x="0" y="6"/>
                        </a:moveTo>
                        <a:lnTo>
                          <a:pt x="1" y="5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72" name="Freeform 390"/>
                  <p:cNvSpPr>
                    <a:spLocks/>
                  </p:cNvSpPr>
                  <p:nvPr/>
                </p:nvSpPr>
                <p:spPr bwMode="auto">
                  <a:xfrm>
                    <a:off x="4508" y="1816"/>
                    <a:ext cx="37" cy="22"/>
                  </a:xfrm>
                  <a:custGeom>
                    <a:avLst/>
                    <a:gdLst>
                      <a:gd name="T0" fmla="*/ 37 w 37"/>
                      <a:gd name="T1" fmla="*/ 22 h 22"/>
                      <a:gd name="T2" fmla="*/ 37 w 37"/>
                      <a:gd name="T3" fmla="*/ 21 h 22"/>
                      <a:gd name="T4" fmla="*/ 1 w 37"/>
                      <a:gd name="T5" fmla="*/ 0 h 22"/>
                      <a:gd name="T6" fmla="*/ 0 w 37"/>
                      <a:gd name="T7" fmla="*/ 1 h 22"/>
                      <a:gd name="T8" fmla="*/ 37 w 37"/>
                      <a:gd name="T9" fmla="*/ 22 h 2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" h="22">
                        <a:moveTo>
                          <a:pt x="37" y="22"/>
                        </a:moveTo>
                        <a:lnTo>
                          <a:pt x="37" y="2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7" y="2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73" name="Freeform 391"/>
                  <p:cNvSpPr>
                    <a:spLocks/>
                  </p:cNvSpPr>
                  <p:nvPr/>
                </p:nvSpPr>
                <p:spPr bwMode="auto">
                  <a:xfrm>
                    <a:off x="4606" y="1868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1 w 3"/>
                      <a:gd name="T3" fmla="*/ 0 h 14"/>
                      <a:gd name="T4" fmla="*/ 3 w 3"/>
                      <a:gd name="T5" fmla="*/ 1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1" y="0"/>
                        </a:lnTo>
                        <a:lnTo>
                          <a:pt x="3" y="1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74" name="Freeform 392"/>
                  <p:cNvSpPr>
                    <a:spLocks/>
                  </p:cNvSpPr>
                  <p:nvPr/>
                </p:nvSpPr>
                <p:spPr bwMode="auto">
                  <a:xfrm>
                    <a:off x="4606" y="1868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0 h 12"/>
                      <a:gd name="T6" fmla="*/ 1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75" name="Freeform 393"/>
                  <p:cNvSpPr>
                    <a:spLocks/>
                  </p:cNvSpPr>
                  <p:nvPr/>
                </p:nvSpPr>
                <p:spPr bwMode="auto">
                  <a:xfrm>
                    <a:off x="4606" y="1879"/>
                    <a:ext cx="3" cy="3"/>
                  </a:xfrm>
                  <a:custGeom>
                    <a:avLst/>
                    <a:gdLst>
                      <a:gd name="T0" fmla="*/ 3 w 3"/>
                      <a:gd name="T1" fmla="*/ 3 h 3"/>
                      <a:gd name="T2" fmla="*/ 3 w 3"/>
                      <a:gd name="T3" fmla="*/ 1 h 3"/>
                      <a:gd name="T4" fmla="*/ 1 w 3"/>
                      <a:gd name="T5" fmla="*/ 0 h 3"/>
                      <a:gd name="T6" fmla="*/ 0 w 3"/>
                      <a:gd name="T7" fmla="*/ 1 h 3"/>
                      <a:gd name="T8" fmla="*/ 3 w 3"/>
                      <a:gd name="T9" fmla="*/ 3 h 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3" y="3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" y="3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76" name="Freeform 394"/>
                  <p:cNvSpPr>
                    <a:spLocks/>
                  </p:cNvSpPr>
                  <p:nvPr/>
                </p:nvSpPr>
                <p:spPr bwMode="auto">
                  <a:xfrm>
                    <a:off x="4602" y="1866"/>
                    <a:ext cx="3" cy="13"/>
                  </a:xfrm>
                  <a:custGeom>
                    <a:avLst/>
                    <a:gdLst>
                      <a:gd name="T0" fmla="*/ 0 w 3"/>
                      <a:gd name="T1" fmla="*/ 11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1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1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77" name="Rectangle 395"/>
                  <p:cNvSpPr>
                    <a:spLocks noChangeArrowheads="1"/>
                  </p:cNvSpPr>
                  <p:nvPr/>
                </p:nvSpPr>
                <p:spPr bwMode="auto">
                  <a:xfrm>
                    <a:off x="4602" y="1866"/>
                    <a:ext cx="1" cy="11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78" name="Freeform 396"/>
                  <p:cNvSpPr>
                    <a:spLocks/>
                  </p:cNvSpPr>
                  <p:nvPr/>
                </p:nvSpPr>
                <p:spPr bwMode="auto">
                  <a:xfrm>
                    <a:off x="4602" y="1877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79" name="Freeform 397"/>
                  <p:cNvSpPr>
                    <a:spLocks/>
                  </p:cNvSpPr>
                  <p:nvPr/>
                </p:nvSpPr>
                <p:spPr bwMode="auto">
                  <a:xfrm>
                    <a:off x="4598" y="1863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2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80" name="Rectangle 398"/>
                  <p:cNvSpPr>
                    <a:spLocks noChangeArrowheads="1"/>
                  </p:cNvSpPr>
                  <p:nvPr/>
                </p:nvSpPr>
                <p:spPr bwMode="auto">
                  <a:xfrm>
                    <a:off x="4598" y="1863"/>
                    <a:ext cx="1" cy="12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81" name="Freeform 399"/>
                  <p:cNvSpPr>
                    <a:spLocks/>
                  </p:cNvSpPr>
                  <p:nvPr/>
                </p:nvSpPr>
                <p:spPr bwMode="auto">
                  <a:xfrm>
                    <a:off x="4598" y="1875"/>
                    <a:ext cx="3" cy="1"/>
                  </a:xfrm>
                  <a:custGeom>
                    <a:avLst/>
                    <a:gdLst>
                      <a:gd name="T0" fmla="*/ 3 w 3"/>
                      <a:gd name="T1" fmla="*/ 1 h 1"/>
                      <a:gd name="T2" fmla="*/ 3 w 3"/>
                      <a:gd name="T3" fmla="*/ 1 h 1"/>
                      <a:gd name="T4" fmla="*/ 1 w 3"/>
                      <a:gd name="T5" fmla="*/ 0 h 1"/>
                      <a:gd name="T6" fmla="*/ 0 w 3"/>
                      <a:gd name="T7" fmla="*/ 0 h 1"/>
                      <a:gd name="T8" fmla="*/ 3 w 3"/>
                      <a:gd name="T9" fmla="*/ 1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">
                        <a:moveTo>
                          <a:pt x="3" y="1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82" name="Freeform 400"/>
                  <p:cNvSpPr>
                    <a:spLocks/>
                  </p:cNvSpPr>
                  <p:nvPr/>
                </p:nvSpPr>
                <p:spPr bwMode="auto">
                  <a:xfrm>
                    <a:off x="4594" y="1860"/>
                    <a:ext cx="3" cy="14"/>
                  </a:xfrm>
                  <a:custGeom>
                    <a:avLst/>
                    <a:gdLst>
                      <a:gd name="T0" fmla="*/ 0 w 3"/>
                      <a:gd name="T1" fmla="*/ 13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3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3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83" name="Freeform 401"/>
                  <p:cNvSpPr>
                    <a:spLocks/>
                  </p:cNvSpPr>
                  <p:nvPr/>
                </p:nvSpPr>
                <p:spPr bwMode="auto">
                  <a:xfrm>
                    <a:off x="4594" y="1860"/>
                    <a:ext cx="1" cy="13"/>
                  </a:xfrm>
                  <a:custGeom>
                    <a:avLst/>
                    <a:gdLst>
                      <a:gd name="T0" fmla="*/ 0 w 1"/>
                      <a:gd name="T1" fmla="*/ 13 h 13"/>
                      <a:gd name="T2" fmla="*/ 1 w 1"/>
                      <a:gd name="T3" fmla="*/ 13 h 13"/>
                      <a:gd name="T4" fmla="*/ 1 w 1"/>
                      <a:gd name="T5" fmla="*/ 1 h 13"/>
                      <a:gd name="T6" fmla="*/ 0 w 1"/>
                      <a:gd name="T7" fmla="*/ 0 h 13"/>
                      <a:gd name="T8" fmla="*/ 0 w 1"/>
                      <a:gd name="T9" fmla="*/ 13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3">
                        <a:moveTo>
                          <a:pt x="0" y="13"/>
                        </a:moveTo>
                        <a:lnTo>
                          <a:pt x="1" y="13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3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84" name="Freeform 402"/>
                  <p:cNvSpPr>
                    <a:spLocks/>
                  </p:cNvSpPr>
                  <p:nvPr/>
                </p:nvSpPr>
                <p:spPr bwMode="auto">
                  <a:xfrm>
                    <a:off x="4594" y="1873"/>
                    <a:ext cx="3" cy="1"/>
                  </a:xfrm>
                  <a:custGeom>
                    <a:avLst/>
                    <a:gdLst>
                      <a:gd name="T0" fmla="*/ 3 w 3"/>
                      <a:gd name="T1" fmla="*/ 1 h 1"/>
                      <a:gd name="T2" fmla="*/ 3 w 3"/>
                      <a:gd name="T3" fmla="*/ 0 h 1"/>
                      <a:gd name="T4" fmla="*/ 1 w 3"/>
                      <a:gd name="T5" fmla="*/ 0 h 1"/>
                      <a:gd name="T6" fmla="*/ 0 w 3"/>
                      <a:gd name="T7" fmla="*/ 0 h 1"/>
                      <a:gd name="T8" fmla="*/ 3 w 3"/>
                      <a:gd name="T9" fmla="*/ 1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">
                        <a:moveTo>
                          <a:pt x="3" y="1"/>
                        </a:moveTo>
                        <a:lnTo>
                          <a:pt x="3" y="0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85" name="Freeform 403"/>
                  <p:cNvSpPr>
                    <a:spLocks/>
                  </p:cNvSpPr>
                  <p:nvPr/>
                </p:nvSpPr>
                <p:spPr bwMode="auto">
                  <a:xfrm>
                    <a:off x="4590" y="1858"/>
                    <a:ext cx="2" cy="14"/>
                  </a:xfrm>
                  <a:custGeom>
                    <a:avLst/>
                    <a:gdLst>
                      <a:gd name="T0" fmla="*/ 0 w 2"/>
                      <a:gd name="T1" fmla="*/ 12 h 14"/>
                      <a:gd name="T2" fmla="*/ 0 w 2"/>
                      <a:gd name="T3" fmla="*/ 0 h 14"/>
                      <a:gd name="T4" fmla="*/ 2 w 2"/>
                      <a:gd name="T5" fmla="*/ 2 h 14"/>
                      <a:gd name="T6" fmla="*/ 2 w 2"/>
                      <a:gd name="T7" fmla="*/ 14 h 14"/>
                      <a:gd name="T8" fmla="*/ 0 w 2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86" name="Freeform 404"/>
                  <p:cNvSpPr>
                    <a:spLocks/>
                  </p:cNvSpPr>
                  <p:nvPr/>
                </p:nvSpPr>
                <p:spPr bwMode="auto">
                  <a:xfrm>
                    <a:off x="4590" y="1858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2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87" name="Freeform 405"/>
                  <p:cNvSpPr>
                    <a:spLocks/>
                  </p:cNvSpPr>
                  <p:nvPr/>
                </p:nvSpPr>
                <p:spPr bwMode="auto">
                  <a:xfrm>
                    <a:off x="4590" y="1870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2 w 2"/>
                      <a:gd name="T3" fmla="*/ 1 h 2"/>
                      <a:gd name="T4" fmla="*/ 1 w 2"/>
                      <a:gd name="T5" fmla="*/ 0 h 2"/>
                      <a:gd name="T6" fmla="*/ 0 w 2"/>
                      <a:gd name="T7" fmla="*/ 0 h 2"/>
                      <a:gd name="T8" fmla="*/ 2 w 2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2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2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88" name="Freeform 406"/>
                  <p:cNvSpPr>
                    <a:spLocks/>
                  </p:cNvSpPr>
                  <p:nvPr/>
                </p:nvSpPr>
                <p:spPr bwMode="auto">
                  <a:xfrm>
                    <a:off x="4586" y="1856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89" name="Freeform 407"/>
                  <p:cNvSpPr>
                    <a:spLocks/>
                  </p:cNvSpPr>
                  <p:nvPr/>
                </p:nvSpPr>
                <p:spPr bwMode="auto">
                  <a:xfrm>
                    <a:off x="4586" y="1856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0 w 1"/>
                      <a:gd name="T3" fmla="*/ 11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0" y="11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90" name="Freeform 408"/>
                  <p:cNvSpPr>
                    <a:spLocks/>
                  </p:cNvSpPr>
                  <p:nvPr/>
                </p:nvSpPr>
                <p:spPr bwMode="auto">
                  <a:xfrm>
                    <a:off x="4586" y="1867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2 h 2"/>
                      <a:gd name="T4" fmla="*/ 0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2"/>
                        </a:lnTo>
                        <a:lnTo>
                          <a:pt x="0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91" name="Freeform 409"/>
                  <p:cNvSpPr>
                    <a:spLocks/>
                  </p:cNvSpPr>
                  <p:nvPr/>
                </p:nvSpPr>
                <p:spPr bwMode="auto">
                  <a:xfrm>
                    <a:off x="4582" y="1854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92" name="Freeform 410"/>
                  <p:cNvSpPr>
                    <a:spLocks/>
                  </p:cNvSpPr>
                  <p:nvPr/>
                </p:nvSpPr>
                <p:spPr bwMode="auto">
                  <a:xfrm>
                    <a:off x="4582" y="1854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0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93" name="Freeform 411"/>
                  <p:cNvSpPr>
                    <a:spLocks/>
                  </p:cNvSpPr>
                  <p:nvPr/>
                </p:nvSpPr>
                <p:spPr bwMode="auto">
                  <a:xfrm>
                    <a:off x="4582" y="1865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94" name="Freeform 412"/>
                  <p:cNvSpPr>
                    <a:spLocks/>
                  </p:cNvSpPr>
                  <p:nvPr/>
                </p:nvSpPr>
                <p:spPr bwMode="auto">
                  <a:xfrm>
                    <a:off x="4578" y="1851"/>
                    <a:ext cx="2" cy="14"/>
                  </a:xfrm>
                  <a:custGeom>
                    <a:avLst/>
                    <a:gdLst>
                      <a:gd name="T0" fmla="*/ 0 w 2"/>
                      <a:gd name="T1" fmla="*/ 12 h 14"/>
                      <a:gd name="T2" fmla="*/ 0 w 2"/>
                      <a:gd name="T3" fmla="*/ 0 h 14"/>
                      <a:gd name="T4" fmla="*/ 2 w 2"/>
                      <a:gd name="T5" fmla="*/ 2 h 14"/>
                      <a:gd name="T6" fmla="*/ 2 w 2"/>
                      <a:gd name="T7" fmla="*/ 14 h 14"/>
                      <a:gd name="T8" fmla="*/ 0 w 2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795" name="Freeform 413"/>
                  <p:cNvSpPr>
                    <a:spLocks/>
                  </p:cNvSpPr>
                  <p:nvPr/>
                </p:nvSpPr>
                <p:spPr bwMode="auto">
                  <a:xfrm>
                    <a:off x="4578" y="1851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2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</p:grpSp>
            <p:sp>
              <p:nvSpPr>
                <p:cNvPr id="567" name="Freeform 415"/>
                <p:cNvSpPr>
                  <a:spLocks/>
                </p:cNvSpPr>
                <p:nvPr/>
              </p:nvSpPr>
              <p:spPr bwMode="auto">
                <a:xfrm>
                  <a:off x="7896227" y="1999136"/>
                  <a:ext cx="3175" cy="3175"/>
                </a:xfrm>
                <a:custGeom>
                  <a:avLst/>
                  <a:gdLst>
                    <a:gd name="T0" fmla="*/ 5040313 w 2"/>
                    <a:gd name="T1" fmla="*/ 5040313 h 2"/>
                    <a:gd name="T2" fmla="*/ 5040313 w 2"/>
                    <a:gd name="T3" fmla="*/ 2520950 h 2"/>
                    <a:gd name="T4" fmla="*/ 2520950 w 2"/>
                    <a:gd name="T5" fmla="*/ 0 h 2"/>
                    <a:gd name="T6" fmla="*/ 0 w 2"/>
                    <a:gd name="T7" fmla="*/ 0 h 2"/>
                    <a:gd name="T8" fmla="*/ 5040313 w 2"/>
                    <a:gd name="T9" fmla="*/ 5040313 h 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lnTo>
                        <a:pt x="2" y="1"/>
                      </a:ln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568" name="Freeform 416"/>
                <p:cNvSpPr>
                  <a:spLocks/>
                </p:cNvSpPr>
                <p:nvPr/>
              </p:nvSpPr>
              <p:spPr bwMode="auto">
                <a:xfrm>
                  <a:off x="7889877" y="1976911"/>
                  <a:ext cx="4763" cy="22225"/>
                </a:xfrm>
                <a:custGeom>
                  <a:avLst/>
                  <a:gdLst>
                    <a:gd name="T0" fmla="*/ 0 w 3"/>
                    <a:gd name="T1" fmla="*/ 30241875 h 14"/>
                    <a:gd name="T2" fmla="*/ 0 w 3"/>
                    <a:gd name="T3" fmla="*/ 0 h 14"/>
                    <a:gd name="T4" fmla="*/ 7562056 w 3"/>
                    <a:gd name="T5" fmla="*/ 5040313 h 14"/>
                    <a:gd name="T6" fmla="*/ 7562056 w 3"/>
                    <a:gd name="T7" fmla="*/ 35282188 h 14"/>
                    <a:gd name="T8" fmla="*/ 0 w 3"/>
                    <a:gd name="T9" fmla="*/ 30241875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" h="14">
                      <a:moveTo>
                        <a:pt x="0" y="12"/>
                      </a:moveTo>
                      <a:lnTo>
                        <a:pt x="0" y="0"/>
                      </a:lnTo>
                      <a:lnTo>
                        <a:pt x="3" y="2"/>
                      </a:lnTo>
                      <a:lnTo>
                        <a:pt x="3" y="14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569" name="Freeform 417"/>
                <p:cNvSpPr>
                  <a:spLocks/>
                </p:cNvSpPr>
                <p:nvPr/>
              </p:nvSpPr>
              <p:spPr bwMode="auto">
                <a:xfrm>
                  <a:off x="7889877" y="1976911"/>
                  <a:ext cx="0" cy="19050"/>
                </a:xfrm>
                <a:custGeom>
                  <a:avLst/>
                  <a:gdLst>
                    <a:gd name="T0" fmla="*/ 30241875 h 12"/>
                    <a:gd name="T1" fmla="*/ 27722513 h 12"/>
                    <a:gd name="T2" fmla="*/ 0 h 12"/>
                    <a:gd name="T3" fmla="*/ 0 h 12"/>
                    <a:gd name="T4" fmla="*/ 30241875 h 12"/>
                    <a:gd name="T5" fmla="*/ 0 60000 65536"/>
                    <a:gd name="T6" fmla="*/ 0 60000 65536"/>
                    <a:gd name="T7" fmla="*/ 0 60000 65536"/>
                    <a:gd name="T8" fmla="*/ 0 60000 65536"/>
                    <a:gd name="T9" fmla="*/ 0 60000 65536"/>
                  </a:gdLst>
                  <a:ahLst/>
                  <a:cxnLst>
                    <a:cxn ang="T5">
                      <a:pos x="0" y="T0"/>
                    </a:cxn>
                    <a:cxn ang="T6">
                      <a:pos x="0" y="T1"/>
                    </a:cxn>
                    <a:cxn ang="T7">
                      <a:pos x="0" y="T2"/>
                    </a:cxn>
                    <a:cxn ang="T8">
                      <a:pos x="0" y="T3"/>
                    </a:cxn>
                    <a:cxn ang="T9">
                      <a:pos x="0" y="T4"/>
                    </a:cxn>
                  </a:cxnLst>
                  <a:rect l="0" t="0" r="r" b="b"/>
                  <a:pathLst>
                    <a:path h="12">
                      <a:moveTo>
                        <a:pt x="0" y="12"/>
                      </a:moveTo>
                      <a:lnTo>
                        <a:pt x="0" y="11"/>
                      </a:lnTo>
                      <a:lnTo>
                        <a:pt x="0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570" name="Freeform 418"/>
                <p:cNvSpPr>
                  <a:spLocks/>
                </p:cNvSpPr>
                <p:nvPr/>
              </p:nvSpPr>
              <p:spPr bwMode="auto">
                <a:xfrm>
                  <a:off x="7889877" y="1994373"/>
                  <a:ext cx="4763" cy="4763"/>
                </a:xfrm>
                <a:custGeom>
                  <a:avLst/>
                  <a:gdLst>
                    <a:gd name="T0" fmla="*/ 7562056 w 3"/>
                    <a:gd name="T1" fmla="*/ 7562056 h 3"/>
                    <a:gd name="T2" fmla="*/ 7562056 w 3"/>
                    <a:gd name="T3" fmla="*/ 5040842 h 3"/>
                    <a:gd name="T4" fmla="*/ 0 w 3"/>
                    <a:gd name="T5" fmla="*/ 0 h 3"/>
                    <a:gd name="T6" fmla="*/ 0 w 3"/>
                    <a:gd name="T7" fmla="*/ 2521215 h 3"/>
                    <a:gd name="T8" fmla="*/ 7562056 w 3"/>
                    <a:gd name="T9" fmla="*/ 7562056 h 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3" y="3"/>
                      </a:moveTo>
                      <a:lnTo>
                        <a:pt x="3" y="2"/>
                      </a:ln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3" y="3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571" name="Freeform 419"/>
                <p:cNvSpPr>
                  <a:spLocks/>
                </p:cNvSpPr>
                <p:nvPr/>
              </p:nvSpPr>
              <p:spPr bwMode="auto">
                <a:xfrm>
                  <a:off x="7883527" y="1973736"/>
                  <a:ext cx="4763" cy="20638"/>
                </a:xfrm>
                <a:custGeom>
                  <a:avLst/>
                  <a:gdLst>
                    <a:gd name="T0" fmla="*/ 0 w 3"/>
                    <a:gd name="T1" fmla="*/ 30242608 h 13"/>
                    <a:gd name="T2" fmla="*/ 0 w 3"/>
                    <a:gd name="T3" fmla="*/ 0 h 13"/>
                    <a:gd name="T4" fmla="*/ 7562056 w 3"/>
                    <a:gd name="T5" fmla="*/ 2521011 h 13"/>
                    <a:gd name="T6" fmla="*/ 5040842 w 3"/>
                    <a:gd name="T7" fmla="*/ 32763619 h 13"/>
                    <a:gd name="T8" fmla="*/ 0 w 3"/>
                    <a:gd name="T9" fmla="*/ 30242608 h 1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" h="13">
                      <a:moveTo>
                        <a:pt x="0" y="12"/>
                      </a:moveTo>
                      <a:lnTo>
                        <a:pt x="0" y="0"/>
                      </a:lnTo>
                      <a:lnTo>
                        <a:pt x="3" y="1"/>
                      </a:lnTo>
                      <a:lnTo>
                        <a:pt x="2" y="13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572" name="Freeform 420"/>
                <p:cNvSpPr>
                  <a:spLocks/>
                </p:cNvSpPr>
                <p:nvPr/>
              </p:nvSpPr>
              <p:spPr bwMode="auto">
                <a:xfrm>
                  <a:off x="7883527" y="1973736"/>
                  <a:ext cx="1588" cy="19050"/>
                </a:xfrm>
                <a:custGeom>
                  <a:avLst/>
                  <a:gdLst>
                    <a:gd name="T0" fmla="*/ 0 w 1"/>
                    <a:gd name="T1" fmla="*/ 30241875 h 12"/>
                    <a:gd name="T2" fmla="*/ 2521744 w 1"/>
                    <a:gd name="T3" fmla="*/ 27722513 h 12"/>
                    <a:gd name="T4" fmla="*/ 2521744 w 1"/>
                    <a:gd name="T5" fmla="*/ 0 h 12"/>
                    <a:gd name="T6" fmla="*/ 0 w 1"/>
                    <a:gd name="T7" fmla="*/ 0 h 12"/>
                    <a:gd name="T8" fmla="*/ 0 w 1"/>
                    <a:gd name="T9" fmla="*/ 30241875 h 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" h="12">
                      <a:moveTo>
                        <a:pt x="0" y="12"/>
                      </a:moveTo>
                      <a:lnTo>
                        <a:pt x="1" y="11"/>
                      </a:ln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573" name="Freeform 421"/>
                <p:cNvSpPr>
                  <a:spLocks/>
                </p:cNvSpPr>
                <p:nvPr/>
              </p:nvSpPr>
              <p:spPr bwMode="auto">
                <a:xfrm>
                  <a:off x="7883527" y="1991198"/>
                  <a:ext cx="3175" cy="3175"/>
                </a:xfrm>
                <a:custGeom>
                  <a:avLst/>
                  <a:gdLst>
                    <a:gd name="T0" fmla="*/ 5040313 w 2"/>
                    <a:gd name="T1" fmla="*/ 5040313 h 2"/>
                    <a:gd name="T2" fmla="*/ 5040313 w 2"/>
                    <a:gd name="T3" fmla="*/ 2520950 h 2"/>
                    <a:gd name="T4" fmla="*/ 2520950 w 2"/>
                    <a:gd name="T5" fmla="*/ 0 h 2"/>
                    <a:gd name="T6" fmla="*/ 0 w 2"/>
                    <a:gd name="T7" fmla="*/ 2520950 h 2"/>
                    <a:gd name="T8" fmla="*/ 5040313 w 2"/>
                    <a:gd name="T9" fmla="*/ 5040313 h 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lnTo>
                        <a:pt x="2" y="1"/>
                      </a:ln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574" name="Freeform 422"/>
                <p:cNvSpPr>
                  <a:spLocks/>
                </p:cNvSpPr>
                <p:nvPr/>
              </p:nvSpPr>
              <p:spPr bwMode="auto">
                <a:xfrm>
                  <a:off x="7877177" y="1970561"/>
                  <a:ext cx="3175" cy="19050"/>
                </a:xfrm>
                <a:custGeom>
                  <a:avLst/>
                  <a:gdLst>
                    <a:gd name="T0" fmla="*/ 0 w 2"/>
                    <a:gd name="T1" fmla="*/ 27722513 h 12"/>
                    <a:gd name="T2" fmla="*/ 0 w 2"/>
                    <a:gd name="T3" fmla="*/ 0 h 12"/>
                    <a:gd name="T4" fmla="*/ 5040313 w 2"/>
                    <a:gd name="T5" fmla="*/ 2520950 h 12"/>
                    <a:gd name="T6" fmla="*/ 5040313 w 2"/>
                    <a:gd name="T7" fmla="*/ 30241875 h 12"/>
                    <a:gd name="T8" fmla="*/ 0 w 2"/>
                    <a:gd name="T9" fmla="*/ 27722513 h 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" h="12">
                      <a:moveTo>
                        <a:pt x="0" y="11"/>
                      </a:moveTo>
                      <a:lnTo>
                        <a:pt x="0" y="0"/>
                      </a:lnTo>
                      <a:lnTo>
                        <a:pt x="2" y="1"/>
                      </a:lnTo>
                      <a:lnTo>
                        <a:pt x="2" y="12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575" name="Rectangle 423"/>
                <p:cNvSpPr>
                  <a:spLocks noChangeArrowheads="1"/>
                </p:cNvSpPr>
                <p:nvPr/>
              </p:nvSpPr>
              <p:spPr bwMode="auto">
                <a:xfrm>
                  <a:off x="7877177" y="1970561"/>
                  <a:ext cx="1588" cy="17463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1200" kern="0">
                    <a:solidFill>
                      <a:srgbClr val="000000"/>
                    </a:solidFill>
                    <a:latin typeface="HY견고딕" pitchFamily="18" charset="-127"/>
                    <a:ea typeface="HY견고딕" pitchFamily="18" charset="-127"/>
                    <a:sym typeface="Apple SD 산돌고딕 Neo 옅은체" charset="0"/>
                  </a:endParaRPr>
                </a:p>
              </p:txBody>
            </p:sp>
            <p:sp>
              <p:nvSpPr>
                <p:cNvPr id="576" name="Freeform 424"/>
                <p:cNvSpPr>
                  <a:spLocks/>
                </p:cNvSpPr>
                <p:nvPr/>
              </p:nvSpPr>
              <p:spPr bwMode="auto">
                <a:xfrm>
                  <a:off x="7877177" y="1988023"/>
                  <a:ext cx="3175" cy="1588"/>
                </a:xfrm>
                <a:custGeom>
                  <a:avLst/>
                  <a:gdLst>
                    <a:gd name="T0" fmla="*/ 5040313 w 2"/>
                    <a:gd name="T1" fmla="*/ 2521744 h 1"/>
                    <a:gd name="T2" fmla="*/ 5040313 w 2"/>
                    <a:gd name="T3" fmla="*/ 2521744 h 1"/>
                    <a:gd name="T4" fmla="*/ 2520950 w 2"/>
                    <a:gd name="T5" fmla="*/ 0 h 1"/>
                    <a:gd name="T6" fmla="*/ 0 w 2"/>
                    <a:gd name="T7" fmla="*/ 0 h 1"/>
                    <a:gd name="T8" fmla="*/ 5040313 w 2"/>
                    <a:gd name="T9" fmla="*/ 2521744 h 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lnTo>
                        <a:pt x="2" y="1"/>
                      </a:ln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2" y="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577" name="Freeform 425"/>
                <p:cNvSpPr>
                  <a:spLocks/>
                </p:cNvSpPr>
                <p:nvPr/>
              </p:nvSpPr>
              <p:spPr bwMode="auto">
                <a:xfrm>
                  <a:off x="7870827" y="1965798"/>
                  <a:ext cx="4763" cy="20638"/>
                </a:xfrm>
                <a:custGeom>
                  <a:avLst/>
                  <a:gdLst>
                    <a:gd name="T0" fmla="*/ 0 w 3"/>
                    <a:gd name="T1" fmla="*/ 30242608 h 13"/>
                    <a:gd name="T2" fmla="*/ 0 w 3"/>
                    <a:gd name="T3" fmla="*/ 0 h 13"/>
                    <a:gd name="T4" fmla="*/ 7562056 w 3"/>
                    <a:gd name="T5" fmla="*/ 5040435 h 13"/>
                    <a:gd name="T6" fmla="*/ 7562056 w 3"/>
                    <a:gd name="T7" fmla="*/ 32763619 h 13"/>
                    <a:gd name="T8" fmla="*/ 0 w 3"/>
                    <a:gd name="T9" fmla="*/ 30242608 h 1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" h="13">
                      <a:moveTo>
                        <a:pt x="0" y="12"/>
                      </a:moveTo>
                      <a:lnTo>
                        <a:pt x="0" y="0"/>
                      </a:lnTo>
                      <a:lnTo>
                        <a:pt x="3" y="2"/>
                      </a:lnTo>
                      <a:lnTo>
                        <a:pt x="3" y="13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578" name="Rectangle 426"/>
                <p:cNvSpPr>
                  <a:spLocks noChangeArrowheads="1"/>
                </p:cNvSpPr>
                <p:nvPr/>
              </p:nvSpPr>
              <p:spPr bwMode="auto">
                <a:xfrm>
                  <a:off x="7870827" y="1965798"/>
                  <a:ext cx="1588" cy="1905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1200" kern="0">
                    <a:solidFill>
                      <a:srgbClr val="000000"/>
                    </a:solidFill>
                    <a:latin typeface="HY견고딕" pitchFamily="18" charset="-127"/>
                    <a:ea typeface="HY견고딕" pitchFamily="18" charset="-127"/>
                    <a:sym typeface="Apple SD 산돌고딕 Neo 옅은체" charset="0"/>
                  </a:endParaRPr>
                </a:p>
              </p:txBody>
            </p:sp>
            <p:sp>
              <p:nvSpPr>
                <p:cNvPr id="579" name="Freeform 427"/>
                <p:cNvSpPr>
                  <a:spLocks/>
                </p:cNvSpPr>
                <p:nvPr/>
              </p:nvSpPr>
              <p:spPr bwMode="auto">
                <a:xfrm>
                  <a:off x="7870827" y="1984848"/>
                  <a:ext cx="4763" cy="1588"/>
                </a:xfrm>
                <a:custGeom>
                  <a:avLst/>
                  <a:gdLst>
                    <a:gd name="T0" fmla="*/ 7562056 w 3"/>
                    <a:gd name="T1" fmla="*/ 2521744 h 1"/>
                    <a:gd name="T2" fmla="*/ 7562056 w 3"/>
                    <a:gd name="T3" fmla="*/ 0 h 1"/>
                    <a:gd name="T4" fmla="*/ 0 w 3"/>
                    <a:gd name="T5" fmla="*/ 0 h 1"/>
                    <a:gd name="T6" fmla="*/ 0 w 3"/>
                    <a:gd name="T7" fmla="*/ 0 h 1"/>
                    <a:gd name="T8" fmla="*/ 7562056 w 3"/>
                    <a:gd name="T9" fmla="*/ 2521744 h 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3" y="1"/>
                      </a:move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3" y="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580" name="Freeform 428"/>
                <p:cNvSpPr>
                  <a:spLocks/>
                </p:cNvSpPr>
                <p:nvPr/>
              </p:nvSpPr>
              <p:spPr bwMode="auto">
                <a:xfrm>
                  <a:off x="7773989" y="1908648"/>
                  <a:ext cx="11113" cy="12700"/>
                </a:xfrm>
                <a:custGeom>
                  <a:avLst/>
                  <a:gdLst>
                    <a:gd name="T0" fmla="*/ 17642681 w 7"/>
                    <a:gd name="T1" fmla="*/ 7561263 h 8"/>
                    <a:gd name="T2" fmla="*/ 17642681 w 7"/>
                    <a:gd name="T3" fmla="*/ 20161250 h 8"/>
                    <a:gd name="T4" fmla="*/ 0 w 7"/>
                    <a:gd name="T5" fmla="*/ 10080625 h 8"/>
                    <a:gd name="T6" fmla="*/ 0 w 7"/>
                    <a:gd name="T7" fmla="*/ 0 h 8"/>
                    <a:gd name="T8" fmla="*/ 17642681 w 7"/>
                    <a:gd name="T9" fmla="*/ 7561263 h 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" h="8">
                      <a:moveTo>
                        <a:pt x="7" y="3"/>
                      </a:moveTo>
                      <a:lnTo>
                        <a:pt x="7" y="8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7" y="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581" name="Freeform 429"/>
                <p:cNvSpPr>
                  <a:spLocks/>
                </p:cNvSpPr>
                <p:nvPr/>
              </p:nvSpPr>
              <p:spPr bwMode="auto">
                <a:xfrm>
                  <a:off x="7781927" y="1913411"/>
                  <a:ext cx="1588" cy="6350"/>
                </a:xfrm>
                <a:custGeom>
                  <a:avLst/>
                  <a:gdLst>
                    <a:gd name="T0" fmla="*/ 0 w 1"/>
                    <a:gd name="T1" fmla="*/ 2520950 h 4"/>
                    <a:gd name="T2" fmla="*/ 2521744 w 1"/>
                    <a:gd name="T3" fmla="*/ 0 h 4"/>
                    <a:gd name="T4" fmla="*/ 2521744 w 1"/>
                    <a:gd name="T5" fmla="*/ 10080625 h 4"/>
                    <a:gd name="T6" fmla="*/ 0 w 1"/>
                    <a:gd name="T7" fmla="*/ 10080625 h 4"/>
                    <a:gd name="T8" fmla="*/ 0 w 1"/>
                    <a:gd name="T9" fmla="*/ 2520950 h 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" h="4">
                      <a:moveTo>
                        <a:pt x="0" y="1"/>
                      </a:moveTo>
                      <a:lnTo>
                        <a:pt x="1" y="0"/>
                      </a:lnTo>
                      <a:lnTo>
                        <a:pt x="1" y="4"/>
                      </a:lnTo>
                      <a:lnTo>
                        <a:pt x="0" y="4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725A1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582" name="Freeform 430"/>
                <p:cNvSpPr>
                  <a:spLocks/>
                </p:cNvSpPr>
                <p:nvPr/>
              </p:nvSpPr>
              <p:spPr bwMode="auto">
                <a:xfrm>
                  <a:off x="7772402" y="1908648"/>
                  <a:ext cx="11113" cy="6350"/>
                </a:xfrm>
                <a:custGeom>
                  <a:avLst/>
                  <a:gdLst>
                    <a:gd name="T0" fmla="*/ 0 w 7"/>
                    <a:gd name="T1" fmla="*/ 0 h 4"/>
                    <a:gd name="T2" fmla="*/ 2521063 w 7"/>
                    <a:gd name="T3" fmla="*/ 0 h 4"/>
                    <a:gd name="T4" fmla="*/ 17642681 w 7"/>
                    <a:gd name="T5" fmla="*/ 7561263 h 4"/>
                    <a:gd name="T6" fmla="*/ 15121618 w 7"/>
                    <a:gd name="T7" fmla="*/ 10080625 h 4"/>
                    <a:gd name="T8" fmla="*/ 0 w 7"/>
                    <a:gd name="T9" fmla="*/ 0 h 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" h="4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7" y="3"/>
                      </a:lnTo>
                      <a:lnTo>
                        <a:pt x="6" y="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1B1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583" name="Freeform 431"/>
                <p:cNvSpPr>
                  <a:spLocks/>
                </p:cNvSpPr>
                <p:nvPr/>
              </p:nvSpPr>
              <p:spPr bwMode="auto">
                <a:xfrm>
                  <a:off x="7772402" y="1908648"/>
                  <a:ext cx="9525" cy="11113"/>
                </a:xfrm>
                <a:custGeom>
                  <a:avLst/>
                  <a:gdLst>
                    <a:gd name="T0" fmla="*/ 15120938 w 6"/>
                    <a:gd name="T1" fmla="*/ 10081079 h 7"/>
                    <a:gd name="T2" fmla="*/ 15120938 w 6"/>
                    <a:gd name="T3" fmla="*/ 17642681 h 7"/>
                    <a:gd name="T4" fmla="*/ 0 w 6"/>
                    <a:gd name="T5" fmla="*/ 10081079 h 7"/>
                    <a:gd name="T6" fmla="*/ 0 w 6"/>
                    <a:gd name="T7" fmla="*/ 0 h 7"/>
                    <a:gd name="T8" fmla="*/ 15120938 w 6"/>
                    <a:gd name="T9" fmla="*/ 10081079 h 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" h="7">
                      <a:moveTo>
                        <a:pt x="6" y="4"/>
                      </a:moveTo>
                      <a:lnTo>
                        <a:pt x="6" y="7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6" y="4"/>
                      </a:lnTo>
                      <a:close/>
                    </a:path>
                  </a:pathLst>
                </a:custGeom>
                <a:solidFill>
                  <a:srgbClr val="E1B1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584" name="Freeform 433"/>
                <p:cNvSpPr>
                  <a:spLocks/>
                </p:cNvSpPr>
                <p:nvPr/>
              </p:nvSpPr>
              <p:spPr bwMode="auto">
                <a:xfrm>
                  <a:off x="7939089" y="1956273"/>
                  <a:ext cx="3175" cy="428625"/>
                </a:xfrm>
                <a:custGeom>
                  <a:avLst/>
                  <a:gdLst>
                    <a:gd name="T0" fmla="*/ 0 w 2"/>
                    <a:gd name="T1" fmla="*/ 0 h 270"/>
                    <a:gd name="T2" fmla="*/ 5040313 w 2"/>
                    <a:gd name="T3" fmla="*/ 0 h 270"/>
                    <a:gd name="T4" fmla="*/ 5040313 w 2"/>
                    <a:gd name="T5" fmla="*/ 677922825 h 270"/>
                    <a:gd name="T6" fmla="*/ 0 w 2"/>
                    <a:gd name="T7" fmla="*/ 680442188 h 270"/>
                    <a:gd name="T8" fmla="*/ 0 w 2"/>
                    <a:gd name="T9" fmla="*/ 0 h 27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" h="270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2" y="269"/>
                      </a:lnTo>
                      <a:lnTo>
                        <a:pt x="0" y="27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585" name="Freeform 434"/>
                <p:cNvSpPr>
                  <a:spLocks/>
                </p:cNvSpPr>
                <p:nvPr/>
              </p:nvSpPr>
              <p:spPr bwMode="auto">
                <a:xfrm>
                  <a:off x="7764464" y="1876898"/>
                  <a:ext cx="6350" cy="382588"/>
                </a:xfrm>
                <a:custGeom>
                  <a:avLst/>
                  <a:gdLst>
                    <a:gd name="T0" fmla="*/ 0 w 4"/>
                    <a:gd name="T1" fmla="*/ 5040319 h 241"/>
                    <a:gd name="T2" fmla="*/ 10080625 w 4"/>
                    <a:gd name="T3" fmla="*/ 0 h 241"/>
                    <a:gd name="T4" fmla="*/ 10080625 w 4"/>
                    <a:gd name="T5" fmla="*/ 599797971 h 241"/>
                    <a:gd name="T6" fmla="*/ 0 w 4"/>
                    <a:gd name="T7" fmla="*/ 607359244 h 241"/>
                    <a:gd name="T8" fmla="*/ 0 w 4"/>
                    <a:gd name="T9" fmla="*/ 5040319 h 24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" h="241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4" y="238"/>
                      </a:lnTo>
                      <a:lnTo>
                        <a:pt x="0" y="241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586" name="Freeform 435"/>
                <p:cNvSpPr>
                  <a:spLocks/>
                </p:cNvSpPr>
                <p:nvPr/>
              </p:nvSpPr>
              <p:spPr bwMode="auto">
                <a:xfrm>
                  <a:off x="7732714" y="1708623"/>
                  <a:ext cx="428625" cy="247650"/>
                </a:xfrm>
                <a:custGeom>
                  <a:avLst/>
                  <a:gdLst>
                    <a:gd name="T0" fmla="*/ 0 w 270"/>
                    <a:gd name="T1" fmla="*/ 204133450 h 156"/>
                    <a:gd name="T2" fmla="*/ 352821875 w 270"/>
                    <a:gd name="T3" fmla="*/ 0 h 156"/>
                    <a:gd name="T4" fmla="*/ 680442188 w 270"/>
                    <a:gd name="T5" fmla="*/ 189012513 h 156"/>
                    <a:gd name="T6" fmla="*/ 327620313 w 270"/>
                    <a:gd name="T7" fmla="*/ 393144375 h 156"/>
                    <a:gd name="T8" fmla="*/ 0 w 270"/>
                    <a:gd name="T9" fmla="*/ 204133450 h 1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70" h="156">
                      <a:moveTo>
                        <a:pt x="0" y="81"/>
                      </a:moveTo>
                      <a:lnTo>
                        <a:pt x="140" y="0"/>
                      </a:lnTo>
                      <a:lnTo>
                        <a:pt x="270" y="75"/>
                      </a:lnTo>
                      <a:lnTo>
                        <a:pt x="130" y="156"/>
                      </a:lnTo>
                      <a:lnTo>
                        <a:pt x="0" y="8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587" name="Freeform 436"/>
                <p:cNvSpPr>
                  <a:spLocks/>
                </p:cNvSpPr>
                <p:nvPr/>
              </p:nvSpPr>
              <p:spPr bwMode="auto">
                <a:xfrm>
                  <a:off x="7732714" y="1835623"/>
                  <a:ext cx="209550" cy="120650"/>
                </a:xfrm>
                <a:custGeom>
                  <a:avLst/>
                  <a:gdLst>
                    <a:gd name="T0" fmla="*/ 0 w 132"/>
                    <a:gd name="T1" fmla="*/ 2520950 h 76"/>
                    <a:gd name="T2" fmla="*/ 5040313 w 132"/>
                    <a:gd name="T3" fmla="*/ 0 h 76"/>
                    <a:gd name="T4" fmla="*/ 332660625 w 132"/>
                    <a:gd name="T5" fmla="*/ 191531875 h 76"/>
                    <a:gd name="T6" fmla="*/ 327620313 w 132"/>
                    <a:gd name="T7" fmla="*/ 191531875 h 76"/>
                    <a:gd name="T8" fmla="*/ 0 w 132"/>
                    <a:gd name="T9" fmla="*/ 2520950 h 7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2" h="76">
                      <a:moveTo>
                        <a:pt x="0" y="1"/>
                      </a:moveTo>
                      <a:lnTo>
                        <a:pt x="2" y="0"/>
                      </a:lnTo>
                      <a:lnTo>
                        <a:pt x="132" y="76"/>
                      </a:lnTo>
                      <a:lnTo>
                        <a:pt x="130" y="76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588" name="Freeform 437"/>
                <p:cNvSpPr>
                  <a:spLocks/>
                </p:cNvSpPr>
                <p:nvPr/>
              </p:nvSpPr>
              <p:spPr bwMode="auto">
                <a:xfrm>
                  <a:off x="7764464" y="2254723"/>
                  <a:ext cx="139700" cy="80963"/>
                </a:xfrm>
                <a:custGeom>
                  <a:avLst/>
                  <a:gdLst>
                    <a:gd name="T0" fmla="*/ 0 w 88"/>
                    <a:gd name="T1" fmla="*/ 7561309 h 51"/>
                    <a:gd name="T2" fmla="*/ 10080625 w 88"/>
                    <a:gd name="T3" fmla="*/ 0 h 51"/>
                    <a:gd name="T4" fmla="*/ 221773750 w 88"/>
                    <a:gd name="T5" fmla="*/ 123489213 h 51"/>
                    <a:gd name="T6" fmla="*/ 211693125 w 88"/>
                    <a:gd name="T7" fmla="*/ 128529556 h 51"/>
                    <a:gd name="T8" fmla="*/ 0 w 88"/>
                    <a:gd name="T9" fmla="*/ 7561309 h 5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8" h="51">
                      <a:moveTo>
                        <a:pt x="0" y="3"/>
                      </a:moveTo>
                      <a:lnTo>
                        <a:pt x="4" y="0"/>
                      </a:lnTo>
                      <a:lnTo>
                        <a:pt x="88" y="49"/>
                      </a:lnTo>
                      <a:lnTo>
                        <a:pt x="84" y="51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589" name="Freeform 438"/>
                <p:cNvSpPr>
                  <a:spLocks noEditPoints="1"/>
                </p:cNvSpPr>
                <p:nvPr/>
              </p:nvSpPr>
              <p:spPr bwMode="auto">
                <a:xfrm>
                  <a:off x="7732714" y="1837211"/>
                  <a:ext cx="206375" cy="547688"/>
                </a:xfrm>
                <a:custGeom>
                  <a:avLst/>
                  <a:gdLst>
                    <a:gd name="T0" fmla="*/ 0 w 130"/>
                    <a:gd name="T1" fmla="*/ 0 h 345"/>
                    <a:gd name="T2" fmla="*/ 0 w 130"/>
                    <a:gd name="T3" fmla="*/ 680442809 h 345"/>
                    <a:gd name="T4" fmla="*/ 327620313 w 130"/>
                    <a:gd name="T5" fmla="*/ 869455494 h 345"/>
                    <a:gd name="T6" fmla="*/ 327620313 w 130"/>
                    <a:gd name="T7" fmla="*/ 189012685 h 345"/>
                    <a:gd name="T8" fmla="*/ 0 w 130"/>
                    <a:gd name="T9" fmla="*/ 0 h 345"/>
                    <a:gd name="T10" fmla="*/ 262096250 w 130"/>
                    <a:gd name="T11" fmla="*/ 791329785 h 345"/>
                    <a:gd name="T12" fmla="*/ 50403125 w 130"/>
                    <a:gd name="T13" fmla="*/ 670362174 h 345"/>
                    <a:gd name="T14" fmla="*/ 50403125 w 130"/>
                    <a:gd name="T15" fmla="*/ 68045075 h 345"/>
                    <a:gd name="T16" fmla="*/ 262096250 w 130"/>
                    <a:gd name="T17" fmla="*/ 189012685 h 345"/>
                    <a:gd name="T18" fmla="*/ 262096250 w 130"/>
                    <a:gd name="T19" fmla="*/ 791329785 h 34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30" h="345">
                      <a:moveTo>
                        <a:pt x="0" y="0"/>
                      </a:moveTo>
                      <a:lnTo>
                        <a:pt x="0" y="270"/>
                      </a:lnTo>
                      <a:lnTo>
                        <a:pt x="130" y="345"/>
                      </a:lnTo>
                      <a:lnTo>
                        <a:pt x="130" y="75"/>
                      </a:lnTo>
                      <a:lnTo>
                        <a:pt x="0" y="0"/>
                      </a:lnTo>
                      <a:close/>
                      <a:moveTo>
                        <a:pt x="104" y="314"/>
                      </a:moveTo>
                      <a:lnTo>
                        <a:pt x="20" y="266"/>
                      </a:lnTo>
                      <a:lnTo>
                        <a:pt x="20" y="27"/>
                      </a:lnTo>
                      <a:lnTo>
                        <a:pt x="104" y="75"/>
                      </a:lnTo>
                      <a:lnTo>
                        <a:pt x="104" y="314"/>
                      </a:ln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590" name="Freeform 439"/>
                <p:cNvSpPr>
                  <a:spLocks/>
                </p:cNvSpPr>
                <p:nvPr/>
              </p:nvSpPr>
              <p:spPr bwMode="auto">
                <a:xfrm>
                  <a:off x="7810502" y="1888011"/>
                  <a:ext cx="46038" cy="34925"/>
                </a:xfrm>
                <a:custGeom>
                  <a:avLst/>
                  <a:gdLst>
                    <a:gd name="T0" fmla="*/ 73086119 w 29"/>
                    <a:gd name="T1" fmla="*/ 42843450 h 22"/>
                    <a:gd name="T2" fmla="*/ 73086119 w 29"/>
                    <a:gd name="T3" fmla="*/ 55443438 h 22"/>
                    <a:gd name="T4" fmla="*/ 0 w 29"/>
                    <a:gd name="T5" fmla="*/ 12601575 h 22"/>
                    <a:gd name="T6" fmla="*/ 0 w 29"/>
                    <a:gd name="T7" fmla="*/ 0 h 22"/>
                    <a:gd name="T8" fmla="*/ 73086119 w 29"/>
                    <a:gd name="T9" fmla="*/ 42843450 h 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9" h="22">
                      <a:moveTo>
                        <a:pt x="29" y="17"/>
                      </a:moveTo>
                      <a:lnTo>
                        <a:pt x="29" y="22"/>
                      </a:lnTo>
                      <a:lnTo>
                        <a:pt x="0" y="5"/>
                      </a:lnTo>
                      <a:lnTo>
                        <a:pt x="0" y="0"/>
                      </a:lnTo>
                      <a:lnTo>
                        <a:pt x="29" y="17"/>
                      </a:lnTo>
                      <a:close/>
                    </a:path>
                  </a:pathLst>
                </a:custGeom>
                <a:solidFill>
                  <a:srgbClr val="E1B1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591" name="Freeform 440"/>
                <p:cNvSpPr>
                  <a:spLocks/>
                </p:cNvSpPr>
                <p:nvPr/>
              </p:nvSpPr>
              <p:spPr bwMode="auto">
                <a:xfrm>
                  <a:off x="7810502" y="1888011"/>
                  <a:ext cx="47625" cy="26988"/>
                </a:xfrm>
                <a:custGeom>
                  <a:avLst/>
                  <a:gdLst>
                    <a:gd name="T0" fmla="*/ 0 w 30"/>
                    <a:gd name="T1" fmla="*/ 0 h 17"/>
                    <a:gd name="T2" fmla="*/ 5040313 w 30"/>
                    <a:gd name="T3" fmla="*/ 0 h 17"/>
                    <a:gd name="T4" fmla="*/ 75604688 w 30"/>
                    <a:gd name="T5" fmla="*/ 40323247 h 17"/>
                    <a:gd name="T6" fmla="*/ 73085325 w 30"/>
                    <a:gd name="T7" fmla="*/ 42844244 h 17"/>
                    <a:gd name="T8" fmla="*/ 0 w 30"/>
                    <a:gd name="T9" fmla="*/ 0 h 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0" h="17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30" y="16"/>
                      </a:lnTo>
                      <a:lnTo>
                        <a:pt x="29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D6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592" name="Freeform 441"/>
                <p:cNvSpPr>
                  <a:spLocks/>
                </p:cNvSpPr>
                <p:nvPr/>
              </p:nvSpPr>
              <p:spPr bwMode="auto">
                <a:xfrm>
                  <a:off x="7856539" y="1913411"/>
                  <a:ext cx="1588" cy="9525"/>
                </a:xfrm>
                <a:custGeom>
                  <a:avLst/>
                  <a:gdLst>
                    <a:gd name="T0" fmla="*/ 0 w 1"/>
                    <a:gd name="T1" fmla="*/ 2520950 h 6"/>
                    <a:gd name="T2" fmla="*/ 2521744 w 1"/>
                    <a:gd name="T3" fmla="*/ 0 h 6"/>
                    <a:gd name="T4" fmla="*/ 2521744 w 1"/>
                    <a:gd name="T5" fmla="*/ 12601575 h 6"/>
                    <a:gd name="T6" fmla="*/ 0 w 1"/>
                    <a:gd name="T7" fmla="*/ 15120938 h 6"/>
                    <a:gd name="T8" fmla="*/ 0 w 1"/>
                    <a:gd name="T9" fmla="*/ 2520950 h 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" h="6">
                      <a:moveTo>
                        <a:pt x="0" y="1"/>
                      </a:move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6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382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593" name="Freeform 468"/>
                <p:cNvSpPr>
                  <a:spLocks noEditPoints="1"/>
                </p:cNvSpPr>
                <p:nvPr/>
              </p:nvSpPr>
              <p:spPr bwMode="auto">
                <a:xfrm>
                  <a:off x="7750177" y="2035648"/>
                  <a:ext cx="68263" cy="41275"/>
                </a:xfrm>
                <a:custGeom>
                  <a:avLst/>
                  <a:gdLst>
                    <a:gd name="T0" fmla="*/ 100806988 w 43"/>
                    <a:gd name="T1" fmla="*/ 27722513 h 26"/>
                    <a:gd name="T2" fmla="*/ 73085860 w 43"/>
                    <a:gd name="T3" fmla="*/ 2520950 h 26"/>
                    <a:gd name="T4" fmla="*/ 57964812 w 43"/>
                    <a:gd name="T5" fmla="*/ 0 h 26"/>
                    <a:gd name="T6" fmla="*/ 47884113 w 43"/>
                    <a:gd name="T7" fmla="*/ 20161250 h 26"/>
                    <a:gd name="T8" fmla="*/ 35282446 w 43"/>
                    <a:gd name="T9" fmla="*/ 27722513 h 26"/>
                    <a:gd name="T10" fmla="*/ 22682366 w 43"/>
                    <a:gd name="T11" fmla="*/ 30241875 h 26"/>
                    <a:gd name="T12" fmla="*/ 0 w 43"/>
                    <a:gd name="T13" fmla="*/ 27722513 h 26"/>
                    <a:gd name="T14" fmla="*/ 0 w 43"/>
                    <a:gd name="T15" fmla="*/ 27722513 h 26"/>
                    <a:gd name="T16" fmla="*/ 7561318 w 43"/>
                    <a:gd name="T17" fmla="*/ 35282188 h 26"/>
                    <a:gd name="T18" fmla="*/ 20161398 w 43"/>
                    <a:gd name="T19" fmla="*/ 35282188 h 26"/>
                    <a:gd name="T20" fmla="*/ 40322795 w 43"/>
                    <a:gd name="T21" fmla="*/ 30241875 h 26"/>
                    <a:gd name="T22" fmla="*/ 50403494 w 43"/>
                    <a:gd name="T23" fmla="*/ 35282188 h 26"/>
                    <a:gd name="T24" fmla="*/ 37803414 w 43"/>
                    <a:gd name="T25" fmla="*/ 42843450 h 26"/>
                    <a:gd name="T26" fmla="*/ 25201747 w 43"/>
                    <a:gd name="T27" fmla="*/ 42843450 h 26"/>
                    <a:gd name="T28" fmla="*/ 7561318 w 43"/>
                    <a:gd name="T29" fmla="*/ 42843450 h 26"/>
                    <a:gd name="T30" fmla="*/ 7561318 w 43"/>
                    <a:gd name="T31" fmla="*/ 42843450 h 26"/>
                    <a:gd name="T32" fmla="*/ 22682366 w 43"/>
                    <a:gd name="T33" fmla="*/ 50403125 h 26"/>
                    <a:gd name="T34" fmla="*/ 37803414 w 43"/>
                    <a:gd name="T35" fmla="*/ 47883763 h 26"/>
                    <a:gd name="T36" fmla="*/ 52924463 w 43"/>
                    <a:gd name="T37" fmla="*/ 37803138 h 26"/>
                    <a:gd name="T38" fmla="*/ 55443844 w 43"/>
                    <a:gd name="T39" fmla="*/ 50403125 h 26"/>
                    <a:gd name="T40" fmla="*/ 37803414 w 43"/>
                    <a:gd name="T41" fmla="*/ 57964388 h 26"/>
                    <a:gd name="T42" fmla="*/ 15121048 w 43"/>
                    <a:gd name="T43" fmla="*/ 55443438 h 26"/>
                    <a:gd name="T44" fmla="*/ 15121048 w 43"/>
                    <a:gd name="T45" fmla="*/ 57964388 h 26"/>
                    <a:gd name="T46" fmla="*/ 22682366 w 43"/>
                    <a:gd name="T47" fmla="*/ 60483750 h 26"/>
                    <a:gd name="T48" fmla="*/ 40322795 w 43"/>
                    <a:gd name="T49" fmla="*/ 63004700 h 26"/>
                    <a:gd name="T50" fmla="*/ 52924463 w 43"/>
                    <a:gd name="T51" fmla="*/ 57964388 h 26"/>
                    <a:gd name="T52" fmla="*/ 63005161 w 43"/>
                    <a:gd name="T53" fmla="*/ 50403125 h 26"/>
                    <a:gd name="T54" fmla="*/ 85685940 w 43"/>
                    <a:gd name="T55" fmla="*/ 65524063 h 26"/>
                    <a:gd name="T56" fmla="*/ 100806988 w 43"/>
                    <a:gd name="T57" fmla="*/ 63004700 h 26"/>
                    <a:gd name="T58" fmla="*/ 105847338 w 43"/>
                    <a:gd name="T59" fmla="*/ 55443438 h 26"/>
                    <a:gd name="T60" fmla="*/ 100806988 w 43"/>
                    <a:gd name="T61" fmla="*/ 47883763 h 26"/>
                    <a:gd name="T62" fmla="*/ 93247258 w 43"/>
                    <a:gd name="T63" fmla="*/ 55443438 h 26"/>
                    <a:gd name="T64" fmla="*/ 75605241 w 43"/>
                    <a:gd name="T65" fmla="*/ 50403125 h 26"/>
                    <a:gd name="T66" fmla="*/ 73085860 w 43"/>
                    <a:gd name="T67" fmla="*/ 42843450 h 26"/>
                    <a:gd name="T68" fmla="*/ 90726290 w 43"/>
                    <a:gd name="T69" fmla="*/ 45362813 h 26"/>
                    <a:gd name="T70" fmla="*/ 93247258 w 43"/>
                    <a:gd name="T71" fmla="*/ 45362813 h 26"/>
                    <a:gd name="T72" fmla="*/ 88206909 w 43"/>
                    <a:gd name="T73" fmla="*/ 42843450 h 26"/>
                    <a:gd name="T74" fmla="*/ 63005161 w 43"/>
                    <a:gd name="T75" fmla="*/ 42843450 h 26"/>
                    <a:gd name="T76" fmla="*/ 57964812 w 43"/>
                    <a:gd name="T77" fmla="*/ 35282188 h 26"/>
                    <a:gd name="T78" fmla="*/ 70564892 w 43"/>
                    <a:gd name="T79" fmla="*/ 30241875 h 26"/>
                    <a:gd name="T80" fmla="*/ 85685940 w 43"/>
                    <a:gd name="T81" fmla="*/ 35282188 h 26"/>
                    <a:gd name="T82" fmla="*/ 85685940 w 43"/>
                    <a:gd name="T83" fmla="*/ 32762825 h 26"/>
                    <a:gd name="T84" fmla="*/ 78126210 w 43"/>
                    <a:gd name="T85" fmla="*/ 27722513 h 26"/>
                    <a:gd name="T86" fmla="*/ 55443844 w 43"/>
                    <a:gd name="T87" fmla="*/ 27722513 h 26"/>
                    <a:gd name="T88" fmla="*/ 55443844 w 43"/>
                    <a:gd name="T89" fmla="*/ 20161250 h 26"/>
                    <a:gd name="T90" fmla="*/ 78126210 w 43"/>
                    <a:gd name="T91" fmla="*/ 22682200 h 26"/>
                    <a:gd name="T92" fmla="*/ 80645591 w 43"/>
                    <a:gd name="T93" fmla="*/ 20161250 h 26"/>
                    <a:gd name="T94" fmla="*/ 78126210 w 43"/>
                    <a:gd name="T95" fmla="*/ 17641888 h 26"/>
                    <a:gd name="T96" fmla="*/ 63005161 w 43"/>
                    <a:gd name="T97" fmla="*/ 15120938 h 26"/>
                    <a:gd name="T98" fmla="*/ 55443844 w 43"/>
                    <a:gd name="T99" fmla="*/ 12601575 h 26"/>
                    <a:gd name="T100" fmla="*/ 68045511 w 43"/>
                    <a:gd name="T101" fmla="*/ 7561263 h 26"/>
                    <a:gd name="T102" fmla="*/ 83166559 w 43"/>
                    <a:gd name="T103" fmla="*/ 15120938 h 26"/>
                    <a:gd name="T104" fmla="*/ 98287607 w 43"/>
                    <a:gd name="T105" fmla="*/ 37803138 h 2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0" t="0" r="r" b="b"/>
                  <a:pathLst>
                    <a:path w="43" h="26">
                      <a:moveTo>
                        <a:pt x="43" y="17"/>
                      </a:moveTo>
                      <a:lnTo>
                        <a:pt x="43" y="17"/>
                      </a:lnTo>
                      <a:lnTo>
                        <a:pt x="40" y="11"/>
                      </a:lnTo>
                      <a:lnTo>
                        <a:pt x="37" y="6"/>
                      </a:lnTo>
                      <a:lnTo>
                        <a:pt x="31" y="2"/>
                      </a:lnTo>
                      <a:lnTo>
                        <a:pt x="29" y="1"/>
                      </a:lnTo>
                      <a:lnTo>
                        <a:pt x="26" y="0"/>
                      </a:lnTo>
                      <a:lnTo>
                        <a:pt x="23" y="0"/>
                      </a:lnTo>
                      <a:lnTo>
                        <a:pt x="20" y="2"/>
                      </a:lnTo>
                      <a:lnTo>
                        <a:pt x="19" y="4"/>
                      </a:lnTo>
                      <a:lnTo>
                        <a:pt x="19" y="8"/>
                      </a:lnTo>
                      <a:lnTo>
                        <a:pt x="16" y="10"/>
                      </a:lnTo>
                      <a:lnTo>
                        <a:pt x="14" y="11"/>
                      </a:lnTo>
                      <a:lnTo>
                        <a:pt x="11" y="12"/>
                      </a:lnTo>
                      <a:lnTo>
                        <a:pt x="9" y="12"/>
                      </a:lnTo>
                      <a:lnTo>
                        <a:pt x="5" y="11"/>
                      </a:lnTo>
                      <a:lnTo>
                        <a:pt x="0" y="11"/>
                      </a:lnTo>
                      <a:lnTo>
                        <a:pt x="0" y="12"/>
                      </a:lnTo>
                      <a:lnTo>
                        <a:pt x="3" y="14"/>
                      </a:lnTo>
                      <a:lnTo>
                        <a:pt x="4" y="14"/>
                      </a:lnTo>
                      <a:lnTo>
                        <a:pt x="8" y="14"/>
                      </a:lnTo>
                      <a:lnTo>
                        <a:pt x="11" y="14"/>
                      </a:lnTo>
                      <a:lnTo>
                        <a:pt x="14" y="14"/>
                      </a:lnTo>
                      <a:lnTo>
                        <a:pt x="16" y="12"/>
                      </a:lnTo>
                      <a:lnTo>
                        <a:pt x="19" y="10"/>
                      </a:lnTo>
                      <a:lnTo>
                        <a:pt x="20" y="14"/>
                      </a:lnTo>
                      <a:lnTo>
                        <a:pt x="18" y="15"/>
                      </a:lnTo>
                      <a:lnTo>
                        <a:pt x="15" y="17"/>
                      </a:lnTo>
                      <a:lnTo>
                        <a:pt x="13" y="17"/>
                      </a:lnTo>
                      <a:lnTo>
                        <a:pt x="10" y="17"/>
                      </a:lnTo>
                      <a:lnTo>
                        <a:pt x="7" y="17"/>
                      </a:lnTo>
                      <a:lnTo>
                        <a:pt x="3" y="17"/>
                      </a:lnTo>
                      <a:lnTo>
                        <a:pt x="4" y="18"/>
                      </a:lnTo>
                      <a:lnTo>
                        <a:pt x="6" y="19"/>
                      </a:lnTo>
                      <a:lnTo>
                        <a:pt x="9" y="20"/>
                      </a:lnTo>
                      <a:lnTo>
                        <a:pt x="12" y="20"/>
                      </a:lnTo>
                      <a:lnTo>
                        <a:pt x="15" y="19"/>
                      </a:lnTo>
                      <a:lnTo>
                        <a:pt x="19" y="17"/>
                      </a:lnTo>
                      <a:lnTo>
                        <a:pt x="21" y="15"/>
                      </a:lnTo>
                      <a:lnTo>
                        <a:pt x="23" y="18"/>
                      </a:lnTo>
                      <a:lnTo>
                        <a:pt x="22" y="20"/>
                      </a:lnTo>
                      <a:lnTo>
                        <a:pt x="19" y="22"/>
                      </a:lnTo>
                      <a:lnTo>
                        <a:pt x="15" y="23"/>
                      </a:lnTo>
                      <a:lnTo>
                        <a:pt x="12" y="23"/>
                      </a:lnTo>
                      <a:lnTo>
                        <a:pt x="6" y="22"/>
                      </a:lnTo>
                      <a:lnTo>
                        <a:pt x="6" y="23"/>
                      </a:lnTo>
                      <a:lnTo>
                        <a:pt x="7" y="24"/>
                      </a:lnTo>
                      <a:lnTo>
                        <a:pt x="9" y="24"/>
                      </a:lnTo>
                      <a:lnTo>
                        <a:pt x="12" y="25"/>
                      </a:lnTo>
                      <a:lnTo>
                        <a:pt x="16" y="25"/>
                      </a:lnTo>
                      <a:lnTo>
                        <a:pt x="19" y="24"/>
                      </a:lnTo>
                      <a:lnTo>
                        <a:pt x="21" y="23"/>
                      </a:lnTo>
                      <a:lnTo>
                        <a:pt x="23" y="22"/>
                      </a:lnTo>
                      <a:lnTo>
                        <a:pt x="25" y="20"/>
                      </a:lnTo>
                      <a:lnTo>
                        <a:pt x="28" y="22"/>
                      </a:lnTo>
                      <a:lnTo>
                        <a:pt x="31" y="24"/>
                      </a:lnTo>
                      <a:lnTo>
                        <a:pt x="34" y="26"/>
                      </a:lnTo>
                      <a:lnTo>
                        <a:pt x="38" y="26"/>
                      </a:lnTo>
                      <a:lnTo>
                        <a:pt x="40" y="25"/>
                      </a:lnTo>
                      <a:lnTo>
                        <a:pt x="41" y="24"/>
                      </a:lnTo>
                      <a:lnTo>
                        <a:pt x="42" y="22"/>
                      </a:lnTo>
                      <a:lnTo>
                        <a:pt x="43" y="20"/>
                      </a:lnTo>
                      <a:lnTo>
                        <a:pt x="43" y="17"/>
                      </a:lnTo>
                      <a:close/>
                      <a:moveTo>
                        <a:pt x="40" y="19"/>
                      </a:moveTo>
                      <a:lnTo>
                        <a:pt x="40" y="19"/>
                      </a:lnTo>
                      <a:lnTo>
                        <a:pt x="39" y="21"/>
                      </a:lnTo>
                      <a:lnTo>
                        <a:pt x="37" y="22"/>
                      </a:lnTo>
                      <a:lnTo>
                        <a:pt x="36" y="23"/>
                      </a:lnTo>
                      <a:lnTo>
                        <a:pt x="34" y="22"/>
                      </a:lnTo>
                      <a:lnTo>
                        <a:pt x="30" y="20"/>
                      </a:lnTo>
                      <a:lnTo>
                        <a:pt x="27" y="18"/>
                      </a:lnTo>
                      <a:lnTo>
                        <a:pt x="29" y="17"/>
                      </a:lnTo>
                      <a:lnTo>
                        <a:pt x="31" y="17"/>
                      </a:lnTo>
                      <a:lnTo>
                        <a:pt x="36" y="18"/>
                      </a:lnTo>
                      <a:lnTo>
                        <a:pt x="37" y="19"/>
                      </a:lnTo>
                      <a:lnTo>
                        <a:pt x="37" y="18"/>
                      </a:lnTo>
                      <a:lnTo>
                        <a:pt x="37" y="17"/>
                      </a:lnTo>
                      <a:lnTo>
                        <a:pt x="35" y="17"/>
                      </a:lnTo>
                      <a:lnTo>
                        <a:pt x="31" y="16"/>
                      </a:lnTo>
                      <a:lnTo>
                        <a:pt x="28" y="16"/>
                      </a:lnTo>
                      <a:lnTo>
                        <a:pt x="25" y="17"/>
                      </a:lnTo>
                      <a:lnTo>
                        <a:pt x="24" y="15"/>
                      </a:lnTo>
                      <a:lnTo>
                        <a:pt x="23" y="14"/>
                      </a:lnTo>
                      <a:lnTo>
                        <a:pt x="25" y="13"/>
                      </a:lnTo>
                      <a:lnTo>
                        <a:pt x="28" y="12"/>
                      </a:lnTo>
                      <a:lnTo>
                        <a:pt x="32" y="13"/>
                      </a:lnTo>
                      <a:lnTo>
                        <a:pt x="34" y="14"/>
                      </a:lnTo>
                      <a:lnTo>
                        <a:pt x="35" y="14"/>
                      </a:lnTo>
                      <a:lnTo>
                        <a:pt x="34" y="13"/>
                      </a:lnTo>
                      <a:lnTo>
                        <a:pt x="34" y="12"/>
                      </a:lnTo>
                      <a:lnTo>
                        <a:pt x="31" y="11"/>
                      </a:lnTo>
                      <a:lnTo>
                        <a:pt x="28" y="11"/>
                      </a:lnTo>
                      <a:lnTo>
                        <a:pt x="25" y="11"/>
                      </a:lnTo>
                      <a:lnTo>
                        <a:pt x="22" y="11"/>
                      </a:lnTo>
                      <a:lnTo>
                        <a:pt x="22" y="8"/>
                      </a:lnTo>
                      <a:lnTo>
                        <a:pt x="24" y="8"/>
                      </a:lnTo>
                      <a:lnTo>
                        <a:pt x="27" y="8"/>
                      </a:lnTo>
                      <a:lnTo>
                        <a:pt x="31" y="9"/>
                      </a:lnTo>
                      <a:lnTo>
                        <a:pt x="32" y="9"/>
                      </a:lnTo>
                      <a:lnTo>
                        <a:pt x="32" y="8"/>
                      </a:lnTo>
                      <a:lnTo>
                        <a:pt x="31" y="8"/>
                      </a:lnTo>
                      <a:lnTo>
                        <a:pt x="31" y="7"/>
                      </a:lnTo>
                      <a:lnTo>
                        <a:pt x="28" y="6"/>
                      </a:lnTo>
                      <a:lnTo>
                        <a:pt x="25" y="6"/>
                      </a:lnTo>
                      <a:lnTo>
                        <a:pt x="22" y="6"/>
                      </a:lnTo>
                      <a:lnTo>
                        <a:pt x="22" y="5"/>
                      </a:lnTo>
                      <a:lnTo>
                        <a:pt x="24" y="3"/>
                      </a:lnTo>
                      <a:lnTo>
                        <a:pt x="25" y="3"/>
                      </a:lnTo>
                      <a:lnTo>
                        <a:pt x="27" y="3"/>
                      </a:lnTo>
                      <a:lnTo>
                        <a:pt x="31" y="5"/>
                      </a:lnTo>
                      <a:lnTo>
                        <a:pt x="33" y="6"/>
                      </a:lnTo>
                      <a:lnTo>
                        <a:pt x="36" y="8"/>
                      </a:lnTo>
                      <a:lnTo>
                        <a:pt x="37" y="12"/>
                      </a:lnTo>
                      <a:lnTo>
                        <a:pt x="39" y="15"/>
                      </a:lnTo>
                      <a:lnTo>
                        <a:pt x="40" y="19"/>
                      </a:lnTo>
                      <a:close/>
                    </a:path>
                  </a:pathLst>
                </a:custGeom>
                <a:solidFill>
                  <a:srgbClr val="B7425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594" name="Freeform 469"/>
                <p:cNvSpPr>
                  <a:spLocks/>
                </p:cNvSpPr>
                <p:nvPr/>
              </p:nvSpPr>
              <p:spPr bwMode="auto">
                <a:xfrm>
                  <a:off x="7750177" y="2035648"/>
                  <a:ext cx="68263" cy="41275"/>
                </a:xfrm>
                <a:custGeom>
                  <a:avLst/>
                  <a:gdLst>
                    <a:gd name="T0" fmla="*/ 108368306 w 43"/>
                    <a:gd name="T1" fmla="*/ 42843450 h 26"/>
                    <a:gd name="T2" fmla="*/ 93247258 w 43"/>
                    <a:gd name="T3" fmla="*/ 15120938 h 26"/>
                    <a:gd name="T4" fmla="*/ 73085860 w 43"/>
                    <a:gd name="T5" fmla="*/ 2520950 h 26"/>
                    <a:gd name="T6" fmla="*/ 65524542 w 43"/>
                    <a:gd name="T7" fmla="*/ 0 h 26"/>
                    <a:gd name="T8" fmla="*/ 50403494 w 43"/>
                    <a:gd name="T9" fmla="*/ 5040313 h 26"/>
                    <a:gd name="T10" fmla="*/ 47884113 w 43"/>
                    <a:gd name="T11" fmla="*/ 20161250 h 26"/>
                    <a:gd name="T12" fmla="*/ 40322795 w 43"/>
                    <a:gd name="T13" fmla="*/ 25201563 h 26"/>
                    <a:gd name="T14" fmla="*/ 35282446 w 43"/>
                    <a:gd name="T15" fmla="*/ 27722513 h 26"/>
                    <a:gd name="T16" fmla="*/ 22682366 w 43"/>
                    <a:gd name="T17" fmla="*/ 30241875 h 26"/>
                    <a:gd name="T18" fmla="*/ 12601667 w 43"/>
                    <a:gd name="T19" fmla="*/ 27722513 h 26"/>
                    <a:gd name="T20" fmla="*/ 0 w 43"/>
                    <a:gd name="T21" fmla="*/ 27722513 h 26"/>
                    <a:gd name="T22" fmla="*/ 0 w 43"/>
                    <a:gd name="T23" fmla="*/ 27722513 h 26"/>
                    <a:gd name="T24" fmla="*/ 0 w 43"/>
                    <a:gd name="T25" fmla="*/ 30241875 h 26"/>
                    <a:gd name="T26" fmla="*/ 10080699 w 43"/>
                    <a:gd name="T27" fmla="*/ 35282188 h 26"/>
                    <a:gd name="T28" fmla="*/ 20161398 w 43"/>
                    <a:gd name="T29" fmla="*/ 35282188 h 26"/>
                    <a:gd name="T30" fmla="*/ 35282446 w 43"/>
                    <a:gd name="T31" fmla="*/ 35282188 h 26"/>
                    <a:gd name="T32" fmla="*/ 47884113 w 43"/>
                    <a:gd name="T33" fmla="*/ 25201563 h 26"/>
                    <a:gd name="T34" fmla="*/ 50403494 w 43"/>
                    <a:gd name="T35" fmla="*/ 35282188 h 26"/>
                    <a:gd name="T36" fmla="*/ 45363145 w 43"/>
                    <a:gd name="T37" fmla="*/ 37803138 h 26"/>
                    <a:gd name="T38" fmla="*/ 32763065 w 43"/>
                    <a:gd name="T39" fmla="*/ 42843450 h 26"/>
                    <a:gd name="T40" fmla="*/ 25201747 w 43"/>
                    <a:gd name="T41" fmla="*/ 42843450 h 26"/>
                    <a:gd name="T42" fmla="*/ 7561318 w 43"/>
                    <a:gd name="T43" fmla="*/ 42843450 h 26"/>
                    <a:gd name="T44" fmla="*/ 7561318 w 43"/>
                    <a:gd name="T45" fmla="*/ 42843450 h 26"/>
                    <a:gd name="T46" fmla="*/ 7561318 w 43"/>
                    <a:gd name="T47" fmla="*/ 42843450 h 26"/>
                    <a:gd name="T48" fmla="*/ 15121048 w 43"/>
                    <a:gd name="T49" fmla="*/ 47883763 h 26"/>
                    <a:gd name="T50" fmla="*/ 22682366 w 43"/>
                    <a:gd name="T51" fmla="*/ 50403125 h 26"/>
                    <a:gd name="T52" fmla="*/ 37803414 w 43"/>
                    <a:gd name="T53" fmla="*/ 47883763 h 26"/>
                    <a:gd name="T54" fmla="*/ 52924463 w 43"/>
                    <a:gd name="T55" fmla="*/ 37803138 h 26"/>
                    <a:gd name="T56" fmla="*/ 57964812 w 43"/>
                    <a:gd name="T57" fmla="*/ 45362813 h 26"/>
                    <a:gd name="T58" fmla="*/ 55443844 w 43"/>
                    <a:gd name="T59" fmla="*/ 50403125 h 26"/>
                    <a:gd name="T60" fmla="*/ 47884113 w 43"/>
                    <a:gd name="T61" fmla="*/ 55443438 h 26"/>
                    <a:gd name="T62" fmla="*/ 30242097 w 43"/>
                    <a:gd name="T63" fmla="*/ 57964388 h 26"/>
                    <a:gd name="T64" fmla="*/ 15121048 w 43"/>
                    <a:gd name="T65" fmla="*/ 55443438 h 26"/>
                    <a:gd name="T66" fmla="*/ 15121048 w 43"/>
                    <a:gd name="T67" fmla="*/ 55443438 h 26"/>
                    <a:gd name="T68" fmla="*/ 15121048 w 43"/>
                    <a:gd name="T69" fmla="*/ 57964388 h 26"/>
                    <a:gd name="T70" fmla="*/ 22682366 w 43"/>
                    <a:gd name="T71" fmla="*/ 60483750 h 26"/>
                    <a:gd name="T72" fmla="*/ 30242097 w 43"/>
                    <a:gd name="T73" fmla="*/ 63004700 h 26"/>
                    <a:gd name="T74" fmla="*/ 47884113 w 43"/>
                    <a:gd name="T75" fmla="*/ 60483750 h 26"/>
                    <a:gd name="T76" fmla="*/ 52924463 w 43"/>
                    <a:gd name="T77" fmla="*/ 57964388 h 26"/>
                    <a:gd name="T78" fmla="*/ 63005161 w 43"/>
                    <a:gd name="T79" fmla="*/ 50403125 h 26"/>
                    <a:gd name="T80" fmla="*/ 70564892 w 43"/>
                    <a:gd name="T81" fmla="*/ 55443438 h 26"/>
                    <a:gd name="T82" fmla="*/ 85685940 w 43"/>
                    <a:gd name="T83" fmla="*/ 65524063 h 26"/>
                    <a:gd name="T84" fmla="*/ 95766639 w 43"/>
                    <a:gd name="T85" fmla="*/ 65524063 h 26"/>
                    <a:gd name="T86" fmla="*/ 103327957 w 43"/>
                    <a:gd name="T87" fmla="*/ 60483750 h 26"/>
                    <a:gd name="T88" fmla="*/ 105847338 w 43"/>
                    <a:gd name="T89" fmla="*/ 55443438 h 26"/>
                    <a:gd name="T90" fmla="*/ 108368306 w 43"/>
                    <a:gd name="T91" fmla="*/ 42843450 h 2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0" t="0" r="r" b="b"/>
                  <a:pathLst>
                    <a:path w="43" h="26">
                      <a:moveTo>
                        <a:pt x="43" y="17"/>
                      </a:moveTo>
                      <a:lnTo>
                        <a:pt x="43" y="17"/>
                      </a:lnTo>
                      <a:lnTo>
                        <a:pt x="40" y="11"/>
                      </a:lnTo>
                      <a:lnTo>
                        <a:pt x="37" y="6"/>
                      </a:lnTo>
                      <a:lnTo>
                        <a:pt x="31" y="2"/>
                      </a:lnTo>
                      <a:lnTo>
                        <a:pt x="29" y="1"/>
                      </a:lnTo>
                      <a:lnTo>
                        <a:pt x="26" y="0"/>
                      </a:lnTo>
                      <a:lnTo>
                        <a:pt x="23" y="0"/>
                      </a:lnTo>
                      <a:lnTo>
                        <a:pt x="20" y="2"/>
                      </a:lnTo>
                      <a:lnTo>
                        <a:pt x="19" y="4"/>
                      </a:lnTo>
                      <a:lnTo>
                        <a:pt x="19" y="8"/>
                      </a:lnTo>
                      <a:lnTo>
                        <a:pt x="16" y="10"/>
                      </a:lnTo>
                      <a:lnTo>
                        <a:pt x="14" y="11"/>
                      </a:lnTo>
                      <a:lnTo>
                        <a:pt x="11" y="12"/>
                      </a:lnTo>
                      <a:lnTo>
                        <a:pt x="9" y="12"/>
                      </a:lnTo>
                      <a:lnTo>
                        <a:pt x="5" y="11"/>
                      </a:lnTo>
                      <a:lnTo>
                        <a:pt x="0" y="11"/>
                      </a:lnTo>
                      <a:lnTo>
                        <a:pt x="0" y="12"/>
                      </a:lnTo>
                      <a:lnTo>
                        <a:pt x="3" y="14"/>
                      </a:lnTo>
                      <a:lnTo>
                        <a:pt x="4" y="14"/>
                      </a:lnTo>
                      <a:lnTo>
                        <a:pt x="8" y="14"/>
                      </a:lnTo>
                      <a:lnTo>
                        <a:pt x="11" y="14"/>
                      </a:lnTo>
                      <a:lnTo>
                        <a:pt x="14" y="14"/>
                      </a:lnTo>
                      <a:lnTo>
                        <a:pt x="16" y="12"/>
                      </a:lnTo>
                      <a:lnTo>
                        <a:pt x="19" y="10"/>
                      </a:lnTo>
                      <a:lnTo>
                        <a:pt x="20" y="14"/>
                      </a:lnTo>
                      <a:lnTo>
                        <a:pt x="18" y="15"/>
                      </a:lnTo>
                      <a:lnTo>
                        <a:pt x="15" y="17"/>
                      </a:lnTo>
                      <a:lnTo>
                        <a:pt x="13" y="17"/>
                      </a:lnTo>
                      <a:lnTo>
                        <a:pt x="10" y="17"/>
                      </a:lnTo>
                      <a:lnTo>
                        <a:pt x="7" y="17"/>
                      </a:lnTo>
                      <a:lnTo>
                        <a:pt x="3" y="17"/>
                      </a:lnTo>
                      <a:lnTo>
                        <a:pt x="4" y="18"/>
                      </a:lnTo>
                      <a:lnTo>
                        <a:pt x="6" y="19"/>
                      </a:lnTo>
                      <a:lnTo>
                        <a:pt x="9" y="20"/>
                      </a:lnTo>
                      <a:lnTo>
                        <a:pt x="12" y="20"/>
                      </a:lnTo>
                      <a:lnTo>
                        <a:pt x="15" y="19"/>
                      </a:lnTo>
                      <a:lnTo>
                        <a:pt x="19" y="17"/>
                      </a:lnTo>
                      <a:lnTo>
                        <a:pt x="21" y="15"/>
                      </a:lnTo>
                      <a:lnTo>
                        <a:pt x="23" y="18"/>
                      </a:lnTo>
                      <a:lnTo>
                        <a:pt x="22" y="20"/>
                      </a:lnTo>
                      <a:lnTo>
                        <a:pt x="19" y="22"/>
                      </a:lnTo>
                      <a:lnTo>
                        <a:pt x="15" y="23"/>
                      </a:lnTo>
                      <a:lnTo>
                        <a:pt x="12" y="23"/>
                      </a:lnTo>
                      <a:lnTo>
                        <a:pt x="6" y="22"/>
                      </a:lnTo>
                      <a:lnTo>
                        <a:pt x="6" y="23"/>
                      </a:lnTo>
                      <a:lnTo>
                        <a:pt x="7" y="24"/>
                      </a:lnTo>
                      <a:lnTo>
                        <a:pt x="9" y="24"/>
                      </a:lnTo>
                      <a:lnTo>
                        <a:pt x="12" y="25"/>
                      </a:lnTo>
                      <a:lnTo>
                        <a:pt x="16" y="25"/>
                      </a:lnTo>
                      <a:lnTo>
                        <a:pt x="19" y="24"/>
                      </a:lnTo>
                      <a:lnTo>
                        <a:pt x="21" y="23"/>
                      </a:lnTo>
                      <a:lnTo>
                        <a:pt x="23" y="22"/>
                      </a:lnTo>
                      <a:lnTo>
                        <a:pt x="25" y="20"/>
                      </a:lnTo>
                      <a:lnTo>
                        <a:pt x="28" y="22"/>
                      </a:lnTo>
                      <a:lnTo>
                        <a:pt x="31" y="24"/>
                      </a:lnTo>
                      <a:lnTo>
                        <a:pt x="34" y="26"/>
                      </a:lnTo>
                      <a:lnTo>
                        <a:pt x="38" y="26"/>
                      </a:lnTo>
                      <a:lnTo>
                        <a:pt x="40" y="25"/>
                      </a:lnTo>
                      <a:lnTo>
                        <a:pt x="41" y="24"/>
                      </a:lnTo>
                      <a:lnTo>
                        <a:pt x="42" y="22"/>
                      </a:lnTo>
                      <a:lnTo>
                        <a:pt x="43" y="20"/>
                      </a:lnTo>
                      <a:lnTo>
                        <a:pt x="43" y="17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595" name="Freeform 470"/>
                <p:cNvSpPr>
                  <a:spLocks/>
                </p:cNvSpPr>
                <p:nvPr/>
              </p:nvSpPr>
              <p:spPr bwMode="auto">
                <a:xfrm>
                  <a:off x="7785102" y="2040411"/>
                  <a:ext cx="28575" cy="31750"/>
                </a:xfrm>
                <a:custGeom>
                  <a:avLst/>
                  <a:gdLst>
                    <a:gd name="T0" fmla="*/ 45362813 w 18"/>
                    <a:gd name="T1" fmla="*/ 40322500 h 20"/>
                    <a:gd name="T2" fmla="*/ 37803138 w 18"/>
                    <a:gd name="T3" fmla="*/ 47883763 h 20"/>
                    <a:gd name="T4" fmla="*/ 30241875 w 18"/>
                    <a:gd name="T5" fmla="*/ 47883763 h 20"/>
                    <a:gd name="T6" fmla="*/ 12601575 w 18"/>
                    <a:gd name="T7" fmla="*/ 37803138 h 20"/>
                    <a:gd name="T8" fmla="*/ 17641888 w 18"/>
                    <a:gd name="T9" fmla="*/ 35282188 h 20"/>
                    <a:gd name="T10" fmla="*/ 35282188 w 18"/>
                    <a:gd name="T11" fmla="*/ 37803138 h 20"/>
                    <a:gd name="T12" fmla="*/ 37803138 w 18"/>
                    <a:gd name="T13" fmla="*/ 40322500 h 20"/>
                    <a:gd name="T14" fmla="*/ 37803138 w 18"/>
                    <a:gd name="T15" fmla="*/ 37803138 h 20"/>
                    <a:gd name="T16" fmla="*/ 32762825 w 18"/>
                    <a:gd name="T17" fmla="*/ 35282188 h 20"/>
                    <a:gd name="T18" fmla="*/ 22682200 w 18"/>
                    <a:gd name="T19" fmla="*/ 32762825 h 20"/>
                    <a:gd name="T20" fmla="*/ 7561263 w 18"/>
                    <a:gd name="T21" fmla="*/ 35282188 h 20"/>
                    <a:gd name="T22" fmla="*/ 5040313 w 18"/>
                    <a:gd name="T23" fmla="*/ 30241875 h 20"/>
                    <a:gd name="T24" fmla="*/ 2520950 w 18"/>
                    <a:gd name="T25" fmla="*/ 27722513 h 20"/>
                    <a:gd name="T26" fmla="*/ 15120938 w 18"/>
                    <a:gd name="T27" fmla="*/ 22682200 h 20"/>
                    <a:gd name="T28" fmla="*/ 25201563 w 18"/>
                    <a:gd name="T29" fmla="*/ 25201563 h 20"/>
                    <a:gd name="T30" fmla="*/ 30241875 w 18"/>
                    <a:gd name="T31" fmla="*/ 27722513 h 20"/>
                    <a:gd name="T32" fmla="*/ 30241875 w 18"/>
                    <a:gd name="T33" fmla="*/ 25201563 h 20"/>
                    <a:gd name="T34" fmla="*/ 30241875 w 18"/>
                    <a:gd name="T35" fmla="*/ 22682200 h 20"/>
                    <a:gd name="T36" fmla="*/ 15120938 w 18"/>
                    <a:gd name="T37" fmla="*/ 20161250 h 20"/>
                    <a:gd name="T38" fmla="*/ 0 w 18"/>
                    <a:gd name="T39" fmla="*/ 20161250 h 20"/>
                    <a:gd name="T40" fmla="*/ 0 w 18"/>
                    <a:gd name="T41" fmla="*/ 12601575 h 20"/>
                    <a:gd name="T42" fmla="*/ 5040313 w 18"/>
                    <a:gd name="T43" fmla="*/ 12601575 h 20"/>
                    <a:gd name="T44" fmla="*/ 22682200 w 18"/>
                    <a:gd name="T45" fmla="*/ 15120938 h 20"/>
                    <a:gd name="T46" fmla="*/ 25201563 w 18"/>
                    <a:gd name="T47" fmla="*/ 15120938 h 20"/>
                    <a:gd name="T48" fmla="*/ 25201563 w 18"/>
                    <a:gd name="T49" fmla="*/ 12601575 h 20"/>
                    <a:gd name="T50" fmla="*/ 22682200 w 18"/>
                    <a:gd name="T51" fmla="*/ 10080625 h 20"/>
                    <a:gd name="T52" fmla="*/ 15120938 w 18"/>
                    <a:gd name="T53" fmla="*/ 7561263 h 20"/>
                    <a:gd name="T54" fmla="*/ 0 w 18"/>
                    <a:gd name="T55" fmla="*/ 7561263 h 20"/>
                    <a:gd name="T56" fmla="*/ 0 w 18"/>
                    <a:gd name="T57" fmla="*/ 5040313 h 20"/>
                    <a:gd name="T58" fmla="*/ 7561263 w 18"/>
                    <a:gd name="T59" fmla="*/ 0 h 20"/>
                    <a:gd name="T60" fmla="*/ 22682200 w 18"/>
                    <a:gd name="T61" fmla="*/ 5040313 h 20"/>
                    <a:gd name="T62" fmla="*/ 27722513 w 18"/>
                    <a:gd name="T63" fmla="*/ 7561263 h 20"/>
                    <a:gd name="T64" fmla="*/ 37803138 w 18"/>
                    <a:gd name="T65" fmla="*/ 22682200 h 20"/>
                    <a:gd name="T66" fmla="*/ 45362813 w 18"/>
                    <a:gd name="T67" fmla="*/ 40322500 h 20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18" h="20">
                      <a:moveTo>
                        <a:pt x="18" y="16"/>
                      </a:moveTo>
                      <a:lnTo>
                        <a:pt x="18" y="16"/>
                      </a:lnTo>
                      <a:lnTo>
                        <a:pt x="17" y="18"/>
                      </a:lnTo>
                      <a:lnTo>
                        <a:pt x="15" y="19"/>
                      </a:lnTo>
                      <a:lnTo>
                        <a:pt x="14" y="20"/>
                      </a:lnTo>
                      <a:lnTo>
                        <a:pt x="12" y="19"/>
                      </a:lnTo>
                      <a:lnTo>
                        <a:pt x="8" y="17"/>
                      </a:lnTo>
                      <a:lnTo>
                        <a:pt x="5" y="15"/>
                      </a:lnTo>
                      <a:lnTo>
                        <a:pt x="7" y="14"/>
                      </a:lnTo>
                      <a:lnTo>
                        <a:pt x="9" y="14"/>
                      </a:lnTo>
                      <a:lnTo>
                        <a:pt x="14" y="15"/>
                      </a:lnTo>
                      <a:lnTo>
                        <a:pt x="15" y="16"/>
                      </a:lnTo>
                      <a:lnTo>
                        <a:pt x="15" y="15"/>
                      </a:lnTo>
                      <a:lnTo>
                        <a:pt x="15" y="14"/>
                      </a:lnTo>
                      <a:lnTo>
                        <a:pt x="13" y="14"/>
                      </a:lnTo>
                      <a:lnTo>
                        <a:pt x="9" y="13"/>
                      </a:lnTo>
                      <a:lnTo>
                        <a:pt x="6" y="13"/>
                      </a:lnTo>
                      <a:lnTo>
                        <a:pt x="3" y="14"/>
                      </a:lnTo>
                      <a:lnTo>
                        <a:pt x="2" y="12"/>
                      </a:lnTo>
                      <a:lnTo>
                        <a:pt x="1" y="11"/>
                      </a:lnTo>
                      <a:lnTo>
                        <a:pt x="3" y="10"/>
                      </a:lnTo>
                      <a:lnTo>
                        <a:pt x="6" y="9"/>
                      </a:lnTo>
                      <a:lnTo>
                        <a:pt x="10" y="10"/>
                      </a:lnTo>
                      <a:lnTo>
                        <a:pt x="12" y="11"/>
                      </a:lnTo>
                      <a:lnTo>
                        <a:pt x="13" y="11"/>
                      </a:lnTo>
                      <a:lnTo>
                        <a:pt x="12" y="10"/>
                      </a:lnTo>
                      <a:lnTo>
                        <a:pt x="12" y="9"/>
                      </a:lnTo>
                      <a:lnTo>
                        <a:pt x="9" y="8"/>
                      </a:lnTo>
                      <a:lnTo>
                        <a:pt x="6" y="8"/>
                      </a:lnTo>
                      <a:lnTo>
                        <a:pt x="3" y="8"/>
                      </a:lnTo>
                      <a:lnTo>
                        <a:pt x="0" y="8"/>
                      </a:lnTo>
                      <a:lnTo>
                        <a:pt x="0" y="5"/>
                      </a:lnTo>
                      <a:lnTo>
                        <a:pt x="2" y="5"/>
                      </a:lnTo>
                      <a:lnTo>
                        <a:pt x="5" y="5"/>
                      </a:lnTo>
                      <a:lnTo>
                        <a:pt x="9" y="6"/>
                      </a:lnTo>
                      <a:lnTo>
                        <a:pt x="10" y="6"/>
                      </a:lnTo>
                      <a:lnTo>
                        <a:pt x="10" y="5"/>
                      </a:lnTo>
                      <a:lnTo>
                        <a:pt x="9" y="5"/>
                      </a:lnTo>
                      <a:lnTo>
                        <a:pt x="9" y="4"/>
                      </a:lnTo>
                      <a:lnTo>
                        <a:pt x="6" y="3"/>
                      </a:lnTo>
                      <a:lnTo>
                        <a:pt x="3" y="3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3"/>
                      </a:lnTo>
                      <a:lnTo>
                        <a:pt x="14" y="5"/>
                      </a:lnTo>
                      <a:lnTo>
                        <a:pt x="15" y="9"/>
                      </a:lnTo>
                      <a:lnTo>
                        <a:pt x="17" y="12"/>
                      </a:lnTo>
                      <a:lnTo>
                        <a:pt x="18" y="16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</p:grpSp>
          <p:grpSp>
            <p:nvGrpSpPr>
              <p:cNvPr id="133" name="그룹 105"/>
              <p:cNvGrpSpPr>
                <a:grpSpLocks/>
              </p:cNvGrpSpPr>
              <p:nvPr/>
            </p:nvGrpSpPr>
            <p:grpSpPr bwMode="auto">
              <a:xfrm>
                <a:off x="8071619" y="2138376"/>
                <a:ext cx="188119" cy="351631"/>
                <a:chOff x="7721602" y="1695923"/>
                <a:chExt cx="450850" cy="700088"/>
              </a:xfrm>
            </p:grpSpPr>
            <p:grpSp>
              <p:nvGrpSpPr>
                <p:cNvPr id="134" name="Group 213"/>
                <p:cNvGrpSpPr>
                  <a:grpSpLocks/>
                </p:cNvGrpSpPr>
                <p:nvPr/>
              </p:nvGrpSpPr>
              <p:grpSpPr bwMode="auto">
                <a:xfrm>
                  <a:off x="7721602" y="1695923"/>
                  <a:ext cx="450850" cy="700088"/>
                  <a:chOff x="4468" y="1672"/>
                  <a:chExt cx="284" cy="441"/>
                </a:xfrm>
              </p:grpSpPr>
              <p:sp>
                <p:nvSpPr>
                  <p:cNvPr id="365" name="Freeform 13"/>
                  <p:cNvSpPr>
                    <a:spLocks/>
                  </p:cNvSpPr>
                  <p:nvPr/>
                </p:nvSpPr>
                <p:spPr bwMode="auto">
                  <a:xfrm>
                    <a:off x="4468" y="1672"/>
                    <a:ext cx="284" cy="441"/>
                  </a:xfrm>
                  <a:custGeom>
                    <a:avLst/>
                    <a:gdLst>
                      <a:gd name="T0" fmla="*/ 147 w 284"/>
                      <a:gd name="T1" fmla="*/ 0 h 441"/>
                      <a:gd name="T2" fmla="*/ 0 w 284"/>
                      <a:gd name="T3" fmla="*/ 85 h 441"/>
                      <a:gd name="T4" fmla="*/ 0 w 284"/>
                      <a:gd name="T5" fmla="*/ 362 h 441"/>
                      <a:gd name="T6" fmla="*/ 136 w 284"/>
                      <a:gd name="T7" fmla="*/ 441 h 441"/>
                      <a:gd name="T8" fmla="*/ 137 w 284"/>
                      <a:gd name="T9" fmla="*/ 441 h 441"/>
                      <a:gd name="T10" fmla="*/ 137 w 284"/>
                      <a:gd name="T11" fmla="*/ 441 h 441"/>
                      <a:gd name="T12" fmla="*/ 139 w 284"/>
                      <a:gd name="T13" fmla="*/ 441 h 441"/>
                      <a:gd name="T14" fmla="*/ 142 w 284"/>
                      <a:gd name="T15" fmla="*/ 439 h 441"/>
                      <a:gd name="T16" fmla="*/ 163 w 284"/>
                      <a:gd name="T17" fmla="*/ 427 h 441"/>
                      <a:gd name="T18" fmla="*/ 284 w 284"/>
                      <a:gd name="T19" fmla="*/ 356 h 441"/>
                      <a:gd name="T20" fmla="*/ 284 w 284"/>
                      <a:gd name="T21" fmla="*/ 79 h 441"/>
                      <a:gd name="T22" fmla="*/ 147 w 284"/>
                      <a:gd name="T23" fmla="*/ 0 h 441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0" t="0" r="r" b="b"/>
                    <a:pathLst>
                      <a:path w="284" h="441">
                        <a:moveTo>
                          <a:pt x="147" y="0"/>
                        </a:moveTo>
                        <a:lnTo>
                          <a:pt x="0" y="85"/>
                        </a:lnTo>
                        <a:lnTo>
                          <a:pt x="0" y="362"/>
                        </a:lnTo>
                        <a:lnTo>
                          <a:pt x="136" y="441"/>
                        </a:lnTo>
                        <a:lnTo>
                          <a:pt x="137" y="441"/>
                        </a:lnTo>
                        <a:lnTo>
                          <a:pt x="139" y="441"/>
                        </a:lnTo>
                        <a:lnTo>
                          <a:pt x="142" y="439"/>
                        </a:lnTo>
                        <a:lnTo>
                          <a:pt x="163" y="427"/>
                        </a:lnTo>
                        <a:lnTo>
                          <a:pt x="284" y="356"/>
                        </a:lnTo>
                        <a:lnTo>
                          <a:pt x="284" y="79"/>
                        </a:lnTo>
                        <a:lnTo>
                          <a:pt x="147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66" name="Freeform 14"/>
                  <p:cNvSpPr>
                    <a:spLocks/>
                  </p:cNvSpPr>
                  <p:nvPr/>
                </p:nvSpPr>
                <p:spPr bwMode="auto">
                  <a:xfrm>
                    <a:off x="4475" y="1949"/>
                    <a:ext cx="270" cy="157"/>
                  </a:xfrm>
                  <a:custGeom>
                    <a:avLst/>
                    <a:gdLst>
                      <a:gd name="T0" fmla="*/ 0 w 270"/>
                      <a:gd name="T1" fmla="*/ 82 h 157"/>
                      <a:gd name="T2" fmla="*/ 140 w 270"/>
                      <a:gd name="T3" fmla="*/ 0 h 157"/>
                      <a:gd name="T4" fmla="*/ 270 w 270"/>
                      <a:gd name="T5" fmla="*/ 76 h 157"/>
                      <a:gd name="T6" fmla="*/ 130 w 270"/>
                      <a:gd name="T7" fmla="*/ 157 h 157"/>
                      <a:gd name="T8" fmla="*/ 0 w 270"/>
                      <a:gd name="T9" fmla="*/ 82 h 15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70" h="157">
                        <a:moveTo>
                          <a:pt x="0" y="82"/>
                        </a:moveTo>
                        <a:lnTo>
                          <a:pt x="140" y="0"/>
                        </a:lnTo>
                        <a:lnTo>
                          <a:pt x="270" y="76"/>
                        </a:lnTo>
                        <a:lnTo>
                          <a:pt x="130" y="157"/>
                        </a:lnTo>
                        <a:lnTo>
                          <a:pt x="0" y="8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67" name="Freeform 15"/>
                  <p:cNvSpPr>
                    <a:spLocks/>
                  </p:cNvSpPr>
                  <p:nvPr/>
                </p:nvSpPr>
                <p:spPr bwMode="auto">
                  <a:xfrm>
                    <a:off x="4475" y="1680"/>
                    <a:ext cx="140" cy="351"/>
                  </a:xfrm>
                  <a:custGeom>
                    <a:avLst/>
                    <a:gdLst>
                      <a:gd name="T0" fmla="*/ 0 w 140"/>
                      <a:gd name="T1" fmla="*/ 81 h 351"/>
                      <a:gd name="T2" fmla="*/ 140 w 140"/>
                      <a:gd name="T3" fmla="*/ 0 h 351"/>
                      <a:gd name="T4" fmla="*/ 140 w 140"/>
                      <a:gd name="T5" fmla="*/ 269 h 351"/>
                      <a:gd name="T6" fmla="*/ 0 w 140"/>
                      <a:gd name="T7" fmla="*/ 351 h 351"/>
                      <a:gd name="T8" fmla="*/ 0 w 140"/>
                      <a:gd name="T9" fmla="*/ 81 h 35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40" h="351">
                        <a:moveTo>
                          <a:pt x="0" y="81"/>
                        </a:moveTo>
                        <a:lnTo>
                          <a:pt x="140" y="0"/>
                        </a:lnTo>
                        <a:lnTo>
                          <a:pt x="140" y="269"/>
                        </a:lnTo>
                        <a:lnTo>
                          <a:pt x="0" y="351"/>
                        </a:lnTo>
                        <a:lnTo>
                          <a:pt x="0" y="8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68" name="Freeform 16"/>
                  <p:cNvSpPr>
                    <a:spLocks/>
                  </p:cNvSpPr>
                  <p:nvPr/>
                </p:nvSpPr>
                <p:spPr bwMode="auto">
                  <a:xfrm>
                    <a:off x="4612" y="1982"/>
                    <a:ext cx="127" cy="91"/>
                  </a:xfrm>
                  <a:custGeom>
                    <a:avLst/>
                    <a:gdLst>
                      <a:gd name="T0" fmla="*/ 0 w 127"/>
                      <a:gd name="T1" fmla="*/ 75 h 91"/>
                      <a:gd name="T2" fmla="*/ 127 w 127"/>
                      <a:gd name="T3" fmla="*/ 0 h 91"/>
                      <a:gd name="T4" fmla="*/ 127 w 127"/>
                      <a:gd name="T5" fmla="*/ 18 h 91"/>
                      <a:gd name="T6" fmla="*/ 0 w 127"/>
                      <a:gd name="T7" fmla="*/ 91 h 91"/>
                      <a:gd name="T8" fmla="*/ 0 w 127"/>
                      <a:gd name="T9" fmla="*/ 75 h 9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27" h="91">
                        <a:moveTo>
                          <a:pt x="0" y="75"/>
                        </a:moveTo>
                        <a:lnTo>
                          <a:pt x="127" y="0"/>
                        </a:lnTo>
                        <a:lnTo>
                          <a:pt x="127" y="18"/>
                        </a:lnTo>
                        <a:lnTo>
                          <a:pt x="0" y="91"/>
                        </a:lnTo>
                        <a:lnTo>
                          <a:pt x="0" y="7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69" name="Freeform 17"/>
                  <p:cNvSpPr>
                    <a:spLocks/>
                  </p:cNvSpPr>
                  <p:nvPr/>
                </p:nvSpPr>
                <p:spPr bwMode="auto">
                  <a:xfrm>
                    <a:off x="4500" y="1918"/>
                    <a:ext cx="239" cy="139"/>
                  </a:xfrm>
                  <a:custGeom>
                    <a:avLst/>
                    <a:gdLst>
                      <a:gd name="T0" fmla="*/ 0 w 239"/>
                      <a:gd name="T1" fmla="*/ 74 h 139"/>
                      <a:gd name="T2" fmla="*/ 128 w 239"/>
                      <a:gd name="T3" fmla="*/ 0 h 139"/>
                      <a:gd name="T4" fmla="*/ 239 w 239"/>
                      <a:gd name="T5" fmla="*/ 64 h 139"/>
                      <a:gd name="T6" fmla="*/ 112 w 239"/>
                      <a:gd name="T7" fmla="*/ 139 h 139"/>
                      <a:gd name="T8" fmla="*/ 0 w 239"/>
                      <a:gd name="T9" fmla="*/ 74 h 13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39" h="139">
                        <a:moveTo>
                          <a:pt x="0" y="74"/>
                        </a:moveTo>
                        <a:lnTo>
                          <a:pt x="128" y="0"/>
                        </a:lnTo>
                        <a:lnTo>
                          <a:pt x="239" y="64"/>
                        </a:lnTo>
                        <a:lnTo>
                          <a:pt x="112" y="139"/>
                        </a:lnTo>
                        <a:lnTo>
                          <a:pt x="0" y="74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70" name="Freeform 18"/>
                  <p:cNvSpPr>
                    <a:spLocks/>
                  </p:cNvSpPr>
                  <p:nvPr/>
                </p:nvSpPr>
                <p:spPr bwMode="auto">
                  <a:xfrm>
                    <a:off x="4500" y="1992"/>
                    <a:ext cx="112" cy="81"/>
                  </a:xfrm>
                  <a:custGeom>
                    <a:avLst/>
                    <a:gdLst>
                      <a:gd name="T0" fmla="*/ 112 w 112"/>
                      <a:gd name="T1" fmla="*/ 65 h 81"/>
                      <a:gd name="T2" fmla="*/ 112 w 112"/>
                      <a:gd name="T3" fmla="*/ 81 h 81"/>
                      <a:gd name="T4" fmla="*/ 0 w 112"/>
                      <a:gd name="T5" fmla="*/ 17 h 81"/>
                      <a:gd name="T6" fmla="*/ 0 w 112"/>
                      <a:gd name="T7" fmla="*/ 0 h 81"/>
                      <a:gd name="T8" fmla="*/ 112 w 112"/>
                      <a:gd name="T9" fmla="*/ 65 h 8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12" h="81">
                        <a:moveTo>
                          <a:pt x="112" y="65"/>
                        </a:moveTo>
                        <a:lnTo>
                          <a:pt x="112" y="81"/>
                        </a:lnTo>
                        <a:lnTo>
                          <a:pt x="0" y="17"/>
                        </a:lnTo>
                        <a:lnTo>
                          <a:pt x="0" y="0"/>
                        </a:lnTo>
                        <a:lnTo>
                          <a:pt x="112" y="65"/>
                        </a:ln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71" name="Freeform 19"/>
                  <p:cNvSpPr>
                    <a:spLocks/>
                  </p:cNvSpPr>
                  <p:nvPr/>
                </p:nvSpPr>
                <p:spPr bwMode="auto">
                  <a:xfrm>
                    <a:off x="4508" y="2000"/>
                    <a:ext cx="37" cy="27"/>
                  </a:xfrm>
                  <a:custGeom>
                    <a:avLst/>
                    <a:gdLst>
                      <a:gd name="T0" fmla="*/ 0 w 37"/>
                      <a:gd name="T1" fmla="*/ 6 h 27"/>
                      <a:gd name="T2" fmla="*/ 0 w 37"/>
                      <a:gd name="T3" fmla="*/ 0 h 27"/>
                      <a:gd name="T4" fmla="*/ 37 w 37"/>
                      <a:gd name="T5" fmla="*/ 22 h 27"/>
                      <a:gd name="T6" fmla="*/ 37 w 37"/>
                      <a:gd name="T7" fmla="*/ 27 h 27"/>
                      <a:gd name="T8" fmla="*/ 0 w 37"/>
                      <a:gd name="T9" fmla="*/ 6 h 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" h="27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37" y="22"/>
                        </a:lnTo>
                        <a:lnTo>
                          <a:pt x="37" y="27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72" name="Freeform 20"/>
                  <p:cNvSpPr>
                    <a:spLocks/>
                  </p:cNvSpPr>
                  <p:nvPr/>
                </p:nvSpPr>
                <p:spPr bwMode="auto">
                  <a:xfrm>
                    <a:off x="4508" y="2000"/>
                    <a:ext cx="1" cy="6"/>
                  </a:xfrm>
                  <a:custGeom>
                    <a:avLst/>
                    <a:gdLst>
                      <a:gd name="T0" fmla="*/ 0 w 1"/>
                      <a:gd name="T1" fmla="*/ 6 h 6"/>
                      <a:gd name="T2" fmla="*/ 1 w 1"/>
                      <a:gd name="T3" fmla="*/ 5 h 6"/>
                      <a:gd name="T4" fmla="*/ 1 w 1"/>
                      <a:gd name="T5" fmla="*/ 0 h 6"/>
                      <a:gd name="T6" fmla="*/ 0 w 1"/>
                      <a:gd name="T7" fmla="*/ 0 h 6"/>
                      <a:gd name="T8" fmla="*/ 0 w 1"/>
                      <a:gd name="T9" fmla="*/ 6 h 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6">
                        <a:moveTo>
                          <a:pt x="0" y="6"/>
                        </a:moveTo>
                        <a:lnTo>
                          <a:pt x="1" y="5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73" name="Freeform 21"/>
                  <p:cNvSpPr>
                    <a:spLocks/>
                  </p:cNvSpPr>
                  <p:nvPr/>
                </p:nvSpPr>
                <p:spPr bwMode="auto">
                  <a:xfrm>
                    <a:off x="4508" y="2005"/>
                    <a:ext cx="37" cy="22"/>
                  </a:xfrm>
                  <a:custGeom>
                    <a:avLst/>
                    <a:gdLst>
                      <a:gd name="T0" fmla="*/ 37 w 37"/>
                      <a:gd name="T1" fmla="*/ 22 h 22"/>
                      <a:gd name="T2" fmla="*/ 37 w 37"/>
                      <a:gd name="T3" fmla="*/ 21 h 22"/>
                      <a:gd name="T4" fmla="*/ 1 w 37"/>
                      <a:gd name="T5" fmla="*/ 0 h 22"/>
                      <a:gd name="T6" fmla="*/ 0 w 37"/>
                      <a:gd name="T7" fmla="*/ 1 h 22"/>
                      <a:gd name="T8" fmla="*/ 37 w 37"/>
                      <a:gd name="T9" fmla="*/ 22 h 2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" h="22">
                        <a:moveTo>
                          <a:pt x="37" y="22"/>
                        </a:moveTo>
                        <a:lnTo>
                          <a:pt x="37" y="2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7" y="2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74" name="Freeform 22"/>
                  <p:cNvSpPr>
                    <a:spLocks/>
                  </p:cNvSpPr>
                  <p:nvPr/>
                </p:nvSpPr>
                <p:spPr bwMode="auto">
                  <a:xfrm>
                    <a:off x="4606" y="2057"/>
                    <a:ext cx="3" cy="13"/>
                  </a:xfrm>
                  <a:custGeom>
                    <a:avLst/>
                    <a:gdLst>
                      <a:gd name="T0" fmla="*/ 0 w 3"/>
                      <a:gd name="T1" fmla="*/ 11 h 13"/>
                      <a:gd name="T2" fmla="*/ 1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1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1"/>
                        </a:moveTo>
                        <a:lnTo>
                          <a:pt x="1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75" name="Freeform 23"/>
                  <p:cNvSpPr>
                    <a:spLocks/>
                  </p:cNvSpPr>
                  <p:nvPr/>
                </p:nvSpPr>
                <p:spPr bwMode="auto">
                  <a:xfrm>
                    <a:off x="4606" y="2057"/>
                    <a:ext cx="1" cy="11"/>
                  </a:xfrm>
                  <a:custGeom>
                    <a:avLst/>
                    <a:gdLst>
                      <a:gd name="T0" fmla="*/ 0 w 1"/>
                      <a:gd name="T1" fmla="*/ 11 h 11"/>
                      <a:gd name="T2" fmla="*/ 1 w 1"/>
                      <a:gd name="T3" fmla="*/ 11 h 11"/>
                      <a:gd name="T4" fmla="*/ 1 w 1"/>
                      <a:gd name="T5" fmla="*/ 0 h 11"/>
                      <a:gd name="T6" fmla="*/ 1 w 1"/>
                      <a:gd name="T7" fmla="*/ 0 h 11"/>
                      <a:gd name="T8" fmla="*/ 0 w 1"/>
                      <a:gd name="T9" fmla="*/ 11 h 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1">
                        <a:moveTo>
                          <a:pt x="0" y="11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76" name="Freeform 24"/>
                  <p:cNvSpPr>
                    <a:spLocks/>
                  </p:cNvSpPr>
                  <p:nvPr/>
                </p:nvSpPr>
                <p:spPr bwMode="auto">
                  <a:xfrm>
                    <a:off x="4606" y="2068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77" name="Freeform 25"/>
                  <p:cNvSpPr>
                    <a:spLocks/>
                  </p:cNvSpPr>
                  <p:nvPr/>
                </p:nvSpPr>
                <p:spPr bwMode="auto">
                  <a:xfrm>
                    <a:off x="4602" y="2054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2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78" name="Freeform 26"/>
                  <p:cNvSpPr>
                    <a:spLocks/>
                  </p:cNvSpPr>
                  <p:nvPr/>
                </p:nvSpPr>
                <p:spPr bwMode="auto">
                  <a:xfrm>
                    <a:off x="4602" y="2054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2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79" name="Freeform 27"/>
                  <p:cNvSpPr>
                    <a:spLocks/>
                  </p:cNvSpPr>
                  <p:nvPr/>
                </p:nvSpPr>
                <p:spPr bwMode="auto">
                  <a:xfrm>
                    <a:off x="4602" y="2066"/>
                    <a:ext cx="3" cy="1"/>
                  </a:xfrm>
                  <a:custGeom>
                    <a:avLst/>
                    <a:gdLst>
                      <a:gd name="T0" fmla="*/ 3 w 3"/>
                      <a:gd name="T1" fmla="*/ 1 h 1"/>
                      <a:gd name="T2" fmla="*/ 3 w 3"/>
                      <a:gd name="T3" fmla="*/ 1 h 1"/>
                      <a:gd name="T4" fmla="*/ 1 w 3"/>
                      <a:gd name="T5" fmla="*/ 0 h 1"/>
                      <a:gd name="T6" fmla="*/ 0 w 3"/>
                      <a:gd name="T7" fmla="*/ 0 h 1"/>
                      <a:gd name="T8" fmla="*/ 3 w 3"/>
                      <a:gd name="T9" fmla="*/ 1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">
                        <a:moveTo>
                          <a:pt x="3" y="1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80" name="Freeform 28"/>
                  <p:cNvSpPr>
                    <a:spLocks/>
                  </p:cNvSpPr>
                  <p:nvPr/>
                </p:nvSpPr>
                <p:spPr bwMode="auto">
                  <a:xfrm>
                    <a:off x="4598" y="2052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81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4598" y="2052"/>
                    <a:ext cx="1" cy="12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82" name="Freeform 30"/>
                  <p:cNvSpPr>
                    <a:spLocks/>
                  </p:cNvSpPr>
                  <p:nvPr/>
                </p:nvSpPr>
                <p:spPr bwMode="auto">
                  <a:xfrm>
                    <a:off x="4598" y="2064"/>
                    <a:ext cx="3" cy="1"/>
                  </a:xfrm>
                  <a:custGeom>
                    <a:avLst/>
                    <a:gdLst>
                      <a:gd name="T0" fmla="*/ 3 w 3"/>
                      <a:gd name="T1" fmla="*/ 1 h 1"/>
                      <a:gd name="T2" fmla="*/ 3 w 3"/>
                      <a:gd name="T3" fmla="*/ 0 h 1"/>
                      <a:gd name="T4" fmla="*/ 1 w 3"/>
                      <a:gd name="T5" fmla="*/ 0 h 1"/>
                      <a:gd name="T6" fmla="*/ 0 w 3"/>
                      <a:gd name="T7" fmla="*/ 0 h 1"/>
                      <a:gd name="T8" fmla="*/ 3 w 3"/>
                      <a:gd name="T9" fmla="*/ 1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">
                        <a:moveTo>
                          <a:pt x="3" y="1"/>
                        </a:moveTo>
                        <a:lnTo>
                          <a:pt x="3" y="0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83" name="Freeform 31"/>
                  <p:cNvSpPr>
                    <a:spLocks/>
                  </p:cNvSpPr>
                  <p:nvPr/>
                </p:nvSpPr>
                <p:spPr bwMode="auto">
                  <a:xfrm>
                    <a:off x="4594" y="2049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84" name="Freeform 32"/>
                  <p:cNvSpPr>
                    <a:spLocks/>
                  </p:cNvSpPr>
                  <p:nvPr/>
                </p:nvSpPr>
                <p:spPr bwMode="auto">
                  <a:xfrm>
                    <a:off x="4594" y="2049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2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85" name="Freeform 33"/>
                  <p:cNvSpPr>
                    <a:spLocks/>
                  </p:cNvSpPr>
                  <p:nvPr/>
                </p:nvSpPr>
                <p:spPr bwMode="auto">
                  <a:xfrm>
                    <a:off x="4594" y="2061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86" name="Freeform 34"/>
                  <p:cNvSpPr>
                    <a:spLocks/>
                  </p:cNvSpPr>
                  <p:nvPr/>
                </p:nvSpPr>
                <p:spPr bwMode="auto">
                  <a:xfrm>
                    <a:off x="4590" y="2047"/>
                    <a:ext cx="2" cy="14"/>
                  </a:xfrm>
                  <a:custGeom>
                    <a:avLst/>
                    <a:gdLst>
                      <a:gd name="T0" fmla="*/ 0 w 2"/>
                      <a:gd name="T1" fmla="*/ 12 h 14"/>
                      <a:gd name="T2" fmla="*/ 0 w 2"/>
                      <a:gd name="T3" fmla="*/ 0 h 14"/>
                      <a:gd name="T4" fmla="*/ 2 w 2"/>
                      <a:gd name="T5" fmla="*/ 2 h 14"/>
                      <a:gd name="T6" fmla="*/ 2 w 2"/>
                      <a:gd name="T7" fmla="*/ 14 h 14"/>
                      <a:gd name="T8" fmla="*/ 0 w 2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87" name="Freeform 35"/>
                  <p:cNvSpPr>
                    <a:spLocks/>
                  </p:cNvSpPr>
                  <p:nvPr/>
                </p:nvSpPr>
                <p:spPr bwMode="auto">
                  <a:xfrm>
                    <a:off x="4590" y="2047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88" name="Freeform 36"/>
                  <p:cNvSpPr>
                    <a:spLocks/>
                  </p:cNvSpPr>
                  <p:nvPr/>
                </p:nvSpPr>
                <p:spPr bwMode="auto">
                  <a:xfrm>
                    <a:off x="4590" y="2058"/>
                    <a:ext cx="2" cy="3"/>
                  </a:xfrm>
                  <a:custGeom>
                    <a:avLst/>
                    <a:gdLst>
                      <a:gd name="T0" fmla="*/ 2 w 2"/>
                      <a:gd name="T1" fmla="*/ 3 h 3"/>
                      <a:gd name="T2" fmla="*/ 2 w 2"/>
                      <a:gd name="T3" fmla="*/ 2 h 3"/>
                      <a:gd name="T4" fmla="*/ 1 w 2"/>
                      <a:gd name="T5" fmla="*/ 0 h 3"/>
                      <a:gd name="T6" fmla="*/ 0 w 2"/>
                      <a:gd name="T7" fmla="*/ 1 h 3"/>
                      <a:gd name="T8" fmla="*/ 2 w 2"/>
                      <a:gd name="T9" fmla="*/ 3 h 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2" y="3"/>
                        </a:moveTo>
                        <a:lnTo>
                          <a:pt x="2" y="2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2" y="3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89" name="Freeform 37"/>
                  <p:cNvSpPr>
                    <a:spLocks/>
                  </p:cNvSpPr>
                  <p:nvPr/>
                </p:nvSpPr>
                <p:spPr bwMode="auto">
                  <a:xfrm>
                    <a:off x="4586" y="2045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90" name="Freeform 38"/>
                  <p:cNvSpPr>
                    <a:spLocks/>
                  </p:cNvSpPr>
                  <p:nvPr/>
                </p:nvSpPr>
                <p:spPr bwMode="auto">
                  <a:xfrm>
                    <a:off x="4586" y="2045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0 w 1"/>
                      <a:gd name="T3" fmla="*/ 11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0" y="11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91" name="Freeform 39"/>
                  <p:cNvSpPr>
                    <a:spLocks/>
                  </p:cNvSpPr>
                  <p:nvPr/>
                </p:nvSpPr>
                <p:spPr bwMode="auto">
                  <a:xfrm>
                    <a:off x="4586" y="2056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2 h 2"/>
                      <a:gd name="T4" fmla="*/ 0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2"/>
                        </a:lnTo>
                        <a:lnTo>
                          <a:pt x="0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92" name="Freeform 40"/>
                  <p:cNvSpPr>
                    <a:spLocks/>
                  </p:cNvSpPr>
                  <p:nvPr/>
                </p:nvSpPr>
                <p:spPr bwMode="auto">
                  <a:xfrm>
                    <a:off x="4582" y="2043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93" name="Freeform 41"/>
                  <p:cNvSpPr>
                    <a:spLocks/>
                  </p:cNvSpPr>
                  <p:nvPr/>
                </p:nvSpPr>
                <p:spPr bwMode="auto">
                  <a:xfrm>
                    <a:off x="4582" y="2043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0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94" name="Freeform 42"/>
                  <p:cNvSpPr>
                    <a:spLocks/>
                  </p:cNvSpPr>
                  <p:nvPr/>
                </p:nvSpPr>
                <p:spPr bwMode="auto">
                  <a:xfrm>
                    <a:off x="4582" y="2054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95" name="Freeform 43"/>
                  <p:cNvSpPr>
                    <a:spLocks/>
                  </p:cNvSpPr>
                  <p:nvPr/>
                </p:nvSpPr>
                <p:spPr bwMode="auto">
                  <a:xfrm>
                    <a:off x="4578" y="2040"/>
                    <a:ext cx="2" cy="14"/>
                  </a:xfrm>
                  <a:custGeom>
                    <a:avLst/>
                    <a:gdLst>
                      <a:gd name="T0" fmla="*/ 0 w 2"/>
                      <a:gd name="T1" fmla="*/ 12 h 14"/>
                      <a:gd name="T2" fmla="*/ 0 w 2"/>
                      <a:gd name="T3" fmla="*/ 0 h 14"/>
                      <a:gd name="T4" fmla="*/ 2 w 2"/>
                      <a:gd name="T5" fmla="*/ 2 h 14"/>
                      <a:gd name="T6" fmla="*/ 2 w 2"/>
                      <a:gd name="T7" fmla="*/ 14 h 14"/>
                      <a:gd name="T8" fmla="*/ 0 w 2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96" name="Rectangle 44"/>
                  <p:cNvSpPr>
                    <a:spLocks noChangeArrowheads="1"/>
                  </p:cNvSpPr>
                  <p:nvPr/>
                </p:nvSpPr>
                <p:spPr bwMode="auto">
                  <a:xfrm>
                    <a:off x="4578" y="2040"/>
                    <a:ext cx="1" cy="12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97" name="Freeform 45"/>
                  <p:cNvSpPr>
                    <a:spLocks/>
                  </p:cNvSpPr>
                  <p:nvPr/>
                </p:nvSpPr>
                <p:spPr bwMode="auto">
                  <a:xfrm>
                    <a:off x="4578" y="2052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2 w 2"/>
                      <a:gd name="T3" fmla="*/ 0 h 2"/>
                      <a:gd name="T4" fmla="*/ 1 w 2"/>
                      <a:gd name="T5" fmla="*/ 0 h 2"/>
                      <a:gd name="T6" fmla="*/ 0 w 2"/>
                      <a:gd name="T7" fmla="*/ 0 h 2"/>
                      <a:gd name="T8" fmla="*/ 2 w 2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2" y="0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2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98" name="Freeform 46"/>
                  <p:cNvSpPr>
                    <a:spLocks/>
                  </p:cNvSpPr>
                  <p:nvPr/>
                </p:nvSpPr>
                <p:spPr bwMode="auto">
                  <a:xfrm>
                    <a:off x="4574" y="2038"/>
                    <a:ext cx="3" cy="13"/>
                  </a:xfrm>
                  <a:custGeom>
                    <a:avLst/>
                    <a:gdLst>
                      <a:gd name="T0" fmla="*/ 0 w 3"/>
                      <a:gd name="T1" fmla="*/ 11 h 13"/>
                      <a:gd name="T2" fmla="*/ 0 w 3"/>
                      <a:gd name="T3" fmla="*/ 0 h 13"/>
                      <a:gd name="T4" fmla="*/ 3 w 3"/>
                      <a:gd name="T5" fmla="*/ 2 h 13"/>
                      <a:gd name="T6" fmla="*/ 3 w 3"/>
                      <a:gd name="T7" fmla="*/ 13 h 13"/>
                      <a:gd name="T8" fmla="*/ 0 w 3"/>
                      <a:gd name="T9" fmla="*/ 11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1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3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99" name="Rectangle 47"/>
                  <p:cNvSpPr>
                    <a:spLocks noChangeArrowheads="1"/>
                  </p:cNvSpPr>
                  <p:nvPr/>
                </p:nvSpPr>
                <p:spPr bwMode="auto">
                  <a:xfrm>
                    <a:off x="4574" y="2038"/>
                    <a:ext cx="1" cy="11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00" name="Freeform 48"/>
                  <p:cNvSpPr>
                    <a:spLocks/>
                  </p:cNvSpPr>
                  <p:nvPr/>
                </p:nvSpPr>
                <p:spPr bwMode="auto">
                  <a:xfrm>
                    <a:off x="4574" y="2049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0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01" name="Freeform 49"/>
                  <p:cNvSpPr>
                    <a:spLocks/>
                  </p:cNvSpPr>
                  <p:nvPr/>
                </p:nvSpPr>
                <p:spPr bwMode="auto">
                  <a:xfrm>
                    <a:off x="4570" y="2036"/>
                    <a:ext cx="3" cy="13"/>
                  </a:xfrm>
                  <a:custGeom>
                    <a:avLst/>
                    <a:gdLst>
                      <a:gd name="T0" fmla="*/ 0 w 3"/>
                      <a:gd name="T1" fmla="*/ 11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2 w 3"/>
                      <a:gd name="T7" fmla="*/ 13 h 13"/>
                      <a:gd name="T8" fmla="*/ 0 w 3"/>
                      <a:gd name="T9" fmla="*/ 11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1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2" y="13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02" name="Rectangle 50"/>
                  <p:cNvSpPr>
                    <a:spLocks noChangeArrowheads="1"/>
                  </p:cNvSpPr>
                  <p:nvPr/>
                </p:nvSpPr>
                <p:spPr bwMode="auto">
                  <a:xfrm>
                    <a:off x="4570" y="2036"/>
                    <a:ext cx="1" cy="11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03" name="Freeform 51"/>
                  <p:cNvSpPr>
                    <a:spLocks/>
                  </p:cNvSpPr>
                  <p:nvPr/>
                </p:nvSpPr>
                <p:spPr bwMode="auto">
                  <a:xfrm>
                    <a:off x="4570" y="2047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2 w 2"/>
                      <a:gd name="T3" fmla="*/ 1 h 2"/>
                      <a:gd name="T4" fmla="*/ 1 w 2"/>
                      <a:gd name="T5" fmla="*/ 0 h 2"/>
                      <a:gd name="T6" fmla="*/ 0 w 2"/>
                      <a:gd name="T7" fmla="*/ 0 h 2"/>
                      <a:gd name="T8" fmla="*/ 2 w 2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2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2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04" name="Freeform 52"/>
                  <p:cNvSpPr>
                    <a:spLocks/>
                  </p:cNvSpPr>
                  <p:nvPr/>
                </p:nvSpPr>
                <p:spPr bwMode="auto">
                  <a:xfrm>
                    <a:off x="4566" y="2033"/>
                    <a:ext cx="2" cy="13"/>
                  </a:xfrm>
                  <a:custGeom>
                    <a:avLst/>
                    <a:gdLst>
                      <a:gd name="T0" fmla="*/ 0 w 2"/>
                      <a:gd name="T1" fmla="*/ 12 h 13"/>
                      <a:gd name="T2" fmla="*/ 0 w 2"/>
                      <a:gd name="T3" fmla="*/ 0 h 13"/>
                      <a:gd name="T4" fmla="*/ 2 w 2"/>
                      <a:gd name="T5" fmla="*/ 1 h 13"/>
                      <a:gd name="T6" fmla="*/ 2 w 2"/>
                      <a:gd name="T7" fmla="*/ 13 h 13"/>
                      <a:gd name="T8" fmla="*/ 0 w 2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1"/>
                        </a:lnTo>
                        <a:lnTo>
                          <a:pt x="2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05" name="Freeform 53"/>
                  <p:cNvSpPr>
                    <a:spLocks/>
                  </p:cNvSpPr>
                  <p:nvPr/>
                </p:nvSpPr>
                <p:spPr bwMode="auto">
                  <a:xfrm>
                    <a:off x="4566" y="2033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2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06" name="Freeform 54"/>
                  <p:cNvSpPr>
                    <a:spLocks/>
                  </p:cNvSpPr>
                  <p:nvPr/>
                </p:nvSpPr>
                <p:spPr bwMode="auto">
                  <a:xfrm>
                    <a:off x="4566" y="2045"/>
                    <a:ext cx="2" cy="1"/>
                  </a:xfrm>
                  <a:custGeom>
                    <a:avLst/>
                    <a:gdLst>
                      <a:gd name="T0" fmla="*/ 2 w 2"/>
                      <a:gd name="T1" fmla="*/ 1 h 1"/>
                      <a:gd name="T2" fmla="*/ 2 w 2"/>
                      <a:gd name="T3" fmla="*/ 1 h 1"/>
                      <a:gd name="T4" fmla="*/ 1 w 2"/>
                      <a:gd name="T5" fmla="*/ 0 h 1"/>
                      <a:gd name="T6" fmla="*/ 0 w 2"/>
                      <a:gd name="T7" fmla="*/ 0 h 1"/>
                      <a:gd name="T8" fmla="*/ 2 w 2"/>
                      <a:gd name="T9" fmla="*/ 1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">
                        <a:moveTo>
                          <a:pt x="2" y="1"/>
                        </a:moveTo>
                        <a:lnTo>
                          <a:pt x="2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2" y="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07" name="Freeform 55"/>
                  <p:cNvSpPr>
                    <a:spLocks/>
                  </p:cNvSpPr>
                  <p:nvPr/>
                </p:nvSpPr>
                <p:spPr bwMode="auto">
                  <a:xfrm>
                    <a:off x="4562" y="2031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08" name="Rectangle 56"/>
                  <p:cNvSpPr>
                    <a:spLocks noChangeArrowheads="1"/>
                  </p:cNvSpPr>
                  <p:nvPr/>
                </p:nvSpPr>
                <p:spPr bwMode="auto">
                  <a:xfrm>
                    <a:off x="4562" y="2031"/>
                    <a:ext cx="1" cy="12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09" name="Freeform 57"/>
                  <p:cNvSpPr>
                    <a:spLocks/>
                  </p:cNvSpPr>
                  <p:nvPr/>
                </p:nvSpPr>
                <p:spPr bwMode="auto">
                  <a:xfrm>
                    <a:off x="4562" y="2043"/>
                    <a:ext cx="3" cy="1"/>
                  </a:xfrm>
                  <a:custGeom>
                    <a:avLst/>
                    <a:gdLst>
                      <a:gd name="T0" fmla="*/ 3 w 3"/>
                      <a:gd name="T1" fmla="*/ 1 h 1"/>
                      <a:gd name="T2" fmla="*/ 3 w 3"/>
                      <a:gd name="T3" fmla="*/ 0 h 1"/>
                      <a:gd name="T4" fmla="*/ 0 w 3"/>
                      <a:gd name="T5" fmla="*/ 0 h 1"/>
                      <a:gd name="T6" fmla="*/ 0 w 3"/>
                      <a:gd name="T7" fmla="*/ 0 h 1"/>
                      <a:gd name="T8" fmla="*/ 3 w 3"/>
                      <a:gd name="T9" fmla="*/ 1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">
                        <a:moveTo>
                          <a:pt x="3" y="1"/>
                        </a:moveTo>
                        <a:lnTo>
                          <a:pt x="3" y="0"/>
                        </a:lnTo>
                        <a:lnTo>
                          <a:pt x="0" y="0"/>
                        </a:lnTo>
                        <a:lnTo>
                          <a:pt x="3" y="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10" name="Freeform 58"/>
                  <p:cNvSpPr>
                    <a:spLocks/>
                  </p:cNvSpPr>
                  <p:nvPr/>
                </p:nvSpPr>
                <p:spPr bwMode="auto">
                  <a:xfrm>
                    <a:off x="4501" y="1994"/>
                    <a:ext cx="7" cy="8"/>
                  </a:xfrm>
                  <a:custGeom>
                    <a:avLst/>
                    <a:gdLst>
                      <a:gd name="T0" fmla="*/ 7 w 7"/>
                      <a:gd name="T1" fmla="*/ 3 h 8"/>
                      <a:gd name="T2" fmla="*/ 7 w 7"/>
                      <a:gd name="T3" fmla="*/ 8 h 8"/>
                      <a:gd name="T4" fmla="*/ 0 w 7"/>
                      <a:gd name="T5" fmla="*/ 4 h 8"/>
                      <a:gd name="T6" fmla="*/ 0 w 7"/>
                      <a:gd name="T7" fmla="*/ 0 h 8"/>
                      <a:gd name="T8" fmla="*/ 7 w 7"/>
                      <a:gd name="T9" fmla="*/ 3 h 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7" y="3"/>
                        </a:moveTo>
                        <a:lnTo>
                          <a:pt x="7" y="8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  <a:lnTo>
                          <a:pt x="7" y="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11" name="Freeform 59"/>
                  <p:cNvSpPr>
                    <a:spLocks/>
                  </p:cNvSpPr>
                  <p:nvPr/>
                </p:nvSpPr>
                <p:spPr bwMode="auto">
                  <a:xfrm>
                    <a:off x="4506" y="1998"/>
                    <a:ext cx="1" cy="4"/>
                  </a:xfrm>
                  <a:custGeom>
                    <a:avLst/>
                    <a:gdLst>
                      <a:gd name="T0" fmla="*/ 0 w 1"/>
                      <a:gd name="T1" fmla="*/ 0 h 4"/>
                      <a:gd name="T2" fmla="*/ 1 w 1"/>
                      <a:gd name="T3" fmla="*/ 0 h 4"/>
                      <a:gd name="T4" fmla="*/ 1 w 1"/>
                      <a:gd name="T5" fmla="*/ 3 h 4"/>
                      <a:gd name="T6" fmla="*/ 0 w 1"/>
                      <a:gd name="T7" fmla="*/ 4 h 4"/>
                      <a:gd name="T8" fmla="*/ 0 w 1"/>
                      <a:gd name="T9" fmla="*/ 0 h 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4">
                        <a:moveTo>
                          <a:pt x="0" y="0"/>
                        </a:moveTo>
                        <a:lnTo>
                          <a:pt x="1" y="0"/>
                        </a:lnTo>
                        <a:lnTo>
                          <a:pt x="1" y="3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725A1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12" name="Freeform 60"/>
                  <p:cNvSpPr>
                    <a:spLocks/>
                  </p:cNvSpPr>
                  <p:nvPr/>
                </p:nvSpPr>
                <p:spPr bwMode="auto">
                  <a:xfrm>
                    <a:off x="4500" y="1994"/>
                    <a:ext cx="7" cy="4"/>
                  </a:xfrm>
                  <a:custGeom>
                    <a:avLst/>
                    <a:gdLst>
                      <a:gd name="T0" fmla="*/ 0 w 7"/>
                      <a:gd name="T1" fmla="*/ 1 h 4"/>
                      <a:gd name="T2" fmla="*/ 1 w 7"/>
                      <a:gd name="T3" fmla="*/ 0 h 4"/>
                      <a:gd name="T4" fmla="*/ 7 w 7"/>
                      <a:gd name="T5" fmla="*/ 4 h 4"/>
                      <a:gd name="T6" fmla="*/ 6 w 7"/>
                      <a:gd name="T7" fmla="*/ 4 h 4"/>
                      <a:gd name="T8" fmla="*/ 0 w 7"/>
                      <a:gd name="T9" fmla="*/ 1 h 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" h="4">
                        <a:moveTo>
                          <a:pt x="0" y="1"/>
                        </a:moveTo>
                        <a:lnTo>
                          <a:pt x="1" y="0"/>
                        </a:lnTo>
                        <a:lnTo>
                          <a:pt x="7" y="4"/>
                        </a:lnTo>
                        <a:lnTo>
                          <a:pt x="6" y="4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E1B1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13" name="Freeform 61"/>
                  <p:cNvSpPr>
                    <a:spLocks/>
                  </p:cNvSpPr>
                  <p:nvPr/>
                </p:nvSpPr>
                <p:spPr bwMode="auto">
                  <a:xfrm>
                    <a:off x="4500" y="1995"/>
                    <a:ext cx="6" cy="7"/>
                  </a:xfrm>
                  <a:custGeom>
                    <a:avLst/>
                    <a:gdLst>
                      <a:gd name="T0" fmla="*/ 6 w 6"/>
                      <a:gd name="T1" fmla="*/ 3 h 7"/>
                      <a:gd name="T2" fmla="*/ 6 w 6"/>
                      <a:gd name="T3" fmla="*/ 7 h 7"/>
                      <a:gd name="T4" fmla="*/ 0 w 6"/>
                      <a:gd name="T5" fmla="*/ 4 h 7"/>
                      <a:gd name="T6" fmla="*/ 0 w 6"/>
                      <a:gd name="T7" fmla="*/ 0 h 7"/>
                      <a:gd name="T8" fmla="*/ 6 w 6"/>
                      <a:gd name="T9" fmla="*/ 3 h 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" h="7">
                        <a:moveTo>
                          <a:pt x="6" y="3"/>
                        </a:moveTo>
                        <a:lnTo>
                          <a:pt x="6" y="7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  <a:lnTo>
                          <a:pt x="6" y="3"/>
                        </a:lnTo>
                        <a:close/>
                      </a:path>
                    </a:pathLst>
                  </a:custGeom>
                  <a:solidFill>
                    <a:srgbClr val="E1B1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14" name="Freeform 62"/>
                  <p:cNvSpPr>
                    <a:spLocks/>
                  </p:cNvSpPr>
                  <p:nvPr/>
                </p:nvSpPr>
                <p:spPr bwMode="auto">
                  <a:xfrm>
                    <a:off x="4612" y="1959"/>
                    <a:ext cx="127" cy="91"/>
                  </a:xfrm>
                  <a:custGeom>
                    <a:avLst/>
                    <a:gdLst>
                      <a:gd name="T0" fmla="*/ 0 w 127"/>
                      <a:gd name="T1" fmla="*/ 74 h 91"/>
                      <a:gd name="T2" fmla="*/ 127 w 127"/>
                      <a:gd name="T3" fmla="*/ 0 h 91"/>
                      <a:gd name="T4" fmla="*/ 127 w 127"/>
                      <a:gd name="T5" fmla="*/ 17 h 91"/>
                      <a:gd name="T6" fmla="*/ 0 w 127"/>
                      <a:gd name="T7" fmla="*/ 91 h 91"/>
                      <a:gd name="T8" fmla="*/ 0 w 127"/>
                      <a:gd name="T9" fmla="*/ 74 h 9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27" h="91">
                        <a:moveTo>
                          <a:pt x="0" y="74"/>
                        </a:moveTo>
                        <a:lnTo>
                          <a:pt x="127" y="0"/>
                        </a:lnTo>
                        <a:lnTo>
                          <a:pt x="127" y="17"/>
                        </a:lnTo>
                        <a:lnTo>
                          <a:pt x="0" y="91"/>
                        </a:lnTo>
                        <a:lnTo>
                          <a:pt x="0" y="7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15" name="Freeform 63"/>
                  <p:cNvSpPr>
                    <a:spLocks/>
                  </p:cNvSpPr>
                  <p:nvPr/>
                </p:nvSpPr>
                <p:spPr bwMode="auto">
                  <a:xfrm>
                    <a:off x="4500" y="1894"/>
                    <a:ext cx="239" cy="139"/>
                  </a:xfrm>
                  <a:custGeom>
                    <a:avLst/>
                    <a:gdLst>
                      <a:gd name="T0" fmla="*/ 0 w 239"/>
                      <a:gd name="T1" fmla="*/ 75 h 139"/>
                      <a:gd name="T2" fmla="*/ 128 w 239"/>
                      <a:gd name="T3" fmla="*/ 0 h 139"/>
                      <a:gd name="T4" fmla="*/ 239 w 239"/>
                      <a:gd name="T5" fmla="*/ 65 h 139"/>
                      <a:gd name="T6" fmla="*/ 112 w 239"/>
                      <a:gd name="T7" fmla="*/ 139 h 139"/>
                      <a:gd name="T8" fmla="*/ 0 w 239"/>
                      <a:gd name="T9" fmla="*/ 75 h 13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39" h="139">
                        <a:moveTo>
                          <a:pt x="0" y="75"/>
                        </a:moveTo>
                        <a:lnTo>
                          <a:pt x="128" y="0"/>
                        </a:lnTo>
                        <a:lnTo>
                          <a:pt x="239" y="65"/>
                        </a:lnTo>
                        <a:lnTo>
                          <a:pt x="112" y="139"/>
                        </a:lnTo>
                        <a:lnTo>
                          <a:pt x="0" y="75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16" name="Freeform 64"/>
                  <p:cNvSpPr>
                    <a:spLocks/>
                  </p:cNvSpPr>
                  <p:nvPr/>
                </p:nvSpPr>
                <p:spPr bwMode="auto">
                  <a:xfrm>
                    <a:off x="4500" y="1969"/>
                    <a:ext cx="112" cy="81"/>
                  </a:xfrm>
                  <a:custGeom>
                    <a:avLst/>
                    <a:gdLst>
                      <a:gd name="T0" fmla="*/ 112 w 112"/>
                      <a:gd name="T1" fmla="*/ 64 h 81"/>
                      <a:gd name="T2" fmla="*/ 112 w 112"/>
                      <a:gd name="T3" fmla="*/ 81 h 81"/>
                      <a:gd name="T4" fmla="*/ 0 w 112"/>
                      <a:gd name="T5" fmla="*/ 16 h 81"/>
                      <a:gd name="T6" fmla="*/ 0 w 112"/>
                      <a:gd name="T7" fmla="*/ 0 h 81"/>
                      <a:gd name="T8" fmla="*/ 112 w 112"/>
                      <a:gd name="T9" fmla="*/ 64 h 8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12" h="81">
                        <a:moveTo>
                          <a:pt x="112" y="64"/>
                        </a:moveTo>
                        <a:lnTo>
                          <a:pt x="112" y="81"/>
                        </a:lnTo>
                        <a:lnTo>
                          <a:pt x="0" y="16"/>
                        </a:lnTo>
                        <a:lnTo>
                          <a:pt x="0" y="0"/>
                        </a:lnTo>
                        <a:lnTo>
                          <a:pt x="112" y="64"/>
                        </a:ln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17" name="Freeform 65"/>
                  <p:cNvSpPr>
                    <a:spLocks/>
                  </p:cNvSpPr>
                  <p:nvPr/>
                </p:nvSpPr>
                <p:spPr bwMode="auto">
                  <a:xfrm>
                    <a:off x="4508" y="1976"/>
                    <a:ext cx="37" cy="27"/>
                  </a:xfrm>
                  <a:custGeom>
                    <a:avLst/>
                    <a:gdLst>
                      <a:gd name="T0" fmla="*/ 0 w 37"/>
                      <a:gd name="T1" fmla="*/ 6 h 27"/>
                      <a:gd name="T2" fmla="*/ 0 w 37"/>
                      <a:gd name="T3" fmla="*/ 0 h 27"/>
                      <a:gd name="T4" fmla="*/ 37 w 37"/>
                      <a:gd name="T5" fmla="*/ 21 h 27"/>
                      <a:gd name="T6" fmla="*/ 37 w 37"/>
                      <a:gd name="T7" fmla="*/ 27 h 27"/>
                      <a:gd name="T8" fmla="*/ 0 w 37"/>
                      <a:gd name="T9" fmla="*/ 6 h 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" h="27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37" y="21"/>
                        </a:lnTo>
                        <a:lnTo>
                          <a:pt x="37" y="27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18" name="Rectangle 66"/>
                  <p:cNvSpPr>
                    <a:spLocks noChangeArrowheads="1"/>
                  </p:cNvSpPr>
                  <p:nvPr/>
                </p:nvSpPr>
                <p:spPr bwMode="auto">
                  <a:xfrm>
                    <a:off x="4508" y="1976"/>
                    <a:ext cx="1" cy="6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19" name="Freeform 67"/>
                  <p:cNvSpPr>
                    <a:spLocks/>
                  </p:cNvSpPr>
                  <p:nvPr/>
                </p:nvSpPr>
                <p:spPr bwMode="auto">
                  <a:xfrm>
                    <a:off x="4508" y="1982"/>
                    <a:ext cx="37" cy="21"/>
                  </a:xfrm>
                  <a:custGeom>
                    <a:avLst/>
                    <a:gdLst>
                      <a:gd name="T0" fmla="*/ 37 w 37"/>
                      <a:gd name="T1" fmla="*/ 21 h 21"/>
                      <a:gd name="T2" fmla="*/ 37 w 37"/>
                      <a:gd name="T3" fmla="*/ 21 h 21"/>
                      <a:gd name="T4" fmla="*/ 1 w 37"/>
                      <a:gd name="T5" fmla="*/ 0 h 21"/>
                      <a:gd name="T6" fmla="*/ 0 w 37"/>
                      <a:gd name="T7" fmla="*/ 0 h 21"/>
                      <a:gd name="T8" fmla="*/ 37 w 37"/>
                      <a:gd name="T9" fmla="*/ 21 h 2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" h="21">
                        <a:moveTo>
                          <a:pt x="37" y="21"/>
                        </a:moveTo>
                        <a:lnTo>
                          <a:pt x="37" y="2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7" y="2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20" name="Freeform 68"/>
                  <p:cNvSpPr>
                    <a:spLocks/>
                  </p:cNvSpPr>
                  <p:nvPr/>
                </p:nvSpPr>
                <p:spPr bwMode="auto">
                  <a:xfrm>
                    <a:off x="4606" y="2033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1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1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21" name="Freeform 69"/>
                  <p:cNvSpPr>
                    <a:spLocks/>
                  </p:cNvSpPr>
                  <p:nvPr/>
                </p:nvSpPr>
                <p:spPr bwMode="auto">
                  <a:xfrm>
                    <a:off x="4606" y="2033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1 h 12"/>
                      <a:gd name="T6" fmla="*/ 1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1"/>
                        </a:lnTo>
                        <a:lnTo>
                          <a:pt x="1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22" name="Freeform 70"/>
                  <p:cNvSpPr>
                    <a:spLocks/>
                  </p:cNvSpPr>
                  <p:nvPr/>
                </p:nvSpPr>
                <p:spPr bwMode="auto">
                  <a:xfrm>
                    <a:off x="4606" y="2044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2 h 2"/>
                      <a:gd name="T4" fmla="*/ 1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2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23" name="Freeform 71"/>
                  <p:cNvSpPr>
                    <a:spLocks/>
                  </p:cNvSpPr>
                  <p:nvPr/>
                </p:nvSpPr>
                <p:spPr bwMode="auto">
                  <a:xfrm>
                    <a:off x="4602" y="2031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24" name="Freeform 72"/>
                  <p:cNvSpPr>
                    <a:spLocks/>
                  </p:cNvSpPr>
                  <p:nvPr/>
                </p:nvSpPr>
                <p:spPr bwMode="auto">
                  <a:xfrm>
                    <a:off x="4602" y="2031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0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25" name="Freeform 73"/>
                  <p:cNvSpPr>
                    <a:spLocks/>
                  </p:cNvSpPr>
                  <p:nvPr/>
                </p:nvSpPr>
                <p:spPr bwMode="auto">
                  <a:xfrm>
                    <a:off x="4602" y="2042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26" name="Freeform 74"/>
                  <p:cNvSpPr>
                    <a:spLocks/>
                  </p:cNvSpPr>
                  <p:nvPr/>
                </p:nvSpPr>
                <p:spPr bwMode="auto">
                  <a:xfrm>
                    <a:off x="4598" y="2028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27" name="Freeform 75"/>
                  <p:cNvSpPr>
                    <a:spLocks/>
                  </p:cNvSpPr>
                  <p:nvPr/>
                </p:nvSpPr>
                <p:spPr bwMode="auto">
                  <a:xfrm>
                    <a:off x="4598" y="2028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2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28" name="Freeform 76"/>
                  <p:cNvSpPr>
                    <a:spLocks/>
                  </p:cNvSpPr>
                  <p:nvPr/>
                </p:nvSpPr>
                <p:spPr bwMode="auto">
                  <a:xfrm>
                    <a:off x="4598" y="2040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29" name="Freeform 77"/>
                  <p:cNvSpPr>
                    <a:spLocks/>
                  </p:cNvSpPr>
                  <p:nvPr/>
                </p:nvSpPr>
                <p:spPr bwMode="auto">
                  <a:xfrm>
                    <a:off x="4594" y="2026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30" name="Freeform 78"/>
                  <p:cNvSpPr>
                    <a:spLocks/>
                  </p:cNvSpPr>
                  <p:nvPr/>
                </p:nvSpPr>
                <p:spPr bwMode="auto">
                  <a:xfrm>
                    <a:off x="4594" y="2026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0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31" name="Freeform 79"/>
                  <p:cNvSpPr>
                    <a:spLocks/>
                  </p:cNvSpPr>
                  <p:nvPr/>
                </p:nvSpPr>
                <p:spPr bwMode="auto">
                  <a:xfrm>
                    <a:off x="4594" y="2037"/>
                    <a:ext cx="3" cy="3"/>
                  </a:xfrm>
                  <a:custGeom>
                    <a:avLst/>
                    <a:gdLst>
                      <a:gd name="T0" fmla="*/ 3 w 3"/>
                      <a:gd name="T1" fmla="*/ 3 h 3"/>
                      <a:gd name="T2" fmla="*/ 3 w 3"/>
                      <a:gd name="T3" fmla="*/ 2 h 3"/>
                      <a:gd name="T4" fmla="*/ 1 w 3"/>
                      <a:gd name="T5" fmla="*/ 0 h 3"/>
                      <a:gd name="T6" fmla="*/ 0 w 3"/>
                      <a:gd name="T7" fmla="*/ 1 h 3"/>
                      <a:gd name="T8" fmla="*/ 3 w 3"/>
                      <a:gd name="T9" fmla="*/ 3 h 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3" y="3"/>
                        </a:moveTo>
                        <a:lnTo>
                          <a:pt x="3" y="2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" y="3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32" name="Freeform 80"/>
                  <p:cNvSpPr>
                    <a:spLocks/>
                  </p:cNvSpPr>
                  <p:nvPr/>
                </p:nvSpPr>
                <p:spPr bwMode="auto">
                  <a:xfrm>
                    <a:off x="4590" y="2024"/>
                    <a:ext cx="2" cy="13"/>
                  </a:xfrm>
                  <a:custGeom>
                    <a:avLst/>
                    <a:gdLst>
                      <a:gd name="T0" fmla="*/ 0 w 2"/>
                      <a:gd name="T1" fmla="*/ 12 h 13"/>
                      <a:gd name="T2" fmla="*/ 0 w 2"/>
                      <a:gd name="T3" fmla="*/ 0 h 13"/>
                      <a:gd name="T4" fmla="*/ 2 w 2"/>
                      <a:gd name="T5" fmla="*/ 1 h 13"/>
                      <a:gd name="T6" fmla="*/ 2 w 2"/>
                      <a:gd name="T7" fmla="*/ 13 h 13"/>
                      <a:gd name="T8" fmla="*/ 0 w 2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1"/>
                        </a:lnTo>
                        <a:lnTo>
                          <a:pt x="2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33" name="Freeform 81"/>
                  <p:cNvSpPr>
                    <a:spLocks/>
                  </p:cNvSpPr>
                  <p:nvPr/>
                </p:nvSpPr>
                <p:spPr bwMode="auto">
                  <a:xfrm>
                    <a:off x="4590" y="2024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0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34" name="Freeform 82"/>
                  <p:cNvSpPr>
                    <a:spLocks/>
                  </p:cNvSpPr>
                  <p:nvPr/>
                </p:nvSpPr>
                <p:spPr bwMode="auto">
                  <a:xfrm>
                    <a:off x="4590" y="2035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2 w 2"/>
                      <a:gd name="T3" fmla="*/ 1 h 2"/>
                      <a:gd name="T4" fmla="*/ 1 w 2"/>
                      <a:gd name="T5" fmla="*/ 0 h 2"/>
                      <a:gd name="T6" fmla="*/ 0 w 2"/>
                      <a:gd name="T7" fmla="*/ 1 h 2"/>
                      <a:gd name="T8" fmla="*/ 2 w 2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2" y="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2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35" name="Freeform 83"/>
                  <p:cNvSpPr>
                    <a:spLocks/>
                  </p:cNvSpPr>
                  <p:nvPr/>
                </p:nvSpPr>
                <p:spPr bwMode="auto">
                  <a:xfrm>
                    <a:off x="4586" y="2022"/>
                    <a:ext cx="3" cy="12"/>
                  </a:xfrm>
                  <a:custGeom>
                    <a:avLst/>
                    <a:gdLst>
                      <a:gd name="T0" fmla="*/ 0 w 3"/>
                      <a:gd name="T1" fmla="*/ 11 h 12"/>
                      <a:gd name="T2" fmla="*/ 0 w 3"/>
                      <a:gd name="T3" fmla="*/ 0 h 12"/>
                      <a:gd name="T4" fmla="*/ 3 w 3"/>
                      <a:gd name="T5" fmla="*/ 1 h 12"/>
                      <a:gd name="T6" fmla="*/ 3 w 3"/>
                      <a:gd name="T7" fmla="*/ 12 h 12"/>
                      <a:gd name="T8" fmla="*/ 0 w 3"/>
                      <a:gd name="T9" fmla="*/ 11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2">
                        <a:moveTo>
                          <a:pt x="0" y="11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2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36" name="Freeform 84"/>
                  <p:cNvSpPr>
                    <a:spLocks/>
                  </p:cNvSpPr>
                  <p:nvPr/>
                </p:nvSpPr>
                <p:spPr bwMode="auto">
                  <a:xfrm>
                    <a:off x="4586" y="2022"/>
                    <a:ext cx="1" cy="11"/>
                  </a:xfrm>
                  <a:custGeom>
                    <a:avLst/>
                    <a:gdLst>
                      <a:gd name="T0" fmla="*/ 0 w 1"/>
                      <a:gd name="T1" fmla="*/ 11 h 11"/>
                      <a:gd name="T2" fmla="*/ 0 w 1"/>
                      <a:gd name="T3" fmla="*/ 11 h 11"/>
                      <a:gd name="T4" fmla="*/ 1 w 1"/>
                      <a:gd name="T5" fmla="*/ 0 h 11"/>
                      <a:gd name="T6" fmla="*/ 0 w 1"/>
                      <a:gd name="T7" fmla="*/ 0 h 11"/>
                      <a:gd name="T8" fmla="*/ 0 w 1"/>
                      <a:gd name="T9" fmla="*/ 11 h 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1">
                        <a:moveTo>
                          <a:pt x="0" y="11"/>
                        </a:moveTo>
                        <a:lnTo>
                          <a:pt x="0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37" name="Freeform 85"/>
                  <p:cNvSpPr>
                    <a:spLocks/>
                  </p:cNvSpPr>
                  <p:nvPr/>
                </p:nvSpPr>
                <p:spPr bwMode="auto">
                  <a:xfrm>
                    <a:off x="4586" y="2033"/>
                    <a:ext cx="3" cy="1"/>
                  </a:xfrm>
                  <a:custGeom>
                    <a:avLst/>
                    <a:gdLst>
                      <a:gd name="T0" fmla="*/ 3 w 3"/>
                      <a:gd name="T1" fmla="*/ 1 h 1"/>
                      <a:gd name="T2" fmla="*/ 3 w 3"/>
                      <a:gd name="T3" fmla="*/ 1 h 1"/>
                      <a:gd name="T4" fmla="*/ 0 w 3"/>
                      <a:gd name="T5" fmla="*/ 0 h 1"/>
                      <a:gd name="T6" fmla="*/ 0 w 3"/>
                      <a:gd name="T7" fmla="*/ 0 h 1"/>
                      <a:gd name="T8" fmla="*/ 3 w 3"/>
                      <a:gd name="T9" fmla="*/ 1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">
                        <a:moveTo>
                          <a:pt x="3" y="1"/>
                        </a:moveTo>
                        <a:lnTo>
                          <a:pt x="3" y="1"/>
                        </a:lnTo>
                        <a:lnTo>
                          <a:pt x="0" y="0"/>
                        </a:lnTo>
                        <a:lnTo>
                          <a:pt x="3" y="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38" name="Freeform 86"/>
                  <p:cNvSpPr>
                    <a:spLocks/>
                  </p:cNvSpPr>
                  <p:nvPr/>
                </p:nvSpPr>
                <p:spPr bwMode="auto">
                  <a:xfrm>
                    <a:off x="4582" y="2019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2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39" name="Rectangle 87"/>
                  <p:cNvSpPr>
                    <a:spLocks noChangeArrowheads="1"/>
                  </p:cNvSpPr>
                  <p:nvPr/>
                </p:nvSpPr>
                <p:spPr bwMode="auto">
                  <a:xfrm>
                    <a:off x="4582" y="2019"/>
                    <a:ext cx="1" cy="12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40" name="Freeform 88"/>
                  <p:cNvSpPr>
                    <a:spLocks/>
                  </p:cNvSpPr>
                  <p:nvPr/>
                </p:nvSpPr>
                <p:spPr bwMode="auto">
                  <a:xfrm>
                    <a:off x="4582" y="2031"/>
                    <a:ext cx="3" cy="1"/>
                  </a:xfrm>
                  <a:custGeom>
                    <a:avLst/>
                    <a:gdLst>
                      <a:gd name="T0" fmla="*/ 3 w 3"/>
                      <a:gd name="T1" fmla="*/ 1 h 1"/>
                      <a:gd name="T2" fmla="*/ 3 w 3"/>
                      <a:gd name="T3" fmla="*/ 0 h 1"/>
                      <a:gd name="T4" fmla="*/ 1 w 3"/>
                      <a:gd name="T5" fmla="*/ 0 h 1"/>
                      <a:gd name="T6" fmla="*/ 0 w 3"/>
                      <a:gd name="T7" fmla="*/ 0 h 1"/>
                      <a:gd name="T8" fmla="*/ 3 w 3"/>
                      <a:gd name="T9" fmla="*/ 1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">
                        <a:moveTo>
                          <a:pt x="3" y="1"/>
                        </a:moveTo>
                        <a:lnTo>
                          <a:pt x="3" y="0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41" name="Freeform 89"/>
                  <p:cNvSpPr>
                    <a:spLocks/>
                  </p:cNvSpPr>
                  <p:nvPr/>
                </p:nvSpPr>
                <p:spPr bwMode="auto">
                  <a:xfrm>
                    <a:off x="4578" y="2016"/>
                    <a:ext cx="2" cy="14"/>
                  </a:xfrm>
                  <a:custGeom>
                    <a:avLst/>
                    <a:gdLst>
                      <a:gd name="T0" fmla="*/ 0 w 2"/>
                      <a:gd name="T1" fmla="*/ 12 h 14"/>
                      <a:gd name="T2" fmla="*/ 0 w 2"/>
                      <a:gd name="T3" fmla="*/ 0 h 14"/>
                      <a:gd name="T4" fmla="*/ 2 w 2"/>
                      <a:gd name="T5" fmla="*/ 2 h 14"/>
                      <a:gd name="T6" fmla="*/ 2 w 2"/>
                      <a:gd name="T7" fmla="*/ 14 h 14"/>
                      <a:gd name="T8" fmla="*/ 0 w 2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42" name="Freeform 90"/>
                  <p:cNvSpPr>
                    <a:spLocks/>
                  </p:cNvSpPr>
                  <p:nvPr/>
                </p:nvSpPr>
                <p:spPr bwMode="auto">
                  <a:xfrm>
                    <a:off x="4578" y="2016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2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43" name="Freeform 91"/>
                  <p:cNvSpPr>
                    <a:spLocks/>
                  </p:cNvSpPr>
                  <p:nvPr/>
                </p:nvSpPr>
                <p:spPr bwMode="auto">
                  <a:xfrm>
                    <a:off x="4578" y="2028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2 w 2"/>
                      <a:gd name="T3" fmla="*/ 1 h 2"/>
                      <a:gd name="T4" fmla="*/ 1 w 2"/>
                      <a:gd name="T5" fmla="*/ 0 h 2"/>
                      <a:gd name="T6" fmla="*/ 0 w 2"/>
                      <a:gd name="T7" fmla="*/ 0 h 2"/>
                      <a:gd name="T8" fmla="*/ 2 w 2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2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2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44" name="Freeform 92"/>
                  <p:cNvSpPr>
                    <a:spLocks/>
                  </p:cNvSpPr>
                  <p:nvPr/>
                </p:nvSpPr>
                <p:spPr bwMode="auto">
                  <a:xfrm>
                    <a:off x="4574" y="2014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45" name="Freeform 93"/>
                  <p:cNvSpPr>
                    <a:spLocks/>
                  </p:cNvSpPr>
                  <p:nvPr/>
                </p:nvSpPr>
                <p:spPr bwMode="auto">
                  <a:xfrm>
                    <a:off x="4574" y="2014"/>
                    <a:ext cx="0" cy="12"/>
                  </a:xfrm>
                  <a:custGeom>
                    <a:avLst/>
                    <a:gdLst>
                      <a:gd name="T0" fmla="*/ 12 h 12"/>
                      <a:gd name="T1" fmla="*/ 12 h 12"/>
                      <a:gd name="T2" fmla="*/ 1 h 12"/>
                      <a:gd name="T3" fmla="*/ 0 h 12"/>
                      <a:gd name="T4" fmla="*/ 12 h 12"/>
                      <a:gd name="T5" fmla="*/ 0 60000 65536"/>
                      <a:gd name="T6" fmla="*/ 0 60000 65536"/>
                      <a:gd name="T7" fmla="*/ 0 60000 65536"/>
                      <a:gd name="T8" fmla="*/ 0 60000 65536"/>
                      <a:gd name="T9" fmla="*/ 0 60000 65536"/>
                    </a:gdLst>
                    <a:ahLst/>
                    <a:cxnLst>
                      <a:cxn ang="T5">
                        <a:pos x="0" y="T0"/>
                      </a:cxn>
                      <a:cxn ang="T6">
                        <a:pos x="0" y="T1"/>
                      </a:cxn>
                      <a:cxn ang="T7">
                        <a:pos x="0" y="T2"/>
                      </a:cxn>
                      <a:cxn ang="T8">
                        <a:pos x="0" y="T3"/>
                      </a:cxn>
                      <a:cxn ang="T9">
                        <a:pos x="0" y="T4"/>
                      </a:cxn>
                    </a:cxnLst>
                    <a:rect l="0" t="0" r="r" b="b"/>
                    <a:pathLst>
                      <a:path h="12">
                        <a:moveTo>
                          <a:pt x="0" y="12"/>
                        </a:moveTo>
                        <a:lnTo>
                          <a:pt x="0" y="12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46" name="Freeform 94"/>
                  <p:cNvSpPr>
                    <a:spLocks/>
                  </p:cNvSpPr>
                  <p:nvPr/>
                </p:nvSpPr>
                <p:spPr bwMode="auto">
                  <a:xfrm>
                    <a:off x="4574" y="2026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0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47" name="Freeform 95"/>
                  <p:cNvSpPr>
                    <a:spLocks/>
                  </p:cNvSpPr>
                  <p:nvPr/>
                </p:nvSpPr>
                <p:spPr bwMode="auto">
                  <a:xfrm>
                    <a:off x="4570" y="2012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2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2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48" name="Freeform 96"/>
                  <p:cNvSpPr>
                    <a:spLocks/>
                  </p:cNvSpPr>
                  <p:nvPr/>
                </p:nvSpPr>
                <p:spPr bwMode="auto">
                  <a:xfrm>
                    <a:off x="4570" y="2012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0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49" name="Freeform 97"/>
                  <p:cNvSpPr>
                    <a:spLocks/>
                  </p:cNvSpPr>
                  <p:nvPr/>
                </p:nvSpPr>
                <p:spPr bwMode="auto">
                  <a:xfrm>
                    <a:off x="4570" y="2023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2 w 2"/>
                      <a:gd name="T3" fmla="*/ 2 h 2"/>
                      <a:gd name="T4" fmla="*/ 1 w 2"/>
                      <a:gd name="T5" fmla="*/ 0 h 2"/>
                      <a:gd name="T6" fmla="*/ 0 w 2"/>
                      <a:gd name="T7" fmla="*/ 1 h 2"/>
                      <a:gd name="T8" fmla="*/ 2 w 2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2" y="2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2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50" name="Freeform 98"/>
                  <p:cNvSpPr>
                    <a:spLocks/>
                  </p:cNvSpPr>
                  <p:nvPr/>
                </p:nvSpPr>
                <p:spPr bwMode="auto">
                  <a:xfrm>
                    <a:off x="4566" y="2009"/>
                    <a:ext cx="2" cy="14"/>
                  </a:xfrm>
                  <a:custGeom>
                    <a:avLst/>
                    <a:gdLst>
                      <a:gd name="T0" fmla="*/ 0 w 2"/>
                      <a:gd name="T1" fmla="*/ 13 h 14"/>
                      <a:gd name="T2" fmla="*/ 0 w 2"/>
                      <a:gd name="T3" fmla="*/ 0 h 14"/>
                      <a:gd name="T4" fmla="*/ 2 w 2"/>
                      <a:gd name="T5" fmla="*/ 2 h 14"/>
                      <a:gd name="T6" fmla="*/ 2 w 2"/>
                      <a:gd name="T7" fmla="*/ 14 h 14"/>
                      <a:gd name="T8" fmla="*/ 0 w 2"/>
                      <a:gd name="T9" fmla="*/ 13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4">
                        <a:moveTo>
                          <a:pt x="0" y="13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14"/>
                        </a:lnTo>
                        <a:lnTo>
                          <a:pt x="0" y="1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51" name="Freeform 99"/>
                  <p:cNvSpPr>
                    <a:spLocks/>
                  </p:cNvSpPr>
                  <p:nvPr/>
                </p:nvSpPr>
                <p:spPr bwMode="auto">
                  <a:xfrm>
                    <a:off x="4566" y="2009"/>
                    <a:ext cx="1" cy="13"/>
                  </a:xfrm>
                  <a:custGeom>
                    <a:avLst/>
                    <a:gdLst>
                      <a:gd name="T0" fmla="*/ 0 w 1"/>
                      <a:gd name="T1" fmla="*/ 13 h 13"/>
                      <a:gd name="T2" fmla="*/ 1 w 1"/>
                      <a:gd name="T3" fmla="*/ 12 h 13"/>
                      <a:gd name="T4" fmla="*/ 1 w 1"/>
                      <a:gd name="T5" fmla="*/ 1 h 13"/>
                      <a:gd name="T6" fmla="*/ 0 w 1"/>
                      <a:gd name="T7" fmla="*/ 0 h 13"/>
                      <a:gd name="T8" fmla="*/ 0 w 1"/>
                      <a:gd name="T9" fmla="*/ 13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3">
                        <a:moveTo>
                          <a:pt x="0" y="13"/>
                        </a:moveTo>
                        <a:lnTo>
                          <a:pt x="1" y="1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3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52" name="Freeform 100"/>
                  <p:cNvSpPr>
                    <a:spLocks/>
                  </p:cNvSpPr>
                  <p:nvPr/>
                </p:nvSpPr>
                <p:spPr bwMode="auto">
                  <a:xfrm>
                    <a:off x="4566" y="2021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2 w 2"/>
                      <a:gd name="T3" fmla="*/ 1 h 2"/>
                      <a:gd name="T4" fmla="*/ 1 w 2"/>
                      <a:gd name="T5" fmla="*/ 0 h 2"/>
                      <a:gd name="T6" fmla="*/ 0 w 2"/>
                      <a:gd name="T7" fmla="*/ 1 h 2"/>
                      <a:gd name="T8" fmla="*/ 2 w 2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2" y="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2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53" name="Freeform 101"/>
                  <p:cNvSpPr>
                    <a:spLocks/>
                  </p:cNvSpPr>
                  <p:nvPr/>
                </p:nvSpPr>
                <p:spPr bwMode="auto">
                  <a:xfrm>
                    <a:off x="4562" y="2007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54" name="Freeform 102"/>
                  <p:cNvSpPr>
                    <a:spLocks/>
                  </p:cNvSpPr>
                  <p:nvPr/>
                </p:nvSpPr>
                <p:spPr bwMode="auto">
                  <a:xfrm>
                    <a:off x="4562" y="2007"/>
                    <a:ext cx="0" cy="12"/>
                  </a:xfrm>
                  <a:custGeom>
                    <a:avLst/>
                    <a:gdLst>
                      <a:gd name="T0" fmla="*/ 12 h 12"/>
                      <a:gd name="T1" fmla="*/ 12 h 12"/>
                      <a:gd name="T2" fmla="*/ 1 h 12"/>
                      <a:gd name="T3" fmla="*/ 0 h 12"/>
                      <a:gd name="T4" fmla="*/ 12 h 12"/>
                      <a:gd name="T5" fmla="*/ 0 60000 65536"/>
                      <a:gd name="T6" fmla="*/ 0 60000 65536"/>
                      <a:gd name="T7" fmla="*/ 0 60000 65536"/>
                      <a:gd name="T8" fmla="*/ 0 60000 65536"/>
                      <a:gd name="T9" fmla="*/ 0 60000 65536"/>
                    </a:gdLst>
                    <a:ahLst/>
                    <a:cxnLst>
                      <a:cxn ang="T5">
                        <a:pos x="0" y="T0"/>
                      </a:cxn>
                      <a:cxn ang="T6">
                        <a:pos x="0" y="T1"/>
                      </a:cxn>
                      <a:cxn ang="T7">
                        <a:pos x="0" y="T2"/>
                      </a:cxn>
                      <a:cxn ang="T8">
                        <a:pos x="0" y="T3"/>
                      </a:cxn>
                      <a:cxn ang="T9">
                        <a:pos x="0" y="T4"/>
                      </a:cxn>
                    </a:cxnLst>
                    <a:rect l="0" t="0" r="r" b="b"/>
                    <a:pathLst>
                      <a:path h="12">
                        <a:moveTo>
                          <a:pt x="0" y="12"/>
                        </a:moveTo>
                        <a:lnTo>
                          <a:pt x="0" y="12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55" name="Freeform 103"/>
                  <p:cNvSpPr>
                    <a:spLocks/>
                  </p:cNvSpPr>
                  <p:nvPr/>
                </p:nvSpPr>
                <p:spPr bwMode="auto">
                  <a:xfrm>
                    <a:off x="4562" y="2019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0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56" name="Freeform 104"/>
                  <p:cNvSpPr>
                    <a:spLocks/>
                  </p:cNvSpPr>
                  <p:nvPr/>
                </p:nvSpPr>
                <p:spPr bwMode="auto">
                  <a:xfrm>
                    <a:off x="4501" y="1970"/>
                    <a:ext cx="7" cy="9"/>
                  </a:xfrm>
                  <a:custGeom>
                    <a:avLst/>
                    <a:gdLst>
                      <a:gd name="T0" fmla="*/ 7 w 7"/>
                      <a:gd name="T1" fmla="*/ 4 h 9"/>
                      <a:gd name="T2" fmla="*/ 7 w 7"/>
                      <a:gd name="T3" fmla="*/ 9 h 9"/>
                      <a:gd name="T4" fmla="*/ 0 w 7"/>
                      <a:gd name="T5" fmla="*/ 5 h 9"/>
                      <a:gd name="T6" fmla="*/ 0 w 7"/>
                      <a:gd name="T7" fmla="*/ 0 h 9"/>
                      <a:gd name="T8" fmla="*/ 7 w 7"/>
                      <a:gd name="T9" fmla="*/ 4 h 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" h="9">
                        <a:moveTo>
                          <a:pt x="7" y="4"/>
                        </a:moveTo>
                        <a:lnTo>
                          <a:pt x="7" y="9"/>
                        </a:lnTo>
                        <a:lnTo>
                          <a:pt x="0" y="5"/>
                        </a:lnTo>
                        <a:lnTo>
                          <a:pt x="0" y="0"/>
                        </a:lnTo>
                        <a:lnTo>
                          <a:pt x="7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57" name="Freeform 105"/>
                  <p:cNvSpPr>
                    <a:spLocks/>
                  </p:cNvSpPr>
                  <p:nvPr/>
                </p:nvSpPr>
                <p:spPr bwMode="auto">
                  <a:xfrm>
                    <a:off x="4506" y="1974"/>
                    <a:ext cx="1" cy="5"/>
                  </a:xfrm>
                  <a:custGeom>
                    <a:avLst/>
                    <a:gdLst>
                      <a:gd name="T0" fmla="*/ 0 w 1"/>
                      <a:gd name="T1" fmla="*/ 1 h 5"/>
                      <a:gd name="T2" fmla="*/ 1 w 1"/>
                      <a:gd name="T3" fmla="*/ 0 h 5"/>
                      <a:gd name="T4" fmla="*/ 1 w 1"/>
                      <a:gd name="T5" fmla="*/ 4 h 5"/>
                      <a:gd name="T6" fmla="*/ 0 w 1"/>
                      <a:gd name="T7" fmla="*/ 5 h 5"/>
                      <a:gd name="T8" fmla="*/ 0 w 1"/>
                      <a:gd name="T9" fmla="*/ 1 h 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5">
                        <a:moveTo>
                          <a:pt x="0" y="1"/>
                        </a:moveTo>
                        <a:lnTo>
                          <a:pt x="1" y="0"/>
                        </a:lnTo>
                        <a:lnTo>
                          <a:pt x="1" y="4"/>
                        </a:lnTo>
                        <a:lnTo>
                          <a:pt x="0" y="5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725A1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58" name="Freeform 106"/>
                  <p:cNvSpPr>
                    <a:spLocks/>
                  </p:cNvSpPr>
                  <p:nvPr/>
                </p:nvSpPr>
                <p:spPr bwMode="auto">
                  <a:xfrm>
                    <a:off x="4500" y="1971"/>
                    <a:ext cx="7" cy="4"/>
                  </a:xfrm>
                  <a:custGeom>
                    <a:avLst/>
                    <a:gdLst>
                      <a:gd name="T0" fmla="*/ 0 w 7"/>
                      <a:gd name="T1" fmla="*/ 1 h 4"/>
                      <a:gd name="T2" fmla="*/ 1 w 7"/>
                      <a:gd name="T3" fmla="*/ 0 h 4"/>
                      <a:gd name="T4" fmla="*/ 7 w 7"/>
                      <a:gd name="T5" fmla="*/ 3 h 4"/>
                      <a:gd name="T6" fmla="*/ 6 w 7"/>
                      <a:gd name="T7" fmla="*/ 4 h 4"/>
                      <a:gd name="T8" fmla="*/ 0 w 7"/>
                      <a:gd name="T9" fmla="*/ 1 h 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" h="4">
                        <a:moveTo>
                          <a:pt x="0" y="1"/>
                        </a:moveTo>
                        <a:lnTo>
                          <a:pt x="1" y="0"/>
                        </a:lnTo>
                        <a:lnTo>
                          <a:pt x="7" y="3"/>
                        </a:lnTo>
                        <a:lnTo>
                          <a:pt x="6" y="4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E1B1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59" name="Freeform 107"/>
                  <p:cNvSpPr>
                    <a:spLocks/>
                  </p:cNvSpPr>
                  <p:nvPr/>
                </p:nvSpPr>
                <p:spPr bwMode="auto">
                  <a:xfrm>
                    <a:off x="4500" y="1972"/>
                    <a:ext cx="6" cy="7"/>
                  </a:xfrm>
                  <a:custGeom>
                    <a:avLst/>
                    <a:gdLst>
                      <a:gd name="T0" fmla="*/ 6 w 6"/>
                      <a:gd name="T1" fmla="*/ 3 h 7"/>
                      <a:gd name="T2" fmla="*/ 6 w 6"/>
                      <a:gd name="T3" fmla="*/ 7 h 7"/>
                      <a:gd name="T4" fmla="*/ 0 w 6"/>
                      <a:gd name="T5" fmla="*/ 3 h 7"/>
                      <a:gd name="T6" fmla="*/ 0 w 6"/>
                      <a:gd name="T7" fmla="*/ 0 h 7"/>
                      <a:gd name="T8" fmla="*/ 6 w 6"/>
                      <a:gd name="T9" fmla="*/ 3 h 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" h="7">
                        <a:moveTo>
                          <a:pt x="6" y="3"/>
                        </a:moveTo>
                        <a:lnTo>
                          <a:pt x="6" y="7"/>
                        </a:lnTo>
                        <a:lnTo>
                          <a:pt x="0" y="3"/>
                        </a:lnTo>
                        <a:lnTo>
                          <a:pt x="0" y="0"/>
                        </a:lnTo>
                        <a:lnTo>
                          <a:pt x="6" y="3"/>
                        </a:lnTo>
                        <a:close/>
                      </a:path>
                    </a:pathLst>
                  </a:custGeom>
                  <a:solidFill>
                    <a:srgbClr val="E1B1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60" name="Freeform 108"/>
                  <p:cNvSpPr>
                    <a:spLocks/>
                  </p:cNvSpPr>
                  <p:nvPr/>
                </p:nvSpPr>
                <p:spPr bwMode="auto">
                  <a:xfrm>
                    <a:off x="4612" y="1935"/>
                    <a:ext cx="127" cy="92"/>
                  </a:xfrm>
                  <a:custGeom>
                    <a:avLst/>
                    <a:gdLst>
                      <a:gd name="T0" fmla="*/ 0 w 127"/>
                      <a:gd name="T1" fmla="*/ 74 h 92"/>
                      <a:gd name="T2" fmla="*/ 127 w 127"/>
                      <a:gd name="T3" fmla="*/ 0 h 92"/>
                      <a:gd name="T4" fmla="*/ 127 w 127"/>
                      <a:gd name="T5" fmla="*/ 17 h 92"/>
                      <a:gd name="T6" fmla="*/ 0 w 127"/>
                      <a:gd name="T7" fmla="*/ 92 h 92"/>
                      <a:gd name="T8" fmla="*/ 0 w 127"/>
                      <a:gd name="T9" fmla="*/ 74 h 9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27" h="92">
                        <a:moveTo>
                          <a:pt x="0" y="74"/>
                        </a:moveTo>
                        <a:lnTo>
                          <a:pt x="127" y="0"/>
                        </a:lnTo>
                        <a:lnTo>
                          <a:pt x="127" y="17"/>
                        </a:lnTo>
                        <a:lnTo>
                          <a:pt x="0" y="92"/>
                        </a:lnTo>
                        <a:lnTo>
                          <a:pt x="0" y="7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61" name="Freeform 109"/>
                  <p:cNvSpPr>
                    <a:spLocks/>
                  </p:cNvSpPr>
                  <p:nvPr/>
                </p:nvSpPr>
                <p:spPr bwMode="auto">
                  <a:xfrm>
                    <a:off x="4500" y="1871"/>
                    <a:ext cx="239" cy="138"/>
                  </a:xfrm>
                  <a:custGeom>
                    <a:avLst/>
                    <a:gdLst>
                      <a:gd name="T0" fmla="*/ 0 w 239"/>
                      <a:gd name="T1" fmla="*/ 74 h 138"/>
                      <a:gd name="T2" fmla="*/ 128 w 239"/>
                      <a:gd name="T3" fmla="*/ 0 h 138"/>
                      <a:gd name="T4" fmla="*/ 239 w 239"/>
                      <a:gd name="T5" fmla="*/ 64 h 138"/>
                      <a:gd name="T6" fmla="*/ 112 w 239"/>
                      <a:gd name="T7" fmla="*/ 138 h 138"/>
                      <a:gd name="T8" fmla="*/ 0 w 239"/>
                      <a:gd name="T9" fmla="*/ 74 h 13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39" h="138">
                        <a:moveTo>
                          <a:pt x="0" y="74"/>
                        </a:moveTo>
                        <a:lnTo>
                          <a:pt x="128" y="0"/>
                        </a:lnTo>
                        <a:lnTo>
                          <a:pt x="239" y="64"/>
                        </a:lnTo>
                        <a:lnTo>
                          <a:pt x="112" y="138"/>
                        </a:lnTo>
                        <a:lnTo>
                          <a:pt x="0" y="74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62" name="Freeform 110"/>
                  <p:cNvSpPr>
                    <a:spLocks/>
                  </p:cNvSpPr>
                  <p:nvPr/>
                </p:nvSpPr>
                <p:spPr bwMode="auto">
                  <a:xfrm>
                    <a:off x="4500" y="1945"/>
                    <a:ext cx="112" cy="82"/>
                  </a:xfrm>
                  <a:custGeom>
                    <a:avLst/>
                    <a:gdLst>
                      <a:gd name="T0" fmla="*/ 112 w 112"/>
                      <a:gd name="T1" fmla="*/ 64 h 82"/>
                      <a:gd name="T2" fmla="*/ 112 w 112"/>
                      <a:gd name="T3" fmla="*/ 82 h 82"/>
                      <a:gd name="T4" fmla="*/ 0 w 112"/>
                      <a:gd name="T5" fmla="*/ 17 h 82"/>
                      <a:gd name="T6" fmla="*/ 0 w 112"/>
                      <a:gd name="T7" fmla="*/ 0 h 82"/>
                      <a:gd name="T8" fmla="*/ 112 w 112"/>
                      <a:gd name="T9" fmla="*/ 64 h 8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12" h="82">
                        <a:moveTo>
                          <a:pt x="112" y="64"/>
                        </a:moveTo>
                        <a:lnTo>
                          <a:pt x="112" y="82"/>
                        </a:lnTo>
                        <a:lnTo>
                          <a:pt x="0" y="17"/>
                        </a:lnTo>
                        <a:lnTo>
                          <a:pt x="0" y="0"/>
                        </a:lnTo>
                        <a:lnTo>
                          <a:pt x="112" y="64"/>
                        </a:ln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63" name="Freeform 111"/>
                  <p:cNvSpPr>
                    <a:spLocks/>
                  </p:cNvSpPr>
                  <p:nvPr/>
                </p:nvSpPr>
                <p:spPr bwMode="auto">
                  <a:xfrm>
                    <a:off x="4508" y="1952"/>
                    <a:ext cx="37" cy="27"/>
                  </a:xfrm>
                  <a:custGeom>
                    <a:avLst/>
                    <a:gdLst>
                      <a:gd name="T0" fmla="*/ 0 w 37"/>
                      <a:gd name="T1" fmla="*/ 6 h 27"/>
                      <a:gd name="T2" fmla="*/ 0 w 37"/>
                      <a:gd name="T3" fmla="*/ 0 h 27"/>
                      <a:gd name="T4" fmla="*/ 37 w 37"/>
                      <a:gd name="T5" fmla="*/ 22 h 27"/>
                      <a:gd name="T6" fmla="*/ 37 w 37"/>
                      <a:gd name="T7" fmla="*/ 27 h 27"/>
                      <a:gd name="T8" fmla="*/ 0 w 37"/>
                      <a:gd name="T9" fmla="*/ 6 h 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" h="27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37" y="22"/>
                        </a:lnTo>
                        <a:lnTo>
                          <a:pt x="37" y="27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64" name="Freeform 112"/>
                  <p:cNvSpPr>
                    <a:spLocks/>
                  </p:cNvSpPr>
                  <p:nvPr/>
                </p:nvSpPr>
                <p:spPr bwMode="auto">
                  <a:xfrm>
                    <a:off x="4508" y="1952"/>
                    <a:ext cx="1" cy="6"/>
                  </a:xfrm>
                  <a:custGeom>
                    <a:avLst/>
                    <a:gdLst>
                      <a:gd name="T0" fmla="*/ 0 w 1"/>
                      <a:gd name="T1" fmla="*/ 6 h 6"/>
                      <a:gd name="T2" fmla="*/ 1 w 1"/>
                      <a:gd name="T3" fmla="*/ 6 h 6"/>
                      <a:gd name="T4" fmla="*/ 1 w 1"/>
                      <a:gd name="T5" fmla="*/ 1 h 6"/>
                      <a:gd name="T6" fmla="*/ 0 w 1"/>
                      <a:gd name="T7" fmla="*/ 0 h 6"/>
                      <a:gd name="T8" fmla="*/ 0 w 1"/>
                      <a:gd name="T9" fmla="*/ 6 h 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6">
                        <a:moveTo>
                          <a:pt x="0" y="6"/>
                        </a:moveTo>
                        <a:lnTo>
                          <a:pt x="1" y="6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65" name="Freeform 113"/>
                  <p:cNvSpPr>
                    <a:spLocks/>
                  </p:cNvSpPr>
                  <p:nvPr/>
                </p:nvSpPr>
                <p:spPr bwMode="auto">
                  <a:xfrm>
                    <a:off x="4508" y="1958"/>
                    <a:ext cx="37" cy="21"/>
                  </a:xfrm>
                  <a:custGeom>
                    <a:avLst/>
                    <a:gdLst>
                      <a:gd name="T0" fmla="*/ 37 w 37"/>
                      <a:gd name="T1" fmla="*/ 21 h 21"/>
                      <a:gd name="T2" fmla="*/ 37 w 37"/>
                      <a:gd name="T3" fmla="*/ 21 h 21"/>
                      <a:gd name="T4" fmla="*/ 1 w 37"/>
                      <a:gd name="T5" fmla="*/ 0 h 21"/>
                      <a:gd name="T6" fmla="*/ 0 w 37"/>
                      <a:gd name="T7" fmla="*/ 0 h 21"/>
                      <a:gd name="T8" fmla="*/ 37 w 37"/>
                      <a:gd name="T9" fmla="*/ 21 h 2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" h="21">
                        <a:moveTo>
                          <a:pt x="37" y="21"/>
                        </a:moveTo>
                        <a:lnTo>
                          <a:pt x="37" y="2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7" y="2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66" name="Freeform 114"/>
                  <p:cNvSpPr>
                    <a:spLocks/>
                  </p:cNvSpPr>
                  <p:nvPr/>
                </p:nvSpPr>
                <p:spPr bwMode="auto">
                  <a:xfrm>
                    <a:off x="4606" y="2009"/>
                    <a:ext cx="3" cy="14"/>
                  </a:xfrm>
                  <a:custGeom>
                    <a:avLst/>
                    <a:gdLst>
                      <a:gd name="T0" fmla="*/ 0 w 3"/>
                      <a:gd name="T1" fmla="*/ 13 h 14"/>
                      <a:gd name="T2" fmla="*/ 1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3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3"/>
                        </a:moveTo>
                        <a:lnTo>
                          <a:pt x="1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67" name="Freeform 115"/>
                  <p:cNvSpPr>
                    <a:spLocks/>
                  </p:cNvSpPr>
                  <p:nvPr/>
                </p:nvSpPr>
                <p:spPr bwMode="auto">
                  <a:xfrm>
                    <a:off x="4606" y="2009"/>
                    <a:ext cx="1" cy="13"/>
                  </a:xfrm>
                  <a:custGeom>
                    <a:avLst/>
                    <a:gdLst>
                      <a:gd name="T0" fmla="*/ 0 w 1"/>
                      <a:gd name="T1" fmla="*/ 13 h 13"/>
                      <a:gd name="T2" fmla="*/ 1 w 1"/>
                      <a:gd name="T3" fmla="*/ 12 h 13"/>
                      <a:gd name="T4" fmla="*/ 1 w 1"/>
                      <a:gd name="T5" fmla="*/ 0 h 13"/>
                      <a:gd name="T6" fmla="*/ 1 w 1"/>
                      <a:gd name="T7" fmla="*/ 0 h 13"/>
                      <a:gd name="T8" fmla="*/ 0 w 1"/>
                      <a:gd name="T9" fmla="*/ 13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3">
                        <a:moveTo>
                          <a:pt x="0" y="13"/>
                        </a:moveTo>
                        <a:lnTo>
                          <a:pt x="1" y="12"/>
                        </a:lnTo>
                        <a:lnTo>
                          <a:pt x="1" y="0"/>
                        </a:lnTo>
                        <a:lnTo>
                          <a:pt x="0" y="13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68" name="Freeform 116"/>
                  <p:cNvSpPr>
                    <a:spLocks/>
                  </p:cNvSpPr>
                  <p:nvPr/>
                </p:nvSpPr>
                <p:spPr bwMode="auto">
                  <a:xfrm>
                    <a:off x="4606" y="2021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69" name="Freeform 117"/>
                  <p:cNvSpPr>
                    <a:spLocks/>
                  </p:cNvSpPr>
                  <p:nvPr/>
                </p:nvSpPr>
                <p:spPr bwMode="auto">
                  <a:xfrm>
                    <a:off x="4602" y="2007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70" name="Rectangle 118"/>
                  <p:cNvSpPr>
                    <a:spLocks noChangeArrowheads="1"/>
                  </p:cNvSpPr>
                  <p:nvPr/>
                </p:nvSpPr>
                <p:spPr bwMode="auto">
                  <a:xfrm>
                    <a:off x="4602" y="2007"/>
                    <a:ext cx="1" cy="12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71" name="Freeform 119"/>
                  <p:cNvSpPr>
                    <a:spLocks/>
                  </p:cNvSpPr>
                  <p:nvPr/>
                </p:nvSpPr>
                <p:spPr bwMode="auto">
                  <a:xfrm>
                    <a:off x="4602" y="2019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0 h 2"/>
                      <a:gd name="T4" fmla="*/ 1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0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72" name="Freeform 120"/>
                  <p:cNvSpPr>
                    <a:spLocks/>
                  </p:cNvSpPr>
                  <p:nvPr/>
                </p:nvSpPr>
                <p:spPr bwMode="auto">
                  <a:xfrm>
                    <a:off x="4598" y="2005"/>
                    <a:ext cx="3" cy="13"/>
                  </a:xfrm>
                  <a:custGeom>
                    <a:avLst/>
                    <a:gdLst>
                      <a:gd name="T0" fmla="*/ 0 w 3"/>
                      <a:gd name="T1" fmla="*/ 11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1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1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73" name="Rectangle 121"/>
                  <p:cNvSpPr>
                    <a:spLocks noChangeArrowheads="1"/>
                  </p:cNvSpPr>
                  <p:nvPr/>
                </p:nvSpPr>
                <p:spPr bwMode="auto">
                  <a:xfrm>
                    <a:off x="4598" y="2005"/>
                    <a:ext cx="1" cy="11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74" name="Freeform 122"/>
                  <p:cNvSpPr>
                    <a:spLocks/>
                  </p:cNvSpPr>
                  <p:nvPr/>
                </p:nvSpPr>
                <p:spPr bwMode="auto">
                  <a:xfrm>
                    <a:off x="4598" y="2016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75" name="Freeform 123"/>
                  <p:cNvSpPr>
                    <a:spLocks/>
                  </p:cNvSpPr>
                  <p:nvPr/>
                </p:nvSpPr>
                <p:spPr bwMode="auto">
                  <a:xfrm>
                    <a:off x="4594" y="2003"/>
                    <a:ext cx="3" cy="13"/>
                  </a:xfrm>
                  <a:custGeom>
                    <a:avLst/>
                    <a:gdLst>
                      <a:gd name="T0" fmla="*/ 0 w 3"/>
                      <a:gd name="T1" fmla="*/ 11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1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1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76" name="Rectangle 124"/>
                  <p:cNvSpPr>
                    <a:spLocks noChangeArrowheads="1"/>
                  </p:cNvSpPr>
                  <p:nvPr/>
                </p:nvSpPr>
                <p:spPr bwMode="auto">
                  <a:xfrm>
                    <a:off x="4594" y="2003"/>
                    <a:ext cx="1" cy="11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77" name="Freeform 125"/>
                  <p:cNvSpPr>
                    <a:spLocks/>
                  </p:cNvSpPr>
                  <p:nvPr/>
                </p:nvSpPr>
                <p:spPr bwMode="auto">
                  <a:xfrm>
                    <a:off x="4594" y="2014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78" name="Freeform 126"/>
                  <p:cNvSpPr>
                    <a:spLocks/>
                  </p:cNvSpPr>
                  <p:nvPr/>
                </p:nvSpPr>
                <p:spPr bwMode="auto">
                  <a:xfrm>
                    <a:off x="4590" y="2000"/>
                    <a:ext cx="2" cy="13"/>
                  </a:xfrm>
                  <a:custGeom>
                    <a:avLst/>
                    <a:gdLst>
                      <a:gd name="T0" fmla="*/ 0 w 2"/>
                      <a:gd name="T1" fmla="*/ 12 h 13"/>
                      <a:gd name="T2" fmla="*/ 0 w 2"/>
                      <a:gd name="T3" fmla="*/ 0 h 13"/>
                      <a:gd name="T4" fmla="*/ 2 w 2"/>
                      <a:gd name="T5" fmla="*/ 1 h 13"/>
                      <a:gd name="T6" fmla="*/ 2 w 2"/>
                      <a:gd name="T7" fmla="*/ 13 h 13"/>
                      <a:gd name="T8" fmla="*/ 0 w 2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1"/>
                        </a:lnTo>
                        <a:lnTo>
                          <a:pt x="2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79" name="Rectangle 127"/>
                  <p:cNvSpPr>
                    <a:spLocks noChangeArrowheads="1"/>
                  </p:cNvSpPr>
                  <p:nvPr/>
                </p:nvSpPr>
                <p:spPr bwMode="auto">
                  <a:xfrm>
                    <a:off x="4590" y="2000"/>
                    <a:ext cx="1" cy="12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80" name="Freeform 128"/>
                  <p:cNvSpPr>
                    <a:spLocks/>
                  </p:cNvSpPr>
                  <p:nvPr/>
                </p:nvSpPr>
                <p:spPr bwMode="auto">
                  <a:xfrm>
                    <a:off x="4590" y="2012"/>
                    <a:ext cx="2" cy="1"/>
                  </a:xfrm>
                  <a:custGeom>
                    <a:avLst/>
                    <a:gdLst>
                      <a:gd name="T0" fmla="*/ 2 w 2"/>
                      <a:gd name="T1" fmla="*/ 1 h 1"/>
                      <a:gd name="T2" fmla="*/ 2 w 2"/>
                      <a:gd name="T3" fmla="*/ 0 h 1"/>
                      <a:gd name="T4" fmla="*/ 1 w 2"/>
                      <a:gd name="T5" fmla="*/ 0 h 1"/>
                      <a:gd name="T6" fmla="*/ 0 w 2"/>
                      <a:gd name="T7" fmla="*/ 0 h 1"/>
                      <a:gd name="T8" fmla="*/ 2 w 2"/>
                      <a:gd name="T9" fmla="*/ 1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">
                        <a:moveTo>
                          <a:pt x="2" y="1"/>
                        </a:moveTo>
                        <a:lnTo>
                          <a:pt x="2" y="0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2" y="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81" name="Freeform 129"/>
                  <p:cNvSpPr>
                    <a:spLocks/>
                  </p:cNvSpPr>
                  <p:nvPr/>
                </p:nvSpPr>
                <p:spPr bwMode="auto">
                  <a:xfrm>
                    <a:off x="4586" y="1997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82" name="Freeform 130"/>
                  <p:cNvSpPr>
                    <a:spLocks/>
                  </p:cNvSpPr>
                  <p:nvPr/>
                </p:nvSpPr>
                <p:spPr bwMode="auto">
                  <a:xfrm>
                    <a:off x="4586" y="1997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0 w 1"/>
                      <a:gd name="T3" fmla="*/ 12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0" y="1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83" name="Freeform 131"/>
                  <p:cNvSpPr>
                    <a:spLocks/>
                  </p:cNvSpPr>
                  <p:nvPr/>
                </p:nvSpPr>
                <p:spPr bwMode="auto">
                  <a:xfrm>
                    <a:off x="4586" y="2009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0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84" name="Freeform 132"/>
                  <p:cNvSpPr>
                    <a:spLocks/>
                  </p:cNvSpPr>
                  <p:nvPr/>
                </p:nvSpPr>
                <p:spPr bwMode="auto">
                  <a:xfrm>
                    <a:off x="4582" y="1995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85" name="Freeform 133"/>
                  <p:cNvSpPr>
                    <a:spLocks/>
                  </p:cNvSpPr>
                  <p:nvPr/>
                </p:nvSpPr>
                <p:spPr bwMode="auto">
                  <a:xfrm>
                    <a:off x="4582" y="1995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86" name="Freeform 134"/>
                  <p:cNvSpPr>
                    <a:spLocks/>
                  </p:cNvSpPr>
                  <p:nvPr/>
                </p:nvSpPr>
                <p:spPr bwMode="auto">
                  <a:xfrm>
                    <a:off x="4582" y="2006"/>
                    <a:ext cx="3" cy="3"/>
                  </a:xfrm>
                  <a:custGeom>
                    <a:avLst/>
                    <a:gdLst>
                      <a:gd name="T0" fmla="*/ 3 w 3"/>
                      <a:gd name="T1" fmla="*/ 3 h 3"/>
                      <a:gd name="T2" fmla="*/ 3 w 3"/>
                      <a:gd name="T3" fmla="*/ 2 h 3"/>
                      <a:gd name="T4" fmla="*/ 1 w 3"/>
                      <a:gd name="T5" fmla="*/ 0 h 3"/>
                      <a:gd name="T6" fmla="*/ 0 w 3"/>
                      <a:gd name="T7" fmla="*/ 1 h 3"/>
                      <a:gd name="T8" fmla="*/ 3 w 3"/>
                      <a:gd name="T9" fmla="*/ 3 h 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3" y="3"/>
                        </a:moveTo>
                        <a:lnTo>
                          <a:pt x="3" y="2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" y="3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87" name="Freeform 135"/>
                  <p:cNvSpPr>
                    <a:spLocks/>
                  </p:cNvSpPr>
                  <p:nvPr/>
                </p:nvSpPr>
                <p:spPr bwMode="auto">
                  <a:xfrm>
                    <a:off x="4578" y="1993"/>
                    <a:ext cx="2" cy="13"/>
                  </a:xfrm>
                  <a:custGeom>
                    <a:avLst/>
                    <a:gdLst>
                      <a:gd name="T0" fmla="*/ 0 w 2"/>
                      <a:gd name="T1" fmla="*/ 12 h 13"/>
                      <a:gd name="T2" fmla="*/ 0 w 2"/>
                      <a:gd name="T3" fmla="*/ 0 h 13"/>
                      <a:gd name="T4" fmla="*/ 2 w 2"/>
                      <a:gd name="T5" fmla="*/ 1 h 13"/>
                      <a:gd name="T6" fmla="*/ 2 w 2"/>
                      <a:gd name="T7" fmla="*/ 13 h 13"/>
                      <a:gd name="T8" fmla="*/ 0 w 2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1"/>
                        </a:lnTo>
                        <a:lnTo>
                          <a:pt x="2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88" name="Freeform 136"/>
                  <p:cNvSpPr>
                    <a:spLocks/>
                  </p:cNvSpPr>
                  <p:nvPr/>
                </p:nvSpPr>
                <p:spPr bwMode="auto">
                  <a:xfrm>
                    <a:off x="4578" y="1993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89" name="Freeform 137"/>
                  <p:cNvSpPr>
                    <a:spLocks/>
                  </p:cNvSpPr>
                  <p:nvPr/>
                </p:nvSpPr>
                <p:spPr bwMode="auto">
                  <a:xfrm>
                    <a:off x="4578" y="2004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2 w 2"/>
                      <a:gd name="T3" fmla="*/ 2 h 2"/>
                      <a:gd name="T4" fmla="*/ 1 w 2"/>
                      <a:gd name="T5" fmla="*/ 0 h 2"/>
                      <a:gd name="T6" fmla="*/ 0 w 2"/>
                      <a:gd name="T7" fmla="*/ 1 h 2"/>
                      <a:gd name="T8" fmla="*/ 2 w 2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2" y="2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2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90" name="Freeform 138"/>
                  <p:cNvSpPr>
                    <a:spLocks/>
                  </p:cNvSpPr>
                  <p:nvPr/>
                </p:nvSpPr>
                <p:spPr bwMode="auto">
                  <a:xfrm>
                    <a:off x="4574" y="1991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91" name="Freeform 139"/>
                  <p:cNvSpPr>
                    <a:spLocks/>
                  </p:cNvSpPr>
                  <p:nvPr/>
                </p:nvSpPr>
                <p:spPr bwMode="auto">
                  <a:xfrm>
                    <a:off x="4574" y="1991"/>
                    <a:ext cx="0" cy="12"/>
                  </a:xfrm>
                  <a:custGeom>
                    <a:avLst/>
                    <a:gdLst>
                      <a:gd name="T0" fmla="*/ 12 h 12"/>
                      <a:gd name="T1" fmla="*/ 11 h 12"/>
                      <a:gd name="T2" fmla="*/ 0 h 12"/>
                      <a:gd name="T3" fmla="*/ 0 h 12"/>
                      <a:gd name="T4" fmla="*/ 12 h 12"/>
                      <a:gd name="T5" fmla="*/ 0 60000 65536"/>
                      <a:gd name="T6" fmla="*/ 0 60000 65536"/>
                      <a:gd name="T7" fmla="*/ 0 60000 65536"/>
                      <a:gd name="T8" fmla="*/ 0 60000 65536"/>
                      <a:gd name="T9" fmla="*/ 0 60000 65536"/>
                    </a:gdLst>
                    <a:ahLst/>
                    <a:cxnLst>
                      <a:cxn ang="T5">
                        <a:pos x="0" y="T0"/>
                      </a:cxn>
                      <a:cxn ang="T6">
                        <a:pos x="0" y="T1"/>
                      </a:cxn>
                      <a:cxn ang="T7">
                        <a:pos x="0" y="T2"/>
                      </a:cxn>
                      <a:cxn ang="T8">
                        <a:pos x="0" y="T3"/>
                      </a:cxn>
                      <a:cxn ang="T9">
                        <a:pos x="0" y="T4"/>
                      </a:cxn>
                    </a:cxnLst>
                    <a:rect l="0" t="0" r="r" b="b"/>
                    <a:pathLst>
                      <a:path h="12">
                        <a:moveTo>
                          <a:pt x="0" y="12"/>
                        </a:moveTo>
                        <a:lnTo>
                          <a:pt x="0" y="1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92" name="Freeform 140"/>
                  <p:cNvSpPr>
                    <a:spLocks/>
                  </p:cNvSpPr>
                  <p:nvPr/>
                </p:nvSpPr>
                <p:spPr bwMode="auto">
                  <a:xfrm>
                    <a:off x="4574" y="2002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0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0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93" name="Freeform 141"/>
                  <p:cNvSpPr>
                    <a:spLocks/>
                  </p:cNvSpPr>
                  <p:nvPr/>
                </p:nvSpPr>
                <p:spPr bwMode="auto">
                  <a:xfrm>
                    <a:off x="4570" y="1988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2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2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94" name="Rectangle 142"/>
                  <p:cNvSpPr>
                    <a:spLocks noChangeArrowheads="1"/>
                  </p:cNvSpPr>
                  <p:nvPr/>
                </p:nvSpPr>
                <p:spPr bwMode="auto">
                  <a:xfrm>
                    <a:off x="4570" y="1988"/>
                    <a:ext cx="1" cy="12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95" name="Freeform 143"/>
                  <p:cNvSpPr>
                    <a:spLocks/>
                  </p:cNvSpPr>
                  <p:nvPr/>
                </p:nvSpPr>
                <p:spPr bwMode="auto">
                  <a:xfrm>
                    <a:off x="4570" y="2000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2 w 2"/>
                      <a:gd name="T3" fmla="*/ 1 h 2"/>
                      <a:gd name="T4" fmla="*/ 1 w 2"/>
                      <a:gd name="T5" fmla="*/ 0 h 2"/>
                      <a:gd name="T6" fmla="*/ 0 w 2"/>
                      <a:gd name="T7" fmla="*/ 0 h 2"/>
                      <a:gd name="T8" fmla="*/ 2 w 2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2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2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96" name="Freeform 144"/>
                  <p:cNvSpPr>
                    <a:spLocks/>
                  </p:cNvSpPr>
                  <p:nvPr/>
                </p:nvSpPr>
                <p:spPr bwMode="auto">
                  <a:xfrm>
                    <a:off x="4566" y="1986"/>
                    <a:ext cx="2" cy="14"/>
                  </a:xfrm>
                  <a:custGeom>
                    <a:avLst/>
                    <a:gdLst>
                      <a:gd name="T0" fmla="*/ 0 w 2"/>
                      <a:gd name="T1" fmla="*/ 12 h 14"/>
                      <a:gd name="T2" fmla="*/ 0 w 2"/>
                      <a:gd name="T3" fmla="*/ 0 h 14"/>
                      <a:gd name="T4" fmla="*/ 2 w 2"/>
                      <a:gd name="T5" fmla="*/ 2 h 14"/>
                      <a:gd name="T6" fmla="*/ 2 w 2"/>
                      <a:gd name="T7" fmla="*/ 14 h 14"/>
                      <a:gd name="T8" fmla="*/ 0 w 2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97" name="Freeform 145"/>
                  <p:cNvSpPr>
                    <a:spLocks/>
                  </p:cNvSpPr>
                  <p:nvPr/>
                </p:nvSpPr>
                <p:spPr bwMode="auto">
                  <a:xfrm>
                    <a:off x="4566" y="1986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0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98" name="Freeform 146"/>
                  <p:cNvSpPr>
                    <a:spLocks/>
                  </p:cNvSpPr>
                  <p:nvPr/>
                </p:nvSpPr>
                <p:spPr bwMode="auto">
                  <a:xfrm>
                    <a:off x="4566" y="1997"/>
                    <a:ext cx="2" cy="3"/>
                  </a:xfrm>
                  <a:custGeom>
                    <a:avLst/>
                    <a:gdLst>
                      <a:gd name="T0" fmla="*/ 2 w 2"/>
                      <a:gd name="T1" fmla="*/ 3 h 3"/>
                      <a:gd name="T2" fmla="*/ 2 w 2"/>
                      <a:gd name="T3" fmla="*/ 1 h 3"/>
                      <a:gd name="T4" fmla="*/ 1 w 2"/>
                      <a:gd name="T5" fmla="*/ 0 h 3"/>
                      <a:gd name="T6" fmla="*/ 0 w 2"/>
                      <a:gd name="T7" fmla="*/ 1 h 3"/>
                      <a:gd name="T8" fmla="*/ 2 w 2"/>
                      <a:gd name="T9" fmla="*/ 3 h 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2" y="3"/>
                        </a:moveTo>
                        <a:lnTo>
                          <a:pt x="2" y="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2" y="3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499" name="Freeform 147"/>
                  <p:cNvSpPr>
                    <a:spLocks/>
                  </p:cNvSpPr>
                  <p:nvPr/>
                </p:nvSpPr>
                <p:spPr bwMode="auto">
                  <a:xfrm>
                    <a:off x="4562" y="1984"/>
                    <a:ext cx="3" cy="13"/>
                  </a:xfrm>
                  <a:custGeom>
                    <a:avLst/>
                    <a:gdLst>
                      <a:gd name="T0" fmla="*/ 0 w 3"/>
                      <a:gd name="T1" fmla="*/ 11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1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1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00" name="Rectangle 148"/>
                  <p:cNvSpPr>
                    <a:spLocks noChangeArrowheads="1"/>
                  </p:cNvSpPr>
                  <p:nvPr/>
                </p:nvSpPr>
                <p:spPr bwMode="auto">
                  <a:xfrm>
                    <a:off x="4562" y="1984"/>
                    <a:ext cx="1" cy="11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01" name="Freeform 149"/>
                  <p:cNvSpPr>
                    <a:spLocks/>
                  </p:cNvSpPr>
                  <p:nvPr/>
                </p:nvSpPr>
                <p:spPr bwMode="auto">
                  <a:xfrm>
                    <a:off x="4562" y="1995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0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02" name="Freeform 150"/>
                  <p:cNvSpPr>
                    <a:spLocks/>
                  </p:cNvSpPr>
                  <p:nvPr/>
                </p:nvSpPr>
                <p:spPr bwMode="auto">
                  <a:xfrm>
                    <a:off x="4501" y="1947"/>
                    <a:ext cx="7" cy="8"/>
                  </a:xfrm>
                  <a:custGeom>
                    <a:avLst/>
                    <a:gdLst>
                      <a:gd name="T0" fmla="*/ 7 w 7"/>
                      <a:gd name="T1" fmla="*/ 4 h 8"/>
                      <a:gd name="T2" fmla="*/ 7 w 7"/>
                      <a:gd name="T3" fmla="*/ 8 h 8"/>
                      <a:gd name="T4" fmla="*/ 0 w 7"/>
                      <a:gd name="T5" fmla="*/ 5 h 8"/>
                      <a:gd name="T6" fmla="*/ 0 w 7"/>
                      <a:gd name="T7" fmla="*/ 0 h 8"/>
                      <a:gd name="T8" fmla="*/ 7 w 7"/>
                      <a:gd name="T9" fmla="*/ 4 h 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7" y="4"/>
                        </a:moveTo>
                        <a:lnTo>
                          <a:pt x="7" y="8"/>
                        </a:lnTo>
                        <a:lnTo>
                          <a:pt x="0" y="5"/>
                        </a:lnTo>
                        <a:lnTo>
                          <a:pt x="0" y="0"/>
                        </a:lnTo>
                        <a:lnTo>
                          <a:pt x="7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03" name="Freeform 151"/>
                  <p:cNvSpPr>
                    <a:spLocks/>
                  </p:cNvSpPr>
                  <p:nvPr/>
                </p:nvSpPr>
                <p:spPr bwMode="auto">
                  <a:xfrm>
                    <a:off x="4506" y="1951"/>
                    <a:ext cx="1" cy="4"/>
                  </a:xfrm>
                  <a:custGeom>
                    <a:avLst/>
                    <a:gdLst>
                      <a:gd name="T0" fmla="*/ 0 w 1"/>
                      <a:gd name="T1" fmla="*/ 1 h 4"/>
                      <a:gd name="T2" fmla="*/ 1 w 1"/>
                      <a:gd name="T3" fmla="*/ 0 h 4"/>
                      <a:gd name="T4" fmla="*/ 1 w 1"/>
                      <a:gd name="T5" fmla="*/ 4 h 4"/>
                      <a:gd name="T6" fmla="*/ 0 w 1"/>
                      <a:gd name="T7" fmla="*/ 4 h 4"/>
                      <a:gd name="T8" fmla="*/ 0 w 1"/>
                      <a:gd name="T9" fmla="*/ 1 h 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4">
                        <a:moveTo>
                          <a:pt x="0" y="1"/>
                        </a:moveTo>
                        <a:lnTo>
                          <a:pt x="1" y="0"/>
                        </a:lnTo>
                        <a:lnTo>
                          <a:pt x="1" y="4"/>
                        </a:lnTo>
                        <a:lnTo>
                          <a:pt x="0" y="4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725A1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04" name="Freeform 152"/>
                  <p:cNvSpPr>
                    <a:spLocks/>
                  </p:cNvSpPr>
                  <p:nvPr/>
                </p:nvSpPr>
                <p:spPr bwMode="auto">
                  <a:xfrm>
                    <a:off x="4500" y="1948"/>
                    <a:ext cx="7" cy="4"/>
                  </a:xfrm>
                  <a:custGeom>
                    <a:avLst/>
                    <a:gdLst>
                      <a:gd name="T0" fmla="*/ 0 w 7"/>
                      <a:gd name="T1" fmla="*/ 0 h 4"/>
                      <a:gd name="T2" fmla="*/ 1 w 7"/>
                      <a:gd name="T3" fmla="*/ 0 h 4"/>
                      <a:gd name="T4" fmla="*/ 7 w 7"/>
                      <a:gd name="T5" fmla="*/ 3 h 4"/>
                      <a:gd name="T6" fmla="*/ 6 w 7"/>
                      <a:gd name="T7" fmla="*/ 4 h 4"/>
                      <a:gd name="T8" fmla="*/ 0 w 7"/>
                      <a:gd name="T9" fmla="*/ 0 h 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" h="4">
                        <a:moveTo>
                          <a:pt x="0" y="0"/>
                        </a:moveTo>
                        <a:lnTo>
                          <a:pt x="1" y="0"/>
                        </a:lnTo>
                        <a:lnTo>
                          <a:pt x="7" y="3"/>
                        </a:lnTo>
                        <a:lnTo>
                          <a:pt x="6" y="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1B1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05" name="Freeform 153"/>
                  <p:cNvSpPr>
                    <a:spLocks/>
                  </p:cNvSpPr>
                  <p:nvPr/>
                </p:nvSpPr>
                <p:spPr bwMode="auto">
                  <a:xfrm>
                    <a:off x="4500" y="1948"/>
                    <a:ext cx="6" cy="7"/>
                  </a:xfrm>
                  <a:custGeom>
                    <a:avLst/>
                    <a:gdLst>
                      <a:gd name="T0" fmla="*/ 6 w 6"/>
                      <a:gd name="T1" fmla="*/ 4 h 7"/>
                      <a:gd name="T2" fmla="*/ 6 w 6"/>
                      <a:gd name="T3" fmla="*/ 7 h 7"/>
                      <a:gd name="T4" fmla="*/ 0 w 6"/>
                      <a:gd name="T5" fmla="*/ 4 h 7"/>
                      <a:gd name="T6" fmla="*/ 0 w 6"/>
                      <a:gd name="T7" fmla="*/ 0 h 7"/>
                      <a:gd name="T8" fmla="*/ 6 w 6"/>
                      <a:gd name="T9" fmla="*/ 4 h 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" h="7">
                        <a:moveTo>
                          <a:pt x="6" y="4"/>
                        </a:moveTo>
                        <a:lnTo>
                          <a:pt x="6" y="7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  <a:lnTo>
                          <a:pt x="6" y="4"/>
                        </a:lnTo>
                        <a:close/>
                      </a:path>
                    </a:pathLst>
                  </a:custGeom>
                  <a:solidFill>
                    <a:srgbClr val="E1B1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06" name="Freeform 154"/>
                  <p:cNvSpPr>
                    <a:spLocks/>
                  </p:cNvSpPr>
                  <p:nvPr/>
                </p:nvSpPr>
                <p:spPr bwMode="auto">
                  <a:xfrm>
                    <a:off x="4612" y="1912"/>
                    <a:ext cx="127" cy="91"/>
                  </a:xfrm>
                  <a:custGeom>
                    <a:avLst/>
                    <a:gdLst>
                      <a:gd name="T0" fmla="*/ 0 w 127"/>
                      <a:gd name="T1" fmla="*/ 74 h 91"/>
                      <a:gd name="T2" fmla="*/ 127 w 127"/>
                      <a:gd name="T3" fmla="*/ 0 h 91"/>
                      <a:gd name="T4" fmla="*/ 127 w 127"/>
                      <a:gd name="T5" fmla="*/ 17 h 91"/>
                      <a:gd name="T6" fmla="*/ 0 w 127"/>
                      <a:gd name="T7" fmla="*/ 91 h 91"/>
                      <a:gd name="T8" fmla="*/ 0 w 127"/>
                      <a:gd name="T9" fmla="*/ 74 h 9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27" h="91">
                        <a:moveTo>
                          <a:pt x="0" y="74"/>
                        </a:moveTo>
                        <a:lnTo>
                          <a:pt x="127" y="0"/>
                        </a:lnTo>
                        <a:lnTo>
                          <a:pt x="127" y="17"/>
                        </a:lnTo>
                        <a:lnTo>
                          <a:pt x="0" y="91"/>
                        </a:lnTo>
                        <a:lnTo>
                          <a:pt x="0" y="7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07" name="Freeform 155"/>
                  <p:cNvSpPr>
                    <a:spLocks/>
                  </p:cNvSpPr>
                  <p:nvPr/>
                </p:nvSpPr>
                <p:spPr bwMode="auto">
                  <a:xfrm>
                    <a:off x="4500" y="1847"/>
                    <a:ext cx="239" cy="139"/>
                  </a:xfrm>
                  <a:custGeom>
                    <a:avLst/>
                    <a:gdLst>
                      <a:gd name="T0" fmla="*/ 0 w 239"/>
                      <a:gd name="T1" fmla="*/ 74 h 139"/>
                      <a:gd name="T2" fmla="*/ 128 w 239"/>
                      <a:gd name="T3" fmla="*/ 0 h 139"/>
                      <a:gd name="T4" fmla="*/ 239 w 239"/>
                      <a:gd name="T5" fmla="*/ 65 h 139"/>
                      <a:gd name="T6" fmla="*/ 112 w 239"/>
                      <a:gd name="T7" fmla="*/ 139 h 139"/>
                      <a:gd name="T8" fmla="*/ 0 w 239"/>
                      <a:gd name="T9" fmla="*/ 74 h 13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39" h="139">
                        <a:moveTo>
                          <a:pt x="0" y="74"/>
                        </a:moveTo>
                        <a:lnTo>
                          <a:pt x="128" y="0"/>
                        </a:lnTo>
                        <a:lnTo>
                          <a:pt x="239" y="65"/>
                        </a:lnTo>
                        <a:lnTo>
                          <a:pt x="112" y="139"/>
                        </a:lnTo>
                        <a:lnTo>
                          <a:pt x="0" y="74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08" name="Freeform 156"/>
                  <p:cNvSpPr>
                    <a:spLocks/>
                  </p:cNvSpPr>
                  <p:nvPr/>
                </p:nvSpPr>
                <p:spPr bwMode="auto">
                  <a:xfrm>
                    <a:off x="4500" y="1921"/>
                    <a:ext cx="112" cy="82"/>
                  </a:xfrm>
                  <a:custGeom>
                    <a:avLst/>
                    <a:gdLst>
                      <a:gd name="T0" fmla="*/ 112 w 112"/>
                      <a:gd name="T1" fmla="*/ 65 h 82"/>
                      <a:gd name="T2" fmla="*/ 112 w 112"/>
                      <a:gd name="T3" fmla="*/ 82 h 82"/>
                      <a:gd name="T4" fmla="*/ 0 w 112"/>
                      <a:gd name="T5" fmla="*/ 17 h 82"/>
                      <a:gd name="T6" fmla="*/ 0 w 112"/>
                      <a:gd name="T7" fmla="*/ 0 h 82"/>
                      <a:gd name="T8" fmla="*/ 112 w 112"/>
                      <a:gd name="T9" fmla="*/ 65 h 8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12" h="82">
                        <a:moveTo>
                          <a:pt x="112" y="65"/>
                        </a:moveTo>
                        <a:lnTo>
                          <a:pt x="112" y="82"/>
                        </a:lnTo>
                        <a:lnTo>
                          <a:pt x="0" y="17"/>
                        </a:lnTo>
                        <a:lnTo>
                          <a:pt x="0" y="0"/>
                        </a:lnTo>
                        <a:lnTo>
                          <a:pt x="112" y="65"/>
                        </a:ln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09" name="Freeform 157"/>
                  <p:cNvSpPr>
                    <a:spLocks/>
                  </p:cNvSpPr>
                  <p:nvPr/>
                </p:nvSpPr>
                <p:spPr bwMode="auto">
                  <a:xfrm>
                    <a:off x="4508" y="1929"/>
                    <a:ext cx="37" cy="27"/>
                  </a:xfrm>
                  <a:custGeom>
                    <a:avLst/>
                    <a:gdLst>
                      <a:gd name="T0" fmla="*/ 0 w 37"/>
                      <a:gd name="T1" fmla="*/ 5 h 27"/>
                      <a:gd name="T2" fmla="*/ 0 w 37"/>
                      <a:gd name="T3" fmla="*/ 0 h 27"/>
                      <a:gd name="T4" fmla="*/ 37 w 37"/>
                      <a:gd name="T5" fmla="*/ 22 h 27"/>
                      <a:gd name="T6" fmla="*/ 37 w 37"/>
                      <a:gd name="T7" fmla="*/ 27 h 27"/>
                      <a:gd name="T8" fmla="*/ 0 w 37"/>
                      <a:gd name="T9" fmla="*/ 5 h 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" h="27">
                        <a:moveTo>
                          <a:pt x="0" y="5"/>
                        </a:moveTo>
                        <a:lnTo>
                          <a:pt x="0" y="0"/>
                        </a:lnTo>
                        <a:lnTo>
                          <a:pt x="37" y="22"/>
                        </a:lnTo>
                        <a:lnTo>
                          <a:pt x="37" y="27"/>
                        </a:lnTo>
                        <a:lnTo>
                          <a:pt x="0" y="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10" name="Freeform 158"/>
                  <p:cNvSpPr>
                    <a:spLocks/>
                  </p:cNvSpPr>
                  <p:nvPr/>
                </p:nvSpPr>
                <p:spPr bwMode="auto">
                  <a:xfrm>
                    <a:off x="4508" y="1929"/>
                    <a:ext cx="1" cy="5"/>
                  </a:xfrm>
                  <a:custGeom>
                    <a:avLst/>
                    <a:gdLst>
                      <a:gd name="T0" fmla="*/ 0 w 1"/>
                      <a:gd name="T1" fmla="*/ 5 h 5"/>
                      <a:gd name="T2" fmla="*/ 1 w 1"/>
                      <a:gd name="T3" fmla="*/ 5 h 5"/>
                      <a:gd name="T4" fmla="*/ 1 w 1"/>
                      <a:gd name="T5" fmla="*/ 1 h 5"/>
                      <a:gd name="T6" fmla="*/ 0 w 1"/>
                      <a:gd name="T7" fmla="*/ 0 h 5"/>
                      <a:gd name="T8" fmla="*/ 0 w 1"/>
                      <a:gd name="T9" fmla="*/ 5 h 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5">
                        <a:moveTo>
                          <a:pt x="0" y="5"/>
                        </a:moveTo>
                        <a:lnTo>
                          <a:pt x="1" y="5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5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11" name="Freeform 159"/>
                  <p:cNvSpPr>
                    <a:spLocks/>
                  </p:cNvSpPr>
                  <p:nvPr/>
                </p:nvSpPr>
                <p:spPr bwMode="auto">
                  <a:xfrm>
                    <a:off x="4508" y="1934"/>
                    <a:ext cx="37" cy="22"/>
                  </a:xfrm>
                  <a:custGeom>
                    <a:avLst/>
                    <a:gdLst>
                      <a:gd name="T0" fmla="*/ 37 w 37"/>
                      <a:gd name="T1" fmla="*/ 22 h 22"/>
                      <a:gd name="T2" fmla="*/ 37 w 37"/>
                      <a:gd name="T3" fmla="*/ 21 h 22"/>
                      <a:gd name="T4" fmla="*/ 1 w 37"/>
                      <a:gd name="T5" fmla="*/ 0 h 22"/>
                      <a:gd name="T6" fmla="*/ 0 w 37"/>
                      <a:gd name="T7" fmla="*/ 0 h 22"/>
                      <a:gd name="T8" fmla="*/ 37 w 37"/>
                      <a:gd name="T9" fmla="*/ 22 h 2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" h="22">
                        <a:moveTo>
                          <a:pt x="37" y="22"/>
                        </a:moveTo>
                        <a:lnTo>
                          <a:pt x="37" y="2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7" y="2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12" name="Freeform 160"/>
                  <p:cNvSpPr>
                    <a:spLocks/>
                  </p:cNvSpPr>
                  <p:nvPr/>
                </p:nvSpPr>
                <p:spPr bwMode="auto">
                  <a:xfrm>
                    <a:off x="4606" y="1986"/>
                    <a:ext cx="3" cy="13"/>
                  </a:xfrm>
                  <a:custGeom>
                    <a:avLst/>
                    <a:gdLst>
                      <a:gd name="T0" fmla="*/ 0 w 3"/>
                      <a:gd name="T1" fmla="*/ 11 h 13"/>
                      <a:gd name="T2" fmla="*/ 1 w 3"/>
                      <a:gd name="T3" fmla="*/ 0 h 13"/>
                      <a:gd name="T4" fmla="*/ 3 w 3"/>
                      <a:gd name="T5" fmla="*/ 2 h 13"/>
                      <a:gd name="T6" fmla="*/ 3 w 3"/>
                      <a:gd name="T7" fmla="*/ 13 h 13"/>
                      <a:gd name="T8" fmla="*/ 0 w 3"/>
                      <a:gd name="T9" fmla="*/ 11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1"/>
                        </a:moveTo>
                        <a:lnTo>
                          <a:pt x="1" y="0"/>
                        </a:lnTo>
                        <a:lnTo>
                          <a:pt x="3" y="2"/>
                        </a:lnTo>
                        <a:lnTo>
                          <a:pt x="3" y="13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13" name="Freeform 161"/>
                  <p:cNvSpPr>
                    <a:spLocks/>
                  </p:cNvSpPr>
                  <p:nvPr/>
                </p:nvSpPr>
                <p:spPr bwMode="auto">
                  <a:xfrm>
                    <a:off x="4606" y="1986"/>
                    <a:ext cx="1" cy="11"/>
                  </a:xfrm>
                  <a:custGeom>
                    <a:avLst/>
                    <a:gdLst>
                      <a:gd name="T0" fmla="*/ 0 w 1"/>
                      <a:gd name="T1" fmla="*/ 11 h 11"/>
                      <a:gd name="T2" fmla="*/ 1 w 1"/>
                      <a:gd name="T3" fmla="*/ 11 h 11"/>
                      <a:gd name="T4" fmla="*/ 1 w 1"/>
                      <a:gd name="T5" fmla="*/ 0 h 11"/>
                      <a:gd name="T6" fmla="*/ 1 w 1"/>
                      <a:gd name="T7" fmla="*/ 0 h 11"/>
                      <a:gd name="T8" fmla="*/ 0 w 1"/>
                      <a:gd name="T9" fmla="*/ 11 h 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1">
                        <a:moveTo>
                          <a:pt x="0" y="11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14" name="Freeform 162"/>
                  <p:cNvSpPr>
                    <a:spLocks/>
                  </p:cNvSpPr>
                  <p:nvPr/>
                </p:nvSpPr>
                <p:spPr bwMode="auto">
                  <a:xfrm>
                    <a:off x="4606" y="1997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15" name="Freeform 163"/>
                  <p:cNvSpPr>
                    <a:spLocks/>
                  </p:cNvSpPr>
                  <p:nvPr/>
                </p:nvSpPr>
                <p:spPr bwMode="auto">
                  <a:xfrm>
                    <a:off x="4602" y="1983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16" name="Freeform 164"/>
                  <p:cNvSpPr>
                    <a:spLocks/>
                  </p:cNvSpPr>
                  <p:nvPr/>
                </p:nvSpPr>
                <p:spPr bwMode="auto">
                  <a:xfrm>
                    <a:off x="4602" y="1983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2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17" name="Freeform 165"/>
                  <p:cNvSpPr>
                    <a:spLocks/>
                  </p:cNvSpPr>
                  <p:nvPr/>
                </p:nvSpPr>
                <p:spPr bwMode="auto">
                  <a:xfrm>
                    <a:off x="4602" y="1995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18" name="Freeform 166"/>
                  <p:cNvSpPr>
                    <a:spLocks/>
                  </p:cNvSpPr>
                  <p:nvPr/>
                </p:nvSpPr>
                <p:spPr bwMode="auto">
                  <a:xfrm>
                    <a:off x="4598" y="1981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19" name="Freeform 167"/>
                  <p:cNvSpPr>
                    <a:spLocks/>
                  </p:cNvSpPr>
                  <p:nvPr/>
                </p:nvSpPr>
                <p:spPr bwMode="auto">
                  <a:xfrm>
                    <a:off x="4598" y="1981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2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20" name="Freeform 168"/>
                  <p:cNvSpPr>
                    <a:spLocks/>
                  </p:cNvSpPr>
                  <p:nvPr/>
                </p:nvSpPr>
                <p:spPr bwMode="auto">
                  <a:xfrm>
                    <a:off x="4598" y="1993"/>
                    <a:ext cx="3" cy="1"/>
                  </a:xfrm>
                  <a:custGeom>
                    <a:avLst/>
                    <a:gdLst>
                      <a:gd name="T0" fmla="*/ 3 w 3"/>
                      <a:gd name="T1" fmla="*/ 1 h 1"/>
                      <a:gd name="T2" fmla="*/ 3 w 3"/>
                      <a:gd name="T3" fmla="*/ 1 h 1"/>
                      <a:gd name="T4" fmla="*/ 1 w 3"/>
                      <a:gd name="T5" fmla="*/ 0 h 1"/>
                      <a:gd name="T6" fmla="*/ 0 w 3"/>
                      <a:gd name="T7" fmla="*/ 0 h 1"/>
                      <a:gd name="T8" fmla="*/ 3 w 3"/>
                      <a:gd name="T9" fmla="*/ 1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">
                        <a:moveTo>
                          <a:pt x="3" y="1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21" name="Freeform 169"/>
                  <p:cNvSpPr>
                    <a:spLocks/>
                  </p:cNvSpPr>
                  <p:nvPr/>
                </p:nvSpPr>
                <p:spPr bwMode="auto">
                  <a:xfrm>
                    <a:off x="4594" y="1979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22" name="Freeform 170"/>
                  <p:cNvSpPr>
                    <a:spLocks/>
                  </p:cNvSpPr>
                  <p:nvPr/>
                </p:nvSpPr>
                <p:spPr bwMode="auto">
                  <a:xfrm>
                    <a:off x="4594" y="1979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0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23" name="Freeform 171"/>
                  <p:cNvSpPr>
                    <a:spLocks/>
                  </p:cNvSpPr>
                  <p:nvPr/>
                </p:nvSpPr>
                <p:spPr bwMode="auto">
                  <a:xfrm>
                    <a:off x="4594" y="1990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24" name="Freeform 172"/>
                  <p:cNvSpPr>
                    <a:spLocks/>
                  </p:cNvSpPr>
                  <p:nvPr/>
                </p:nvSpPr>
                <p:spPr bwMode="auto">
                  <a:xfrm>
                    <a:off x="4590" y="1976"/>
                    <a:ext cx="2" cy="14"/>
                  </a:xfrm>
                  <a:custGeom>
                    <a:avLst/>
                    <a:gdLst>
                      <a:gd name="T0" fmla="*/ 0 w 2"/>
                      <a:gd name="T1" fmla="*/ 12 h 14"/>
                      <a:gd name="T2" fmla="*/ 0 w 2"/>
                      <a:gd name="T3" fmla="*/ 0 h 14"/>
                      <a:gd name="T4" fmla="*/ 2 w 2"/>
                      <a:gd name="T5" fmla="*/ 2 h 14"/>
                      <a:gd name="T6" fmla="*/ 2 w 2"/>
                      <a:gd name="T7" fmla="*/ 14 h 14"/>
                      <a:gd name="T8" fmla="*/ 0 w 2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25" name="Freeform 173"/>
                  <p:cNvSpPr>
                    <a:spLocks/>
                  </p:cNvSpPr>
                  <p:nvPr/>
                </p:nvSpPr>
                <p:spPr bwMode="auto">
                  <a:xfrm>
                    <a:off x="4590" y="1976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2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26" name="Freeform 174"/>
                  <p:cNvSpPr>
                    <a:spLocks/>
                  </p:cNvSpPr>
                  <p:nvPr/>
                </p:nvSpPr>
                <p:spPr bwMode="auto">
                  <a:xfrm>
                    <a:off x="4590" y="1988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2 w 2"/>
                      <a:gd name="T3" fmla="*/ 1 h 2"/>
                      <a:gd name="T4" fmla="*/ 1 w 2"/>
                      <a:gd name="T5" fmla="*/ 0 h 2"/>
                      <a:gd name="T6" fmla="*/ 0 w 2"/>
                      <a:gd name="T7" fmla="*/ 0 h 2"/>
                      <a:gd name="T8" fmla="*/ 2 w 2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2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2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27" name="Freeform 175"/>
                  <p:cNvSpPr>
                    <a:spLocks/>
                  </p:cNvSpPr>
                  <p:nvPr/>
                </p:nvSpPr>
                <p:spPr bwMode="auto">
                  <a:xfrm>
                    <a:off x="4586" y="1974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28" name="Freeform 176"/>
                  <p:cNvSpPr>
                    <a:spLocks/>
                  </p:cNvSpPr>
                  <p:nvPr/>
                </p:nvSpPr>
                <p:spPr bwMode="auto">
                  <a:xfrm>
                    <a:off x="4586" y="1974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0 w 1"/>
                      <a:gd name="T3" fmla="*/ 11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0" y="11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29" name="Freeform 177"/>
                  <p:cNvSpPr>
                    <a:spLocks/>
                  </p:cNvSpPr>
                  <p:nvPr/>
                </p:nvSpPr>
                <p:spPr bwMode="auto">
                  <a:xfrm>
                    <a:off x="4586" y="1985"/>
                    <a:ext cx="3" cy="3"/>
                  </a:xfrm>
                  <a:custGeom>
                    <a:avLst/>
                    <a:gdLst>
                      <a:gd name="T0" fmla="*/ 3 w 3"/>
                      <a:gd name="T1" fmla="*/ 3 h 3"/>
                      <a:gd name="T2" fmla="*/ 3 w 3"/>
                      <a:gd name="T3" fmla="*/ 2 h 3"/>
                      <a:gd name="T4" fmla="*/ 0 w 3"/>
                      <a:gd name="T5" fmla="*/ 0 h 3"/>
                      <a:gd name="T6" fmla="*/ 0 w 3"/>
                      <a:gd name="T7" fmla="*/ 1 h 3"/>
                      <a:gd name="T8" fmla="*/ 3 w 3"/>
                      <a:gd name="T9" fmla="*/ 3 h 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3" y="3"/>
                        </a:moveTo>
                        <a:lnTo>
                          <a:pt x="3" y="2"/>
                        </a:lnTo>
                        <a:lnTo>
                          <a:pt x="0" y="0"/>
                        </a:lnTo>
                        <a:lnTo>
                          <a:pt x="0" y="1"/>
                        </a:lnTo>
                        <a:lnTo>
                          <a:pt x="3" y="3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30" name="Freeform 178"/>
                  <p:cNvSpPr>
                    <a:spLocks/>
                  </p:cNvSpPr>
                  <p:nvPr/>
                </p:nvSpPr>
                <p:spPr bwMode="auto">
                  <a:xfrm>
                    <a:off x="4582" y="1972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31" name="Freeform 179"/>
                  <p:cNvSpPr>
                    <a:spLocks/>
                  </p:cNvSpPr>
                  <p:nvPr/>
                </p:nvSpPr>
                <p:spPr bwMode="auto">
                  <a:xfrm>
                    <a:off x="4582" y="1972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0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32" name="Freeform 180"/>
                  <p:cNvSpPr>
                    <a:spLocks/>
                  </p:cNvSpPr>
                  <p:nvPr/>
                </p:nvSpPr>
                <p:spPr bwMode="auto">
                  <a:xfrm>
                    <a:off x="4582" y="1983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2 h 2"/>
                      <a:gd name="T4" fmla="*/ 1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2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33" name="Freeform 181"/>
                  <p:cNvSpPr>
                    <a:spLocks/>
                  </p:cNvSpPr>
                  <p:nvPr/>
                </p:nvSpPr>
                <p:spPr bwMode="auto">
                  <a:xfrm>
                    <a:off x="4578" y="1970"/>
                    <a:ext cx="2" cy="13"/>
                  </a:xfrm>
                  <a:custGeom>
                    <a:avLst/>
                    <a:gdLst>
                      <a:gd name="T0" fmla="*/ 0 w 2"/>
                      <a:gd name="T1" fmla="*/ 12 h 13"/>
                      <a:gd name="T2" fmla="*/ 0 w 2"/>
                      <a:gd name="T3" fmla="*/ 0 h 13"/>
                      <a:gd name="T4" fmla="*/ 2 w 2"/>
                      <a:gd name="T5" fmla="*/ 1 h 13"/>
                      <a:gd name="T6" fmla="*/ 2 w 2"/>
                      <a:gd name="T7" fmla="*/ 13 h 13"/>
                      <a:gd name="T8" fmla="*/ 0 w 2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1"/>
                        </a:lnTo>
                        <a:lnTo>
                          <a:pt x="2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34" name="Freeform 182"/>
                  <p:cNvSpPr>
                    <a:spLocks/>
                  </p:cNvSpPr>
                  <p:nvPr/>
                </p:nvSpPr>
                <p:spPr bwMode="auto">
                  <a:xfrm>
                    <a:off x="4578" y="1970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0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35" name="Freeform 183"/>
                  <p:cNvSpPr>
                    <a:spLocks/>
                  </p:cNvSpPr>
                  <p:nvPr/>
                </p:nvSpPr>
                <p:spPr bwMode="auto">
                  <a:xfrm>
                    <a:off x="4578" y="1981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2 w 2"/>
                      <a:gd name="T3" fmla="*/ 1 h 2"/>
                      <a:gd name="T4" fmla="*/ 1 w 2"/>
                      <a:gd name="T5" fmla="*/ 0 h 2"/>
                      <a:gd name="T6" fmla="*/ 0 w 2"/>
                      <a:gd name="T7" fmla="*/ 1 h 2"/>
                      <a:gd name="T8" fmla="*/ 2 w 2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2" y="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2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36" name="Freeform 184"/>
                  <p:cNvSpPr>
                    <a:spLocks/>
                  </p:cNvSpPr>
                  <p:nvPr/>
                </p:nvSpPr>
                <p:spPr bwMode="auto">
                  <a:xfrm>
                    <a:off x="4574" y="1967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2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37" name="Rectangle 185"/>
                  <p:cNvSpPr>
                    <a:spLocks noChangeArrowheads="1"/>
                  </p:cNvSpPr>
                  <p:nvPr/>
                </p:nvSpPr>
                <p:spPr bwMode="auto">
                  <a:xfrm>
                    <a:off x="4574" y="1967"/>
                    <a:ext cx="1" cy="12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38" name="Freeform 186"/>
                  <p:cNvSpPr>
                    <a:spLocks/>
                  </p:cNvSpPr>
                  <p:nvPr/>
                </p:nvSpPr>
                <p:spPr bwMode="auto">
                  <a:xfrm>
                    <a:off x="4574" y="1979"/>
                    <a:ext cx="3" cy="1"/>
                  </a:xfrm>
                  <a:custGeom>
                    <a:avLst/>
                    <a:gdLst>
                      <a:gd name="T0" fmla="*/ 3 w 3"/>
                      <a:gd name="T1" fmla="*/ 1 h 1"/>
                      <a:gd name="T2" fmla="*/ 3 w 3"/>
                      <a:gd name="T3" fmla="*/ 0 h 1"/>
                      <a:gd name="T4" fmla="*/ 0 w 3"/>
                      <a:gd name="T5" fmla="*/ 0 h 1"/>
                      <a:gd name="T6" fmla="*/ 0 w 3"/>
                      <a:gd name="T7" fmla="*/ 0 h 1"/>
                      <a:gd name="T8" fmla="*/ 3 w 3"/>
                      <a:gd name="T9" fmla="*/ 1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">
                        <a:moveTo>
                          <a:pt x="3" y="1"/>
                        </a:moveTo>
                        <a:lnTo>
                          <a:pt x="3" y="0"/>
                        </a:lnTo>
                        <a:lnTo>
                          <a:pt x="0" y="0"/>
                        </a:lnTo>
                        <a:lnTo>
                          <a:pt x="3" y="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39" name="Freeform 187"/>
                  <p:cNvSpPr>
                    <a:spLocks/>
                  </p:cNvSpPr>
                  <p:nvPr/>
                </p:nvSpPr>
                <p:spPr bwMode="auto">
                  <a:xfrm>
                    <a:off x="4570" y="1965"/>
                    <a:ext cx="3" cy="13"/>
                  </a:xfrm>
                  <a:custGeom>
                    <a:avLst/>
                    <a:gdLst>
                      <a:gd name="T0" fmla="*/ 0 w 3"/>
                      <a:gd name="T1" fmla="*/ 11 h 13"/>
                      <a:gd name="T2" fmla="*/ 0 w 3"/>
                      <a:gd name="T3" fmla="*/ 0 h 13"/>
                      <a:gd name="T4" fmla="*/ 3 w 3"/>
                      <a:gd name="T5" fmla="*/ 2 h 13"/>
                      <a:gd name="T6" fmla="*/ 2 w 3"/>
                      <a:gd name="T7" fmla="*/ 13 h 13"/>
                      <a:gd name="T8" fmla="*/ 0 w 3"/>
                      <a:gd name="T9" fmla="*/ 11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1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2" y="13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40" name="Rectangle 188"/>
                  <p:cNvSpPr>
                    <a:spLocks noChangeArrowheads="1"/>
                  </p:cNvSpPr>
                  <p:nvPr/>
                </p:nvSpPr>
                <p:spPr bwMode="auto">
                  <a:xfrm>
                    <a:off x="4570" y="1965"/>
                    <a:ext cx="1" cy="11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41" name="Freeform 189"/>
                  <p:cNvSpPr>
                    <a:spLocks/>
                  </p:cNvSpPr>
                  <p:nvPr/>
                </p:nvSpPr>
                <p:spPr bwMode="auto">
                  <a:xfrm>
                    <a:off x="4570" y="1976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2 w 2"/>
                      <a:gd name="T3" fmla="*/ 1 h 2"/>
                      <a:gd name="T4" fmla="*/ 1 w 2"/>
                      <a:gd name="T5" fmla="*/ 0 h 2"/>
                      <a:gd name="T6" fmla="*/ 0 w 2"/>
                      <a:gd name="T7" fmla="*/ 0 h 2"/>
                      <a:gd name="T8" fmla="*/ 2 w 2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2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2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42" name="Freeform 190"/>
                  <p:cNvSpPr>
                    <a:spLocks/>
                  </p:cNvSpPr>
                  <p:nvPr/>
                </p:nvSpPr>
                <p:spPr bwMode="auto">
                  <a:xfrm>
                    <a:off x="4566" y="1962"/>
                    <a:ext cx="2" cy="14"/>
                  </a:xfrm>
                  <a:custGeom>
                    <a:avLst/>
                    <a:gdLst>
                      <a:gd name="T0" fmla="*/ 0 w 2"/>
                      <a:gd name="T1" fmla="*/ 12 h 14"/>
                      <a:gd name="T2" fmla="*/ 0 w 2"/>
                      <a:gd name="T3" fmla="*/ 0 h 14"/>
                      <a:gd name="T4" fmla="*/ 2 w 2"/>
                      <a:gd name="T5" fmla="*/ 2 h 14"/>
                      <a:gd name="T6" fmla="*/ 2 w 2"/>
                      <a:gd name="T7" fmla="*/ 14 h 14"/>
                      <a:gd name="T8" fmla="*/ 0 w 2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43" name="Freeform 191"/>
                  <p:cNvSpPr>
                    <a:spLocks/>
                  </p:cNvSpPr>
                  <p:nvPr/>
                </p:nvSpPr>
                <p:spPr bwMode="auto">
                  <a:xfrm>
                    <a:off x="4566" y="1962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2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44" name="Freeform 192"/>
                  <p:cNvSpPr>
                    <a:spLocks/>
                  </p:cNvSpPr>
                  <p:nvPr/>
                </p:nvSpPr>
                <p:spPr bwMode="auto">
                  <a:xfrm>
                    <a:off x="4566" y="1974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2 w 2"/>
                      <a:gd name="T3" fmla="*/ 1 h 2"/>
                      <a:gd name="T4" fmla="*/ 1 w 2"/>
                      <a:gd name="T5" fmla="*/ 0 h 2"/>
                      <a:gd name="T6" fmla="*/ 0 w 2"/>
                      <a:gd name="T7" fmla="*/ 0 h 2"/>
                      <a:gd name="T8" fmla="*/ 2 w 2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2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2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45" name="Freeform 193"/>
                  <p:cNvSpPr>
                    <a:spLocks/>
                  </p:cNvSpPr>
                  <p:nvPr/>
                </p:nvSpPr>
                <p:spPr bwMode="auto">
                  <a:xfrm>
                    <a:off x="4562" y="1960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46" name="Freeform 194"/>
                  <p:cNvSpPr>
                    <a:spLocks/>
                  </p:cNvSpPr>
                  <p:nvPr/>
                </p:nvSpPr>
                <p:spPr bwMode="auto">
                  <a:xfrm>
                    <a:off x="4562" y="1960"/>
                    <a:ext cx="0" cy="12"/>
                  </a:xfrm>
                  <a:custGeom>
                    <a:avLst/>
                    <a:gdLst>
                      <a:gd name="T0" fmla="*/ 12 h 12"/>
                      <a:gd name="T1" fmla="*/ 12 h 12"/>
                      <a:gd name="T2" fmla="*/ 1 h 12"/>
                      <a:gd name="T3" fmla="*/ 0 h 12"/>
                      <a:gd name="T4" fmla="*/ 12 h 12"/>
                      <a:gd name="T5" fmla="*/ 0 60000 65536"/>
                      <a:gd name="T6" fmla="*/ 0 60000 65536"/>
                      <a:gd name="T7" fmla="*/ 0 60000 65536"/>
                      <a:gd name="T8" fmla="*/ 0 60000 65536"/>
                      <a:gd name="T9" fmla="*/ 0 60000 65536"/>
                    </a:gdLst>
                    <a:ahLst/>
                    <a:cxnLst>
                      <a:cxn ang="T5">
                        <a:pos x="0" y="T0"/>
                      </a:cxn>
                      <a:cxn ang="T6">
                        <a:pos x="0" y="T1"/>
                      </a:cxn>
                      <a:cxn ang="T7">
                        <a:pos x="0" y="T2"/>
                      </a:cxn>
                      <a:cxn ang="T8">
                        <a:pos x="0" y="T3"/>
                      </a:cxn>
                      <a:cxn ang="T9">
                        <a:pos x="0" y="T4"/>
                      </a:cxn>
                    </a:cxnLst>
                    <a:rect l="0" t="0" r="r" b="b"/>
                    <a:pathLst>
                      <a:path h="12">
                        <a:moveTo>
                          <a:pt x="0" y="12"/>
                        </a:moveTo>
                        <a:lnTo>
                          <a:pt x="0" y="12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47" name="Freeform 195"/>
                  <p:cNvSpPr>
                    <a:spLocks/>
                  </p:cNvSpPr>
                  <p:nvPr/>
                </p:nvSpPr>
                <p:spPr bwMode="auto">
                  <a:xfrm>
                    <a:off x="4562" y="1972"/>
                    <a:ext cx="3" cy="1"/>
                  </a:xfrm>
                  <a:custGeom>
                    <a:avLst/>
                    <a:gdLst>
                      <a:gd name="T0" fmla="*/ 3 w 3"/>
                      <a:gd name="T1" fmla="*/ 1 h 1"/>
                      <a:gd name="T2" fmla="*/ 3 w 3"/>
                      <a:gd name="T3" fmla="*/ 1 h 1"/>
                      <a:gd name="T4" fmla="*/ 0 w 3"/>
                      <a:gd name="T5" fmla="*/ 0 h 1"/>
                      <a:gd name="T6" fmla="*/ 0 w 3"/>
                      <a:gd name="T7" fmla="*/ 0 h 1"/>
                      <a:gd name="T8" fmla="*/ 3 w 3"/>
                      <a:gd name="T9" fmla="*/ 1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">
                        <a:moveTo>
                          <a:pt x="3" y="1"/>
                        </a:moveTo>
                        <a:lnTo>
                          <a:pt x="3" y="1"/>
                        </a:lnTo>
                        <a:lnTo>
                          <a:pt x="0" y="0"/>
                        </a:lnTo>
                        <a:lnTo>
                          <a:pt x="3" y="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48" name="Freeform 196"/>
                  <p:cNvSpPr>
                    <a:spLocks/>
                  </p:cNvSpPr>
                  <p:nvPr/>
                </p:nvSpPr>
                <p:spPr bwMode="auto">
                  <a:xfrm>
                    <a:off x="4501" y="1923"/>
                    <a:ext cx="7" cy="8"/>
                  </a:xfrm>
                  <a:custGeom>
                    <a:avLst/>
                    <a:gdLst>
                      <a:gd name="T0" fmla="*/ 7 w 7"/>
                      <a:gd name="T1" fmla="*/ 4 h 8"/>
                      <a:gd name="T2" fmla="*/ 7 w 7"/>
                      <a:gd name="T3" fmla="*/ 8 h 8"/>
                      <a:gd name="T4" fmla="*/ 0 w 7"/>
                      <a:gd name="T5" fmla="*/ 4 h 8"/>
                      <a:gd name="T6" fmla="*/ 0 w 7"/>
                      <a:gd name="T7" fmla="*/ 0 h 8"/>
                      <a:gd name="T8" fmla="*/ 7 w 7"/>
                      <a:gd name="T9" fmla="*/ 4 h 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7" y="4"/>
                        </a:moveTo>
                        <a:lnTo>
                          <a:pt x="7" y="8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  <a:lnTo>
                          <a:pt x="7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49" name="Freeform 197"/>
                  <p:cNvSpPr>
                    <a:spLocks/>
                  </p:cNvSpPr>
                  <p:nvPr/>
                </p:nvSpPr>
                <p:spPr bwMode="auto">
                  <a:xfrm>
                    <a:off x="4506" y="1927"/>
                    <a:ext cx="1" cy="4"/>
                  </a:xfrm>
                  <a:custGeom>
                    <a:avLst/>
                    <a:gdLst>
                      <a:gd name="T0" fmla="*/ 0 w 1"/>
                      <a:gd name="T1" fmla="*/ 0 h 4"/>
                      <a:gd name="T2" fmla="*/ 1 w 1"/>
                      <a:gd name="T3" fmla="*/ 0 h 4"/>
                      <a:gd name="T4" fmla="*/ 1 w 1"/>
                      <a:gd name="T5" fmla="*/ 3 h 4"/>
                      <a:gd name="T6" fmla="*/ 0 w 1"/>
                      <a:gd name="T7" fmla="*/ 4 h 4"/>
                      <a:gd name="T8" fmla="*/ 0 w 1"/>
                      <a:gd name="T9" fmla="*/ 0 h 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4">
                        <a:moveTo>
                          <a:pt x="0" y="0"/>
                        </a:moveTo>
                        <a:lnTo>
                          <a:pt x="1" y="0"/>
                        </a:lnTo>
                        <a:lnTo>
                          <a:pt x="1" y="3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725A1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50" name="Freeform 198"/>
                  <p:cNvSpPr>
                    <a:spLocks/>
                  </p:cNvSpPr>
                  <p:nvPr/>
                </p:nvSpPr>
                <p:spPr bwMode="auto">
                  <a:xfrm>
                    <a:off x="4500" y="1924"/>
                    <a:ext cx="7" cy="3"/>
                  </a:xfrm>
                  <a:custGeom>
                    <a:avLst/>
                    <a:gdLst>
                      <a:gd name="T0" fmla="*/ 0 w 7"/>
                      <a:gd name="T1" fmla="*/ 0 h 3"/>
                      <a:gd name="T2" fmla="*/ 1 w 7"/>
                      <a:gd name="T3" fmla="*/ 0 h 3"/>
                      <a:gd name="T4" fmla="*/ 7 w 7"/>
                      <a:gd name="T5" fmla="*/ 3 h 3"/>
                      <a:gd name="T6" fmla="*/ 6 w 7"/>
                      <a:gd name="T7" fmla="*/ 3 h 3"/>
                      <a:gd name="T8" fmla="*/ 0 w 7"/>
                      <a:gd name="T9" fmla="*/ 0 h 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" h="3">
                        <a:moveTo>
                          <a:pt x="0" y="0"/>
                        </a:moveTo>
                        <a:lnTo>
                          <a:pt x="1" y="0"/>
                        </a:lnTo>
                        <a:lnTo>
                          <a:pt x="7" y="3"/>
                        </a:lnTo>
                        <a:lnTo>
                          <a:pt x="6" y="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1B1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51" name="Freeform 199"/>
                  <p:cNvSpPr>
                    <a:spLocks/>
                  </p:cNvSpPr>
                  <p:nvPr/>
                </p:nvSpPr>
                <p:spPr bwMode="auto">
                  <a:xfrm>
                    <a:off x="4500" y="1924"/>
                    <a:ext cx="6" cy="7"/>
                  </a:xfrm>
                  <a:custGeom>
                    <a:avLst/>
                    <a:gdLst>
                      <a:gd name="T0" fmla="*/ 6 w 6"/>
                      <a:gd name="T1" fmla="*/ 3 h 7"/>
                      <a:gd name="T2" fmla="*/ 6 w 6"/>
                      <a:gd name="T3" fmla="*/ 7 h 7"/>
                      <a:gd name="T4" fmla="*/ 0 w 6"/>
                      <a:gd name="T5" fmla="*/ 4 h 7"/>
                      <a:gd name="T6" fmla="*/ 0 w 6"/>
                      <a:gd name="T7" fmla="*/ 0 h 7"/>
                      <a:gd name="T8" fmla="*/ 6 w 6"/>
                      <a:gd name="T9" fmla="*/ 3 h 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" h="7">
                        <a:moveTo>
                          <a:pt x="6" y="3"/>
                        </a:moveTo>
                        <a:lnTo>
                          <a:pt x="6" y="7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  <a:lnTo>
                          <a:pt x="6" y="3"/>
                        </a:lnTo>
                        <a:close/>
                      </a:path>
                    </a:pathLst>
                  </a:custGeom>
                  <a:solidFill>
                    <a:srgbClr val="E1B1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52" name="Freeform 200"/>
                  <p:cNvSpPr>
                    <a:spLocks/>
                  </p:cNvSpPr>
                  <p:nvPr/>
                </p:nvSpPr>
                <p:spPr bwMode="auto">
                  <a:xfrm>
                    <a:off x="4612" y="1888"/>
                    <a:ext cx="127" cy="91"/>
                  </a:xfrm>
                  <a:custGeom>
                    <a:avLst/>
                    <a:gdLst>
                      <a:gd name="T0" fmla="*/ 0 w 127"/>
                      <a:gd name="T1" fmla="*/ 74 h 91"/>
                      <a:gd name="T2" fmla="*/ 127 w 127"/>
                      <a:gd name="T3" fmla="*/ 0 h 91"/>
                      <a:gd name="T4" fmla="*/ 127 w 127"/>
                      <a:gd name="T5" fmla="*/ 17 h 91"/>
                      <a:gd name="T6" fmla="*/ 0 w 127"/>
                      <a:gd name="T7" fmla="*/ 91 h 91"/>
                      <a:gd name="T8" fmla="*/ 0 w 127"/>
                      <a:gd name="T9" fmla="*/ 74 h 9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27" h="91">
                        <a:moveTo>
                          <a:pt x="0" y="74"/>
                        </a:moveTo>
                        <a:lnTo>
                          <a:pt x="127" y="0"/>
                        </a:lnTo>
                        <a:lnTo>
                          <a:pt x="127" y="17"/>
                        </a:lnTo>
                        <a:lnTo>
                          <a:pt x="0" y="91"/>
                        </a:lnTo>
                        <a:lnTo>
                          <a:pt x="0" y="7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53" name="Freeform 201"/>
                  <p:cNvSpPr>
                    <a:spLocks/>
                  </p:cNvSpPr>
                  <p:nvPr/>
                </p:nvSpPr>
                <p:spPr bwMode="auto">
                  <a:xfrm>
                    <a:off x="4500" y="1824"/>
                    <a:ext cx="239" cy="138"/>
                  </a:xfrm>
                  <a:custGeom>
                    <a:avLst/>
                    <a:gdLst>
                      <a:gd name="T0" fmla="*/ 0 w 239"/>
                      <a:gd name="T1" fmla="*/ 73 h 138"/>
                      <a:gd name="T2" fmla="*/ 128 w 239"/>
                      <a:gd name="T3" fmla="*/ 0 h 138"/>
                      <a:gd name="T4" fmla="*/ 239 w 239"/>
                      <a:gd name="T5" fmla="*/ 64 h 138"/>
                      <a:gd name="T6" fmla="*/ 112 w 239"/>
                      <a:gd name="T7" fmla="*/ 138 h 138"/>
                      <a:gd name="T8" fmla="*/ 0 w 239"/>
                      <a:gd name="T9" fmla="*/ 73 h 13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39" h="138">
                        <a:moveTo>
                          <a:pt x="0" y="73"/>
                        </a:moveTo>
                        <a:lnTo>
                          <a:pt x="128" y="0"/>
                        </a:lnTo>
                        <a:lnTo>
                          <a:pt x="239" y="64"/>
                        </a:lnTo>
                        <a:lnTo>
                          <a:pt x="112" y="138"/>
                        </a:lnTo>
                        <a:lnTo>
                          <a:pt x="0" y="73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54" name="Freeform 202"/>
                  <p:cNvSpPr>
                    <a:spLocks/>
                  </p:cNvSpPr>
                  <p:nvPr/>
                </p:nvSpPr>
                <p:spPr bwMode="auto">
                  <a:xfrm>
                    <a:off x="4500" y="1897"/>
                    <a:ext cx="112" cy="82"/>
                  </a:xfrm>
                  <a:custGeom>
                    <a:avLst/>
                    <a:gdLst>
                      <a:gd name="T0" fmla="*/ 112 w 112"/>
                      <a:gd name="T1" fmla="*/ 65 h 82"/>
                      <a:gd name="T2" fmla="*/ 112 w 112"/>
                      <a:gd name="T3" fmla="*/ 82 h 82"/>
                      <a:gd name="T4" fmla="*/ 0 w 112"/>
                      <a:gd name="T5" fmla="*/ 18 h 82"/>
                      <a:gd name="T6" fmla="*/ 0 w 112"/>
                      <a:gd name="T7" fmla="*/ 0 h 82"/>
                      <a:gd name="T8" fmla="*/ 112 w 112"/>
                      <a:gd name="T9" fmla="*/ 65 h 8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12" h="82">
                        <a:moveTo>
                          <a:pt x="112" y="65"/>
                        </a:moveTo>
                        <a:lnTo>
                          <a:pt x="112" y="82"/>
                        </a:lnTo>
                        <a:lnTo>
                          <a:pt x="0" y="18"/>
                        </a:lnTo>
                        <a:lnTo>
                          <a:pt x="0" y="0"/>
                        </a:lnTo>
                        <a:lnTo>
                          <a:pt x="112" y="65"/>
                        </a:ln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55" name="Freeform 203"/>
                  <p:cNvSpPr>
                    <a:spLocks/>
                  </p:cNvSpPr>
                  <p:nvPr/>
                </p:nvSpPr>
                <p:spPr bwMode="auto">
                  <a:xfrm>
                    <a:off x="4508" y="1906"/>
                    <a:ext cx="37" cy="27"/>
                  </a:xfrm>
                  <a:custGeom>
                    <a:avLst/>
                    <a:gdLst>
                      <a:gd name="T0" fmla="*/ 0 w 37"/>
                      <a:gd name="T1" fmla="*/ 5 h 27"/>
                      <a:gd name="T2" fmla="*/ 0 w 37"/>
                      <a:gd name="T3" fmla="*/ 0 h 27"/>
                      <a:gd name="T4" fmla="*/ 37 w 37"/>
                      <a:gd name="T5" fmla="*/ 21 h 27"/>
                      <a:gd name="T6" fmla="*/ 37 w 37"/>
                      <a:gd name="T7" fmla="*/ 27 h 27"/>
                      <a:gd name="T8" fmla="*/ 0 w 37"/>
                      <a:gd name="T9" fmla="*/ 5 h 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" h="27">
                        <a:moveTo>
                          <a:pt x="0" y="5"/>
                        </a:moveTo>
                        <a:lnTo>
                          <a:pt x="0" y="0"/>
                        </a:lnTo>
                        <a:lnTo>
                          <a:pt x="37" y="21"/>
                        </a:lnTo>
                        <a:lnTo>
                          <a:pt x="37" y="27"/>
                        </a:lnTo>
                        <a:lnTo>
                          <a:pt x="0" y="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56" name="Rectangle 204"/>
                  <p:cNvSpPr>
                    <a:spLocks noChangeArrowheads="1"/>
                  </p:cNvSpPr>
                  <p:nvPr/>
                </p:nvSpPr>
                <p:spPr bwMode="auto">
                  <a:xfrm>
                    <a:off x="4508" y="1906"/>
                    <a:ext cx="1" cy="5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57" name="Freeform 205"/>
                  <p:cNvSpPr>
                    <a:spLocks/>
                  </p:cNvSpPr>
                  <p:nvPr/>
                </p:nvSpPr>
                <p:spPr bwMode="auto">
                  <a:xfrm>
                    <a:off x="4508" y="1911"/>
                    <a:ext cx="37" cy="22"/>
                  </a:xfrm>
                  <a:custGeom>
                    <a:avLst/>
                    <a:gdLst>
                      <a:gd name="T0" fmla="*/ 37 w 37"/>
                      <a:gd name="T1" fmla="*/ 22 h 22"/>
                      <a:gd name="T2" fmla="*/ 37 w 37"/>
                      <a:gd name="T3" fmla="*/ 21 h 22"/>
                      <a:gd name="T4" fmla="*/ 1 w 37"/>
                      <a:gd name="T5" fmla="*/ 0 h 22"/>
                      <a:gd name="T6" fmla="*/ 0 w 37"/>
                      <a:gd name="T7" fmla="*/ 0 h 22"/>
                      <a:gd name="T8" fmla="*/ 37 w 37"/>
                      <a:gd name="T9" fmla="*/ 22 h 2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" h="22">
                        <a:moveTo>
                          <a:pt x="37" y="22"/>
                        </a:moveTo>
                        <a:lnTo>
                          <a:pt x="37" y="2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7" y="2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58" name="Freeform 206"/>
                  <p:cNvSpPr>
                    <a:spLocks/>
                  </p:cNvSpPr>
                  <p:nvPr/>
                </p:nvSpPr>
                <p:spPr bwMode="auto">
                  <a:xfrm>
                    <a:off x="4606" y="1962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1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1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59" name="Freeform 207"/>
                  <p:cNvSpPr>
                    <a:spLocks/>
                  </p:cNvSpPr>
                  <p:nvPr/>
                </p:nvSpPr>
                <p:spPr bwMode="auto">
                  <a:xfrm>
                    <a:off x="4606" y="1962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1 h 12"/>
                      <a:gd name="T6" fmla="*/ 1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1"/>
                        </a:lnTo>
                        <a:lnTo>
                          <a:pt x="1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60" name="Freeform 208"/>
                  <p:cNvSpPr>
                    <a:spLocks/>
                  </p:cNvSpPr>
                  <p:nvPr/>
                </p:nvSpPr>
                <p:spPr bwMode="auto">
                  <a:xfrm>
                    <a:off x="4606" y="1973"/>
                    <a:ext cx="3" cy="3"/>
                  </a:xfrm>
                  <a:custGeom>
                    <a:avLst/>
                    <a:gdLst>
                      <a:gd name="T0" fmla="*/ 3 w 3"/>
                      <a:gd name="T1" fmla="*/ 3 h 3"/>
                      <a:gd name="T2" fmla="*/ 3 w 3"/>
                      <a:gd name="T3" fmla="*/ 2 h 3"/>
                      <a:gd name="T4" fmla="*/ 1 w 3"/>
                      <a:gd name="T5" fmla="*/ 0 h 3"/>
                      <a:gd name="T6" fmla="*/ 0 w 3"/>
                      <a:gd name="T7" fmla="*/ 1 h 3"/>
                      <a:gd name="T8" fmla="*/ 3 w 3"/>
                      <a:gd name="T9" fmla="*/ 3 h 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3" y="3"/>
                        </a:moveTo>
                        <a:lnTo>
                          <a:pt x="3" y="2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" y="3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61" name="Freeform 209"/>
                  <p:cNvSpPr>
                    <a:spLocks/>
                  </p:cNvSpPr>
                  <p:nvPr/>
                </p:nvSpPr>
                <p:spPr bwMode="auto">
                  <a:xfrm>
                    <a:off x="4602" y="1960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62" name="Freeform 210"/>
                  <p:cNvSpPr>
                    <a:spLocks/>
                  </p:cNvSpPr>
                  <p:nvPr/>
                </p:nvSpPr>
                <p:spPr bwMode="auto">
                  <a:xfrm>
                    <a:off x="4602" y="1960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63" name="Freeform 211"/>
                  <p:cNvSpPr>
                    <a:spLocks/>
                  </p:cNvSpPr>
                  <p:nvPr/>
                </p:nvSpPr>
                <p:spPr bwMode="auto">
                  <a:xfrm>
                    <a:off x="4602" y="1971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2 h 2"/>
                      <a:gd name="T4" fmla="*/ 1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2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564" name="Freeform 212"/>
                  <p:cNvSpPr>
                    <a:spLocks/>
                  </p:cNvSpPr>
                  <p:nvPr/>
                </p:nvSpPr>
                <p:spPr bwMode="auto">
                  <a:xfrm>
                    <a:off x="4598" y="1958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</p:grpSp>
            <p:grpSp>
              <p:nvGrpSpPr>
                <p:cNvPr id="135" name="Group 414"/>
                <p:cNvGrpSpPr>
                  <a:grpSpLocks/>
                </p:cNvGrpSpPr>
                <p:nvPr/>
              </p:nvGrpSpPr>
              <p:grpSpPr bwMode="auto">
                <a:xfrm>
                  <a:off x="7772402" y="1786411"/>
                  <a:ext cx="379413" cy="384175"/>
                  <a:chOff x="4500" y="1729"/>
                  <a:chExt cx="239" cy="242"/>
                </a:xfrm>
              </p:grpSpPr>
              <p:sp>
                <p:nvSpPr>
                  <p:cNvPr id="165" name="Freeform 214"/>
                  <p:cNvSpPr>
                    <a:spLocks/>
                  </p:cNvSpPr>
                  <p:nvPr/>
                </p:nvSpPr>
                <p:spPr bwMode="auto">
                  <a:xfrm>
                    <a:off x="4598" y="1958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0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66" name="Freeform 215"/>
                  <p:cNvSpPr>
                    <a:spLocks/>
                  </p:cNvSpPr>
                  <p:nvPr/>
                </p:nvSpPr>
                <p:spPr bwMode="auto">
                  <a:xfrm>
                    <a:off x="4598" y="1969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67" name="Freeform 216"/>
                  <p:cNvSpPr>
                    <a:spLocks/>
                  </p:cNvSpPr>
                  <p:nvPr/>
                </p:nvSpPr>
                <p:spPr bwMode="auto">
                  <a:xfrm>
                    <a:off x="4594" y="1955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68" name="Rectangle 217"/>
                  <p:cNvSpPr>
                    <a:spLocks noChangeArrowheads="1"/>
                  </p:cNvSpPr>
                  <p:nvPr/>
                </p:nvSpPr>
                <p:spPr bwMode="auto">
                  <a:xfrm>
                    <a:off x="4594" y="1955"/>
                    <a:ext cx="1" cy="12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69" name="Freeform 218"/>
                  <p:cNvSpPr>
                    <a:spLocks/>
                  </p:cNvSpPr>
                  <p:nvPr/>
                </p:nvSpPr>
                <p:spPr bwMode="auto">
                  <a:xfrm>
                    <a:off x="4594" y="1967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70" name="Freeform 219"/>
                  <p:cNvSpPr>
                    <a:spLocks/>
                  </p:cNvSpPr>
                  <p:nvPr/>
                </p:nvSpPr>
                <p:spPr bwMode="auto">
                  <a:xfrm>
                    <a:off x="4590" y="1953"/>
                    <a:ext cx="2" cy="14"/>
                  </a:xfrm>
                  <a:custGeom>
                    <a:avLst/>
                    <a:gdLst>
                      <a:gd name="T0" fmla="*/ 0 w 2"/>
                      <a:gd name="T1" fmla="*/ 12 h 14"/>
                      <a:gd name="T2" fmla="*/ 0 w 2"/>
                      <a:gd name="T3" fmla="*/ 0 h 14"/>
                      <a:gd name="T4" fmla="*/ 2 w 2"/>
                      <a:gd name="T5" fmla="*/ 2 h 14"/>
                      <a:gd name="T6" fmla="*/ 2 w 2"/>
                      <a:gd name="T7" fmla="*/ 14 h 14"/>
                      <a:gd name="T8" fmla="*/ 0 w 2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71" name="Freeform 220"/>
                  <p:cNvSpPr>
                    <a:spLocks/>
                  </p:cNvSpPr>
                  <p:nvPr/>
                </p:nvSpPr>
                <p:spPr bwMode="auto">
                  <a:xfrm>
                    <a:off x="4590" y="1953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0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72" name="Freeform 221"/>
                  <p:cNvSpPr>
                    <a:spLocks/>
                  </p:cNvSpPr>
                  <p:nvPr/>
                </p:nvSpPr>
                <p:spPr bwMode="auto">
                  <a:xfrm>
                    <a:off x="4590" y="1964"/>
                    <a:ext cx="2" cy="3"/>
                  </a:xfrm>
                  <a:custGeom>
                    <a:avLst/>
                    <a:gdLst>
                      <a:gd name="T0" fmla="*/ 2 w 2"/>
                      <a:gd name="T1" fmla="*/ 3 h 3"/>
                      <a:gd name="T2" fmla="*/ 2 w 2"/>
                      <a:gd name="T3" fmla="*/ 1 h 3"/>
                      <a:gd name="T4" fmla="*/ 1 w 2"/>
                      <a:gd name="T5" fmla="*/ 0 h 3"/>
                      <a:gd name="T6" fmla="*/ 0 w 2"/>
                      <a:gd name="T7" fmla="*/ 1 h 3"/>
                      <a:gd name="T8" fmla="*/ 2 w 2"/>
                      <a:gd name="T9" fmla="*/ 3 h 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2" y="3"/>
                        </a:moveTo>
                        <a:lnTo>
                          <a:pt x="2" y="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2" y="3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73" name="Freeform 222"/>
                  <p:cNvSpPr>
                    <a:spLocks/>
                  </p:cNvSpPr>
                  <p:nvPr/>
                </p:nvSpPr>
                <p:spPr bwMode="auto">
                  <a:xfrm>
                    <a:off x="4586" y="1951"/>
                    <a:ext cx="3" cy="13"/>
                  </a:xfrm>
                  <a:custGeom>
                    <a:avLst/>
                    <a:gdLst>
                      <a:gd name="T0" fmla="*/ 0 w 3"/>
                      <a:gd name="T1" fmla="*/ 11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1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1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74" name="Freeform 223"/>
                  <p:cNvSpPr>
                    <a:spLocks/>
                  </p:cNvSpPr>
                  <p:nvPr/>
                </p:nvSpPr>
                <p:spPr bwMode="auto">
                  <a:xfrm>
                    <a:off x="4586" y="1951"/>
                    <a:ext cx="1" cy="11"/>
                  </a:xfrm>
                  <a:custGeom>
                    <a:avLst/>
                    <a:gdLst>
                      <a:gd name="T0" fmla="*/ 0 w 1"/>
                      <a:gd name="T1" fmla="*/ 11 h 11"/>
                      <a:gd name="T2" fmla="*/ 0 w 1"/>
                      <a:gd name="T3" fmla="*/ 11 h 11"/>
                      <a:gd name="T4" fmla="*/ 1 w 1"/>
                      <a:gd name="T5" fmla="*/ 0 h 11"/>
                      <a:gd name="T6" fmla="*/ 0 w 1"/>
                      <a:gd name="T7" fmla="*/ 0 h 11"/>
                      <a:gd name="T8" fmla="*/ 0 w 1"/>
                      <a:gd name="T9" fmla="*/ 11 h 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1">
                        <a:moveTo>
                          <a:pt x="0" y="11"/>
                        </a:moveTo>
                        <a:lnTo>
                          <a:pt x="0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75" name="Freeform 224"/>
                  <p:cNvSpPr>
                    <a:spLocks/>
                  </p:cNvSpPr>
                  <p:nvPr/>
                </p:nvSpPr>
                <p:spPr bwMode="auto">
                  <a:xfrm>
                    <a:off x="4586" y="1962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0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76" name="Freeform 225"/>
                  <p:cNvSpPr>
                    <a:spLocks/>
                  </p:cNvSpPr>
                  <p:nvPr/>
                </p:nvSpPr>
                <p:spPr bwMode="auto">
                  <a:xfrm>
                    <a:off x="4582" y="1949"/>
                    <a:ext cx="3" cy="12"/>
                  </a:xfrm>
                  <a:custGeom>
                    <a:avLst/>
                    <a:gdLst>
                      <a:gd name="T0" fmla="*/ 0 w 3"/>
                      <a:gd name="T1" fmla="*/ 11 h 12"/>
                      <a:gd name="T2" fmla="*/ 0 w 3"/>
                      <a:gd name="T3" fmla="*/ 0 h 12"/>
                      <a:gd name="T4" fmla="*/ 3 w 3"/>
                      <a:gd name="T5" fmla="*/ 1 h 12"/>
                      <a:gd name="T6" fmla="*/ 3 w 3"/>
                      <a:gd name="T7" fmla="*/ 12 h 12"/>
                      <a:gd name="T8" fmla="*/ 0 w 3"/>
                      <a:gd name="T9" fmla="*/ 11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2">
                        <a:moveTo>
                          <a:pt x="0" y="11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2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77" name="Rectangle 226"/>
                  <p:cNvSpPr>
                    <a:spLocks noChangeArrowheads="1"/>
                  </p:cNvSpPr>
                  <p:nvPr/>
                </p:nvSpPr>
                <p:spPr bwMode="auto">
                  <a:xfrm>
                    <a:off x="4582" y="1949"/>
                    <a:ext cx="1" cy="11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78" name="Freeform 227"/>
                  <p:cNvSpPr>
                    <a:spLocks/>
                  </p:cNvSpPr>
                  <p:nvPr/>
                </p:nvSpPr>
                <p:spPr bwMode="auto">
                  <a:xfrm>
                    <a:off x="4582" y="1960"/>
                    <a:ext cx="3" cy="1"/>
                  </a:xfrm>
                  <a:custGeom>
                    <a:avLst/>
                    <a:gdLst>
                      <a:gd name="T0" fmla="*/ 3 w 3"/>
                      <a:gd name="T1" fmla="*/ 1 h 1"/>
                      <a:gd name="T2" fmla="*/ 3 w 3"/>
                      <a:gd name="T3" fmla="*/ 1 h 1"/>
                      <a:gd name="T4" fmla="*/ 1 w 3"/>
                      <a:gd name="T5" fmla="*/ 0 h 1"/>
                      <a:gd name="T6" fmla="*/ 0 w 3"/>
                      <a:gd name="T7" fmla="*/ 0 h 1"/>
                      <a:gd name="T8" fmla="*/ 3 w 3"/>
                      <a:gd name="T9" fmla="*/ 1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">
                        <a:moveTo>
                          <a:pt x="3" y="1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79" name="Freeform 228"/>
                  <p:cNvSpPr>
                    <a:spLocks/>
                  </p:cNvSpPr>
                  <p:nvPr/>
                </p:nvSpPr>
                <p:spPr bwMode="auto">
                  <a:xfrm>
                    <a:off x="4578" y="1946"/>
                    <a:ext cx="2" cy="13"/>
                  </a:xfrm>
                  <a:custGeom>
                    <a:avLst/>
                    <a:gdLst>
                      <a:gd name="T0" fmla="*/ 0 w 2"/>
                      <a:gd name="T1" fmla="*/ 12 h 13"/>
                      <a:gd name="T2" fmla="*/ 0 w 2"/>
                      <a:gd name="T3" fmla="*/ 0 h 13"/>
                      <a:gd name="T4" fmla="*/ 2 w 2"/>
                      <a:gd name="T5" fmla="*/ 1 h 13"/>
                      <a:gd name="T6" fmla="*/ 2 w 2"/>
                      <a:gd name="T7" fmla="*/ 13 h 13"/>
                      <a:gd name="T8" fmla="*/ 0 w 2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1"/>
                        </a:lnTo>
                        <a:lnTo>
                          <a:pt x="2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80" name="Rectangle 229"/>
                  <p:cNvSpPr>
                    <a:spLocks noChangeArrowheads="1"/>
                  </p:cNvSpPr>
                  <p:nvPr/>
                </p:nvSpPr>
                <p:spPr bwMode="auto">
                  <a:xfrm>
                    <a:off x="4578" y="1946"/>
                    <a:ext cx="1" cy="12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81" name="Freeform 230"/>
                  <p:cNvSpPr>
                    <a:spLocks/>
                  </p:cNvSpPr>
                  <p:nvPr/>
                </p:nvSpPr>
                <p:spPr bwMode="auto">
                  <a:xfrm>
                    <a:off x="4578" y="1958"/>
                    <a:ext cx="2" cy="1"/>
                  </a:xfrm>
                  <a:custGeom>
                    <a:avLst/>
                    <a:gdLst>
                      <a:gd name="T0" fmla="*/ 2 w 2"/>
                      <a:gd name="T1" fmla="*/ 1 h 1"/>
                      <a:gd name="T2" fmla="*/ 2 w 2"/>
                      <a:gd name="T3" fmla="*/ 0 h 1"/>
                      <a:gd name="T4" fmla="*/ 1 w 2"/>
                      <a:gd name="T5" fmla="*/ 0 h 1"/>
                      <a:gd name="T6" fmla="*/ 0 w 2"/>
                      <a:gd name="T7" fmla="*/ 0 h 1"/>
                      <a:gd name="T8" fmla="*/ 2 w 2"/>
                      <a:gd name="T9" fmla="*/ 1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">
                        <a:moveTo>
                          <a:pt x="2" y="1"/>
                        </a:moveTo>
                        <a:lnTo>
                          <a:pt x="2" y="0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2" y="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82" name="Freeform 231"/>
                  <p:cNvSpPr>
                    <a:spLocks/>
                  </p:cNvSpPr>
                  <p:nvPr/>
                </p:nvSpPr>
                <p:spPr bwMode="auto">
                  <a:xfrm>
                    <a:off x="4574" y="1943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83" name="Freeform 232"/>
                  <p:cNvSpPr>
                    <a:spLocks/>
                  </p:cNvSpPr>
                  <p:nvPr/>
                </p:nvSpPr>
                <p:spPr bwMode="auto">
                  <a:xfrm>
                    <a:off x="4574" y="1943"/>
                    <a:ext cx="0" cy="12"/>
                  </a:xfrm>
                  <a:custGeom>
                    <a:avLst/>
                    <a:gdLst>
                      <a:gd name="T0" fmla="*/ 12 h 12"/>
                      <a:gd name="T1" fmla="*/ 12 h 12"/>
                      <a:gd name="T2" fmla="*/ 1 h 12"/>
                      <a:gd name="T3" fmla="*/ 0 h 12"/>
                      <a:gd name="T4" fmla="*/ 12 h 12"/>
                      <a:gd name="T5" fmla="*/ 0 60000 65536"/>
                      <a:gd name="T6" fmla="*/ 0 60000 65536"/>
                      <a:gd name="T7" fmla="*/ 0 60000 65536"/>
                      <a:gd name="T8" fmla="*/ 0 60000 65536"/>
                      <a:gd name="T9" fmla="*/ 0 60000 65536"/>
                    </a:gdLst>
                    <a:ahLst/>
                    <a:cxnLst>
                      <a:cxn ang="T5">
                        <a:pos x="0" y="T0"/>
                      </a:cxn>
                      <a:cxn ang="T6">
                        <a:pos x="0" y="T1"/>
                      </a:cxn>
                      <a:cxn ang="T7">
                        <a:pos x="0" y="T2"/>
                      </a:cxn>
                      <a:cxn ang="T8">
                        <a:pos x="0" y="T3"/>
                      </a:cxn>
                      <a:cxn ang="T9">
                        <a:pos x="0" y="T4"/>
                      </a:cxn>
                    </a:cxnLst>
                    <a:rect l="0" t="0" r="r" b="b"/>
                    <a:pathLst>
                      <a:path h="12">
                        <a:moveTo>
                          <a:pt x="0" y="12"/>
                        </a:moveTo>
                        <a:lnTo>
                          <a:pt x="0" y="12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84" name="Freeform 233"/>
                  <p:cNvSpPr>
                    <a:spLocks/>
                  </p:cNvSpPr>
                  <p:nvPr/>
                </p:nvSpPr>
                <p:spPr bwMode="auto">
                  <a:xfrm>
                    <a:off x="4574" y="1955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0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85" name="Freeform 234"/>
                  <p:cNvSpPr>
                    <a:spLocks/>
                  </p:cNvSpPr>
                  <p:nvPr/>
                </p:nvSpPr>
                <p:spPr bwMode="auto">
                  <a:xfrm>
                    <a:off x="4570" y="1941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1 h 14"/>
                      <a:gd name="T6" fmla="*/ 2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2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86" name="Freeform 235"/>
                  <p:cNvSpPr>
                    <a:spLocks/>
                  </p:cNvSpPr>
                  <p:nvPr/>
                </p:nvSpPr>
                <p:spPr bwMode="auto">
                  <a:xfrm>
                    <a:off x="4570" y="1941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87" name="Freeform 236"/>
                  <p:cNvSpPr>
                    <a:spLocks/>
                  </p:cNvSpPr>
                  <p:nvPr/>
                </p:nvSpPr>
                <p:spPr bwMode="auto">
                  <a:xfrm>
                    <a:off x="4570" y="1952"/>
                    <a:ext cx="2" cy="3"/>
                  </a:xfrm>
                  <a:custGeom>
                    <a:avLst/>
                    <a:gdLst>
                      <a:gd name="T0" fmla="*/ 2 w 2"/>
                      <a:gd name="T1" fmla="*/ 3 h 3"/>
                      <a:gd name="T2" fmla="*/ 2 w 2"/>
                      <a:gd name="T3" fmla="*/ 2 h 3"/>
                      <a:gd name="T4" fmla="*/ 1 w 2"/>
                      <a:gd name="T5" fmla="*/ 0 h 3"/>
                      <a:gd name="T6" fmla="*/ 0 w 2"/>
                      <a:gd name="T7" fmla="*/ 1 h 3"/>
                      <a:gd name="T8" fmla="*/ 2 w 2"/>
                      <a:gd name="T9" fmla="*/ 3 h 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2" y="3"/>
                        </a:moveTo>
                        <a:lnTo>
                          <a:pt x="2" y="2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2" y="3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88" name="Freeform 237"/>
                  <p:cNvSpPr>
                    <a:spLocks/>
                  </p:cNvSpPr>
                  <p:nvPr/>
                </p:nvSpPr>
                <p:spPr bwMode="auto">
                  <a:xfrm>
                    <a:off x="4566" y="1939"/>
                    <a:ext cx="2" cy="13"/>
                  </a:xfrm>
                  <a:custGeom>
                    <a:avLst/>
                    <a:gdLst>
                      <a:gd name="T0" fmla="*/ 0 w 2"/>
                      <a:gd name="T1" fmla="*/ 12 h 13"/>
                      <a:gd name="T2" fmla="*/ 0 w 2"/>
                      <a:gd name="T3" fmla="*/ 0 h 13"/>
                      <a:gd name="T4" fmla="*/ 2 w 2"/>
                      <a:gd name="T5" fmla="*/ 1 h 13"/>
                      <a:gd name="T6" fmla="*/ 2 w 2"/>
                      <a:gd name="T7" fmla="*/ 13 h 13"/>
                      <a:gd name="T8" fmla="*/ 0 w 2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1"/>
                        </a:lnTo>
                        <a:lnTo>
                          <a:pt x="2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89" name="Freeform 238"/>
                  <p:cNvSpPr>
                    <a:spLocks/>
                  </p:cNvSpPr>
                  <p:nvPr/>
                </p:nvSpPr>
                <p:spPr bwMode="auto">
                  <a:xfrm>
                    <a:off x="4566" y="1939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0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90" name="Freeform 239"/>
                  <p:cNvSpPr>
                    <a:spLocks/>
                  </p:cNvSpPr>
                  <p:nvPr/>
                </p:nvSpPr>
                <p:spPr bwMode="auto">
                  <a:xfrm>
                    <a:off x="4566" y="1950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2 w 2"/>
                      <a:gd name="T3" fmla="*/ 2 h 2"/>
                      <a:gd name="T4" fmla="*/ 1 w 2"/>
                      <a:gd name="T5" fmla="*/ 0 h 2"/>
                      <a:gd name="T6" fmla="*/ 0 w 2"/>
                      <a:gd name="T7" fmla="*/ 1 h 2"/>
                      <a:gd name="T8" fmla="*/ 2 w 2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2" y="2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2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91" name="Freeform 240"/>
                  <p:cNvSpPr>
                    <a:spLocks/>
                  </p:cNvSpPr>
                  <p:nvPr/>
                </p:nvSpPr>
                <p:spPr bwMode="auto">
                  <a:xfrm>
                    <a:off x="4562" y="1936"/>
                    <a:ext cx="3" cy="14"/>
                  </a:xfrm>
                  <a:custGeom>
                    <a:avLst/>
                    <a:gdLst>
                      <a:gd name="T0" fmla="*/ 0 w 3"/>
                      <a:gd name="T1" fmla="*/ 13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3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3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92" name="Freeform 241"/>
                  <p:cNvSpPr>
                    <a:spLocks/>
                  </p:cNvSpPr>
                  <p:nvPr/>
                </p:nvSpPr>
                <p:spPr bwMode="auto">
                  <a:xfrm>
                    <a:off x="4562" y="1936"/>
                    <a:ext cx="0" cy="13"/>
                  </a:xfrm>
                  <a:custGeom>
                    <a:avLst/>
                    <a:gdLst>
                      <a:gd name="T0" fmla="*/ 13 h 13"/>
                      <a:gd name="T1" fmla="*/ 12 h 13"/>
                      <a:gd name="T2" fmla="*/ 1 h 13"/>
                      <a:gd name="T3" fmla="*/ 0 h 13"/>
                      <a:gd name="T4" fmla="*/ 13 h 13"/>
                      <a:gd name="T5" fmla="*/ 0 60000 65536"/>
                      <a:gd name="T6" fmla="*/ 0 60000 65536"/>
                      <a:gd name="T7" fmla="*/ 0 60000 65536"/>
                      <a:gd name="T8" fmla="*/ 0 60000 65536"/>
                      <a:gd name="T9" fmla="*/ 0 60000 65536"/>
                    </a:gdLst>
                    <a:ahLst/>
                    <a:cxnLst>
                      <a:cxn ang="T5">
                        <a:pos x="0" y="T0"/>
                      </a:cxn>
                      <a:cxn ang="T6">
                        <a:pos x="0" y="T1"/>
                      </a:cxn>
                      <a:cxn ang="T7">
                        <a:pos x="0" y="T2"/>
                      </a:cxn>
                      <a:cxn ang="T8">
                        <a:pos x="0" y="T3"/>
                      </a:cxn>
                      <a:cxn ang="T9">
                        <a:pos x="0" y="T4"/>
                      </a:cxn>
                    </a:cxnLst>
                    <a:rect l="0" t="0" r="r" b="b"/>
                    <a:pathLst>
                      <a:path h="13">
                        <a:moveTo>
                          <a:pt x="0" y="13"/>
                        </a:moveTo>
                        <a:lnTo>
                          <a:pt x="0" y="12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0" y="13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93" name="Freeform 242"/>
                  <p:cNvSpPr>
                    <a:spLocks/>
                  </p:cNvSpPr>
                  <p:nvPr/>
                </p:nvSpPr>
                <p:spPr bwMode="auto">
                  <a:xfrm>
                    <a:off x="4562" y="1948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0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0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94" name="Freeform 243"/>
                  <p:cNvSpPr>
                    <a:spLocks/>
                  </p:cNvSpPr>
                  <p:nvPr/>
                </p:nvSpPr>
                <p:spPr bwMode="auto">
                  <a:xfrm>
                    <a:off x="4501" y="1900"/>
                    <a:ext cx="7" cy="8"/>
                  </a:xfrm>
                  <a:custGeom>
                    <a:avLst/>
                    <a:gdLst>
                      <a:gd name="T0" fmla="*/ 7 w 7"/>
                      <a:gd name="T1" fmla="*/ 3 h 8"/>
                      <a:gd name="T2" fmla="*/ 7 w 7"/>
                      <a:gd name="T3" fmla="*/ 8 h 8"/>
                      <a:gd name="T4" fmla="*/ 0 w 7"/>
                      <a:gd name="T5" fmla="*/ 4 h 8"/>
                      <a:gd name="T6" fmla="*/ 0 w 7"/>
                      <a:gd name="T7" fmla="*/ 0 h 8"/>
                      <a:gd name="T8" fmla="*/ 7 w 7"/>
                      <a:gd name="T9" fmla="*/ 3 h 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7" y="3"/>
                        </a:moveTo>
                        <a:lnTo>
                          <a:pt x="7" y="8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  <a:lnTo>
                          <a:pt x="7" y="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95" name="Freeform 244"/>
                  <p:cNvSpPr>
                    <a:spLocks/>
                  </p:cNvSpPr>
                  <p:nvPr/>
                </p:nvSpPr>
                <p:spPr bwMode="auto">
                  <a:xfrm>
                    <a:off x="4506" y="1903"/>
                    <a:ext cx="1" cy="5"/>
                  </a:xfrm>
                  <a:custGeom>
                    <a:avLst/>
                    <a:gdLst>
                      <a:gd name="T0" fmla="*/ 0 w 1"/>
                      <a:gd name="T1" fmla="*/ 1 h 5"/>
                      <a:gd name="T2" fmla="*/ 1 w 1"/>
                      <a:gd name="T3" fmla="*/ 0 h 5"/>
                      <a:gd name="T4" fmla="*/ 1 w 1"/>
                      <a:gd name="T5" fmla="*/ 4 h 5"/>
                      <a:gd name="T6" fmla="*/ 0 w 1"/>
                      <a:gd name="T7" fmla="*/ 5 h 5"/>
                      <a:gd name="T8" fmla="*/ 0 w 1"/>
                      <a:gd name="T9" fmla="*/ 1 h 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5">
                        <a:moveTo>
                          <a:pt x="0" y="1"/>
                        </a:moveTo>
                        <a:lnTo>
                          <a:pt x="1" y="0"/>
                        </a:lnTo>
                        <a:lnTo>
                          <a:pt x="1" y="4"/>
                        </a:lnTo>
                        <a:lnTo>
                          <a:pt x="0" y="5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725A1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96" name="Freeform 245"/>
                  <p:cNvSpPr>
                    <a:spLocks/>
                  </p:cNvSpPr>
                  <p:nvPr/>
                </p:nvSpPr>
                <p:spPr bwMode="auto">
                  <a:xfrm>
                    <a:off x="4500" y="1900"/>
                    <a:ext cx="7" cy="4"/>
                  </a:xfrm>
                  <a:custGeom>
                    <a:avLst/>
                    <a:gdLst>
                      <a:gd name="T0" fmla="*/ 0 w 7"/>
                      <a:gd name="T1" fmla="*/ 1 h 4"/>
                      <a:gd name="T2" fmla="*/ 1 w 7"/>
                      <a:gd name="T3" fmla="*/ 0 h 4"/>
                      <a:gd name="T4" fmla="*/ 7 w 7"/>
                      <a:gd name="T5" fmla="*/ 3 h 4"/>
                      <a:gd name="T6" fmla="*/ 6 w 7"/>
                      <a:gd name="T7" fmla="*/ 4 h 4"/>
                      <a:gd name="T8" fmla="*/ 0 w 7"/>
                      <a:gd name="T9" fmla="*/ 1 h 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" h="4">
                        <a:moveTo>
                          <a:pt x="0" y="1"/>
                        </a:moveTo>
                        <a:lnTo>
                          <a:pt x="1" y="0"/>
                        </a:lnTo>
                        <a:lnTo>
                          <a:pt x="7" y="3"/>
                        </a:lnTo>
                        <a:lnTo>
                          <a:pt x="6" y="4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E1B1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97" name="Freeform 246"/>
                  <p:cNvSpPr>
                    <a:spLocks/>
                  </p:cNvSpPr>
                  <p:nvPr/>
                </p:nvSpPr>
                <p:spPr bwMode="auto">
                  <a:xfrm>
                    <a:off x="4500" y="1901"/>
                    <a:ext cx="6" cy="7"/>
                  </a:xfrm>
                  <a:custGeom>
                    <a:avLst/>
                    <a:gdLst>
                      <a:gd name="T0" fmla="*/ 6 w 6"/>
                      <a:gd name="T1" fmla="*/ 3 h 7"/>
                      <a:gd name="T2" fmla="*/ 6 w 6"/>
                      <a:gd name="T3" fmla="*/ 7 h 7"/>
                      <a:gd name="T4" fmla="*/ 0 w 6"/>
                      <a:gd name="T5" fmla="*/ 3 h 7"/>
                      <a:gd name="T6" fmla="*/ 0 w 6"/>
                      <a:gd name="T7" fmla="*/ 0 h 7"/>
                      <a:gd name="T8" fmla="*/ 6 w 6"/>
                      <a:gd name="T9" fmla="*/ 3 h 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" h="7">
                        <a:moveTo>
                          <a:pt x="6" y="3"/>
                        </a:moveTo>
                        <a:lnTo>
                          <a:pt x="6" y="7"/>
                        </a:lnTo>
                        <a:lnTo>
                          <a:pt x="0" y="3"/>
                        </a:lnTo>
                        <a:lnTo>
                          <a:pt x="0" y="0"/>
                        </a:lnTo>
                        <a:lnTo>
                          <a:pt x="6" y="3"/>
                        </a:lnTo>
                        <a:close/>
                      </a:path>
                    </a:pathLst>
                  </a:custGeom>
                  <a:solidFill>
                    <a:srgbClr val="E1B1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98" name="Freeform 247"/>
                  <p:cNvSpPr>
                    <a:spLocks/>
                  </p:cNvSpPr>
                  <p:nvPr/>
                </p:nvSpPr>
                <p:spPr bwMode="auto">
                  <a:xfrm>
                    <a:off x="4612" y="1864"/>
                    <a:ext cx="127" cy="91"/>
                  </a:xfrm>
                  <a:custGeom>
                    <a:avLst/>
                    <a:gdLst>
                      <a:gd name="T0" fmla="*/ 0 w 127"/>
                      <a:gd name="T1" fmla="*/ 75 h 91"/>
                      <a:gd name="T2" fmla="*/ 127 w 127"/>
                      <a:gd name="T3" fmla="*/ 0 h 91"/>
                      <a:gd name="T4" fmla="*/ 127 w 127"/>
                      <a:gd name="T5" fmla="*/ 18 h 91"/>
                      <a:gd name="T6" fmla="*/ 0 w 127"/>
                      <a:gd name="T7" fmla="*/ 91 h 91"/>
                      <a:gd name="T8" fmla="*/ 0 w 127"/>
                      <a:gd name="T9" fmla="*/ 75 h 9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27" h="91">
                        <a:moveTo>
                          <a:pt x="0" y="75"/>
                        </a:moveTo>
                        <a:lnTo>
                          <a:pt x="127" y="0"/>
                        </a:lnTo>
                        <a:lnTo>
                          <a:pt x="127" y="18"/>
                        </a:lnTo>
                        <a:lnTo>
                          <a:pt x="0" y="91"/>
                        </a:lnTo>
                        <a:lnTo>
                          <a:pt x="0" y="7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199" name="Freeform 248"/>
                  <p:cNvSpPr>
                    <a:spLocks/>
                  </p:cNvSpPr>
                  <p:nvPr/>
                </p:nvSpPr>
                <p:spPr bwMode="auto">
                  <a:xfrm>
                    <a:off x="4500" y="1799"/>
                    <a:ext cx="239" cy="140"/>
                  </a:xfrm>
                  <a:custGeom>
                    <a:avLst/>
                    <a:gdLst>
                      <a:gd name="T0" fmla="*/ 0 w 239"/>
                      <a:gd name="T1" fmla="*/ 75 h 140"/>
                      <a:gd name="T2" fmla="*/ 128 w 239"/>
                      <a:gd name="T3" fmla="*/ 0 h 140"/>
                      <a:gd name="T4" fmla="*/ 239 w 239"/>
                      <a:gd name="T5" fmla="*/ 65 h 140"/>
                      <a:gd name="T6" fmla="*/ 112 w 239"/>
                      <a:gd name="T7" fmla="*/ 140 h 140"/>
                      <a:gd name="T8" fmla="*/ 0 w 239"/>
                      <a:gd name="T9" fmla="*/ 75 h 14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39" h="140">
                        <a:moveTo>
                          <a:pt x="0" y="75"/>
                        </a:moveTo>
                        <a:lnTo>
                          <a:pt x="128" y="0"/>
                        </a:lnTo>
                        <a:lnTo>
                          <a:pt x="239" y="65"/>
                        </a:lnTo>
                        <a:lnTo>
                          <a:pt x="112" y="140"/>
                        </a:lnTo>
                        <a:lnTo>
                          <a:pt x="0" y="75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00" name="Freeform 249"/>
                  <p:cNvSpPr>
                    <a:spLocks/>
                  </p:cNvSpPr>
                  <p:nvPr/>
                </p:nvSpPr>
                <p:spPr bwMode="auto">
                  <a:xfrm>
                    <a:off x="4500" y="1874"/>
                    <a:ext cx="112" cy="81"/>
                  </a:xfrm>
                  <a:custGeom>
                    <a:avLst/>
                    <a:gdLst>
                      <a:gd name="T0" fmla="*/ 112 w 112"/>
                      <a:gd name="T1" fmla="*/ 65 h 81"/>
                      <a:gd name="T2" fmla="*/ 112 w 112"/>
                      <a:gd name="T3" fmla="*/ 81 h 81"/>
                      <a:gd name="T4" fmla="*/ 0 w 112"/>
                      <a:gd name="T5" fmla="*/ 17 h 81"/>
                      <a:gd name="T6" fmla="*/ 0 w 112"/>
                      <a:gd name="T7" fmla="*/ 0 h 81"/>
                      <a:gd name="T8" fmla="*/ 112 w 112"/>
                      <a:gd name="T9" fmla="*/ 65 h 8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12" h="81">
                        <a:moveTo>
                          <a:pt x="112" y="65"/>
                        </a:moveTo>
                        <a:lnTo>
                          <a:pt x="112" y="81"/>
                        </a:lnTo>
                        <a:lnTo>
                          <a:pt x="0" y="17"/>
                        </a:lnTo>
                        <a:lnTo>
                          <a:pt x="0" y="0"/>
                        </a:lnTo>
                        <a:lnTo>
                          <a:pt x="112" y="65"/>
                        </a:ln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01" name="Freeform 250"/>
                  <p:cNvSpPr>
                    <a:spLocks/>
                  </p:cNvSpPr>
                  <p:nvPr/>
                </p:nvSpPr>
                <p:spPr bwMode="auto">
                  <a:xfrm>
                    <a:off x="4508" y="1882"/>
                    <a:ext cx="37" cy="27"/>
                  </a:xfrm>
                  <a:custGeom>
                    <a:avLst/>
                    <a:gdLst>
                      <a:gd name="T0" fmla="*/ 0 w 37"/>
                      <a:gd name="T1" fmla="*/ 6 h 27"/>
                      <a:gd name="T2" fmla="*/ 0 w 37"/>
                      <a:gd name="T3" fmla="*/ 0 h 27"/>
                      <a:gd name="T4" fmla="*/ 37 w 37"/>
                      <a:gd name="T5" fmla="*/ 21 h 27"/>
                      <a:gd name="T6" fmla="*/ 37 w 37"/>
                      <a:gd name="T7" fmla="*/ 27 h 27"/>
                      <a:gd name="T8" fmla="*/ 0 w 37"/>
                      <a:gd name="T9" fmla="*/ 6 h 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" h="27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37" y="21"/>
                        </a:lnTo>
                        <a:lnTo>
                          <a:pt x="37" y="27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02" name="Freeform 251"/>
                  <p:cNvSpPr>
                    <a:spLocks/>
                  </p:cNvSpPr>
                  <p:nvPr/>
                </p:nvSpPr>
                <p:spPr bwMode="auto">
                  <a:xfrm>
                    <a:off x="4508" y="1882"/>
                    <a:ext cx="1" cy="6"/>
                  </a:xfrm>
                  <a:custGeom>
                    <a:avLst/>
                    <a:gdLst>
                      <a:gd name="T0" fmla="*/ 0 w 1"/>
                      <a:gd name="T1" fmla="*/ 6 h 6"/>
                      <a:gd name="T2" fmla="*/ 1 w 1"/>
                      <a:gd name="T3" fmla="*/ 5 h 6"/>
                      <a:gd name="T4" fmla="*/ 1 w 1"/>
                      <a:gd name="T5" fmla="*/ 0 h 6"/>
                      <a:gd name="T6" fmla="*/ 0 w 1"/>
                      <a:gd name="T7" fmla="*/ 0 h 6"/>
                      <a:gd name="T8" fmla="*/ 0 w 1"/>
                      <a:gd name="T9" fmla="*/ 6 h 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6">
                        <a:moveTo>
                          <a:pt x="0" y="6"/>
                        </a:moveTo>
                        <a:lnTo>
                          <a:pt x="1" y="5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03" name="Freeform 252"/>
                  <p:cNvSpPr>
                    <a:spLocks/>
                  </p:cNvSpPr>
                  <p:nvPr/>
                </p:nvSpPr>
                <p:spPr bwMode="auto">
                  <a:xfrm>
                    <a:off x="4508" y="1887"/>
                    <a:ext cx="37" cy="22"/>
                  </a:xfrm>
                  <a:custGeom>
                    <a:avLst/>
                    <a:gdLst>
                      <a:gd name="T0" fmla="*/ 37 w 37"/>
                      <a:gd name="T1" fmla="*/ 22 h 22"/>
                      <a:gd name="T2" fmla="*/ 37 w 37"/>
                      <a:gd name="T3" fmla="*/ 21 h 22"/>
                      <a:gd name="T4" fmla="*/ 1 w 37"/>
                      <a:gd name="T5" fmla="*/ 0 h 22"/>
                      <a:gd name="T6" fmla="*/ 0 w 37"/>
                      <a:gd name="T7" fmla="*/ 1 h 22"/>
                      <a:gd name="T8" fmla="*/ 37 w 37"/>
                      <a:gd name="T9" fmla="*/ 22 h 2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" h="22">
                        <a:moveTo>
                          <a:pt x="37" y="22"/>
                        </a:moveTo>
                        <a:lnTo>
                          <a:pt x="37" y="2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7" y="2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04" name="Freeform 253"/>
                  <p:cNvSpPr>
                    <a:spLocks/>
                  </p:cNvSpPr>
                  <p:nvPr/>
                </p:nvSpPr>
                <p:spPr bwMode="auto">
                  <a:xfrm>
                    <a:off x="4606" y="1939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1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1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05" name="Freeform 254"/>
                  <p:cNvSpPr>
                    <a:spLocks/>
                  </p:cNvSpPr>
                  <p:nvPr/>
                </p:nvSpPr>
                <p:spPr bwMode="auto">
                  <a:xfrm>
                    <a:off x="4606" y="1939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0 h 12"/>
                      <a:gd name="T6" fmla="*/ 1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06" name="Freeform 255"/>
                  <p:cNvSpPr>
                    <a:spLocks/>
                  </p:cNvSpPr>
                  <p:nvPr/>
                </p:nvSpPr>
                <p:spPr bwMode="auto">
                  <a:xfrm>
                    <a:off x="4606" y="1950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2 h 2"/>
                      <a:gd name="T4" fmla="*/ 1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2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07" name="Freeform 256"/>
                  <p:cNvSpPr>
                    <a:spLocks/>
                  </p:cNvSpPr>
                  <p:nvPr/>
                </p:nvSpPr>
                <p:spPr bwMode="auto">
                  <a:xfrm>
                    <a:off x="4602" y="1936"/>
                    <a:ext cx="3" cy="14"/>
                  </a:xfrm>
                  <a:custGeom>
                    <a:avLst/>
                    <a:gdLst>
                      <a:gd name="T0" fmla="*/ 0 w 3"/>
                      <a:gd name="T1" fmla="*/ 13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3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3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08" name="Freeform 257"/>
                  <p:cNvSpPr>
                    <a:spLocks/>
                  </p:cNvSpPr>
                  <p:nvPr/>
                </p:nvSpPr>
                <p:spPr bwMode="auto">
                  <a:xfrm>
                    <a:off x="4602" y="1936"/>
                    <a:ext cx="1" cy="13"/>
                  </a:xfrm>
                  <a:custGeom>
                    <a:avLst/>
                    <a:gdLst>
                      <a:gd name="T0" fmla="*/ 0 w 1"/>
                      <a:gd name="T1" fmla="*/ 13 h 13"/>
                      <a:gd name="T2" fmla="*/ 1 w 1"/>
                      <a:gd name="T3" fmla="*/ 12 h 13"/>
                      <a:gd name="T4" fmla="*/ 1 w 1"/>
                      <a:gd name="T5" fmla="*/ 0 h 13"/>
                      <a:gd name="T6" fmla="*/ 0 w 1"/>
                      <a:gd name="T7" fmla="*/ 0 h 13"/>
                      <a:gd name="T8" fmla="*/ 0 w 1"/>
                      <a:gd name="T9" fmla="*/ 13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3">
                        <a:moveTo>
                          <a:pt x="0" y="13"/>
                        </a:moveTo>
                        <a:lnTo>
                          <a:pt x="1" y="12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3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09" name="Freeform 258"/>
                  <p:cNvSpPr>
                    <a:spLocks/>
                  </p:cNvSpPr>
                  <p:nvPr/>
                </p:nvSpPr>
                <p:spPr bwMode="auto">
                  <a:xfrm>
                    <a:off x="4602" y="1948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10" name="Freeform 259"/>
                  <p:cNvSpPr>
                    <a:spLocks/>
                  </p:cNvSpPr>
                  <p:nvPr/>
                </p:nvSpPr>
                <p:spPr bwMode="auto">
                  <a:xfrm>
                    <a:off x="4598" y="1934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2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11" name="Rectangle 260"/>
                  <p:cNvSpPr>
                    <a:spLocks noChangeArrowheads="1"/>
                  </p:cNvSpPr>
                  <p:nvPr/>
                </p:nvSpPr>
                <p:spPr bwMode="auto">
                  <a:xfrm>
                    <a:off x="4598" y="1934"/>
                    <a:ext cx="1" cy="12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12" name="Freeform 261"/>
                  <p:cNvSpPr>
                    <a:spLocks/>
                  </p:cNvSpPr>
                  <p:nvPr/>
                </p:nvSpPr>
                <p:spPr bwMode="auto">
                  <a:xfrm>
                    <a:off x="4598" y="1946"/>
                    <a:ext cx="3" cy="1"/>
                  </a:xfrm>
                  <a:custGeom>
                    <a:avLst/>
                    <a:gdLst>
                      <a:gd name="T0" fmla="*/ 3 w 3"/>
                      <a:gd name="T1" fmla="*/ 1 h 1"/>
                      <a:gd name="T2" fmla="*/ 3 w 3"/>
                      <a:gd name="T3" fmla="*/ 0 h 1"/>
                      <a:gd name="T4" fmla="*/ 1 w 3"/>
                      <a:gd name="T5" fmla="*/ 0 h 1"/>
                      <a:gd name="T6" fmla="*/ 0 w 3"/>
                      <a:gd name="T7" fmla="*/ 0 h 1"/>
                      <a:gd name="T8" fmla="*/ 3 w 3"/>
                      <a:gd name="T9" fmla="*/ 1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">
                        <a:moveTo>
                          <a:pt x="3" y="1"/>
                        </a:moveTo>
                        <a:lnTo>
                          <a:pt x="3" y="0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13" name="Freeform 262"/>
                  <p:cNvSpPr>
                    <a:spLocks/>
                  </p:cNvSpPr>
                  <p:nvPr/>
                </p:nvSpPr>
                <p:spPr bwMode="auto">
                  <a:xfrm>
                    <a:off x="4594" y="1932"/>
                    <a:ext cx="3" cy="13"/>
                  </a:xfrm>
                  <a:custGeom>
                    <a:avLst/>
                    <a:gdLst>
                      <a:gd name="T0" fmla="*/ 0 w 3"/>
                      <a:gd name="T1" fmla="*/ 11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1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1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14" name="Rectangle 263"/>
                  <p:cNvSpPr>
                    <a:spLocks noChangeArrowheads="1"/>
                  </p:cNvSpPr>
                  <p:nvPr/>
                </p:nvSpPr>
                <p:spPr bwMode="auto">
                  <a:xfrm>
                    <a:off x="4594" y="1932"/>
                    <a:ext cx="1" cy="11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15" name="Freeform 264"/>
                  <p:cNvSpPr>
                    <a:spLocks/>
                  </p:cNvSpPr>
                  <p:nvPr/>
                </p:nvSpPr>
                <p:spPr bwMode="auto">
                  <a:xfrm>
                    <a:off x="4594" y="1943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16" name="Freeform 265"/>
                  <p:cNvSpPr>
                    <a:spLocks/>
                  </p:cNvSpPr>
                  <p:nvPr/>
                </p:nvSpPr>
                <p:spPr bwMode="auto">
                  <a:xfrm>
                    <a:off x="4590" y="1929"/>
                    <a:ext cx="2" cy="13"/>
                  </a:xfrm>
                  <a:custGeom>
                    <a:avLst/>
                    <a:gdLst>
                      <a:gd name="T0" fmla="*/ 0 w 2"/>
                      <a:gd name="T1" fmla="*/ 12 h 13"/>
                      <a:gd name="T2" fmla="*/ 0 w 2"/>
                      <a:gd name="T3" fmla="*/ 0 h 13"/>
                      <a:gd name="T4" fmla="*/ 2 w 2"/>
                      <a:gd name="T5" fmla="*/ 1 h 13"/>
                      <a:gd name="T6" fmla="*/ 2 w 2"/>
                      <a:gd name="T7" fmla="*/ 13 h 13"/>
                      <a:gd name="T8" fmla="*/ 0 w 2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1"/>
                        </a:lnTo>
                        <a:lnTo>
                          <a:pt x="2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17" name="Freeform 266"/>
                  <p:cNvSpPr>
                    <a:spLocks/>
                  </p:cNvSpPr>
                  <p:nvPr/>
                </p:nvSpPr>
                <p:spPr bwMode="auto">
                  <a:xfrm>
                    <a:off x="4590" y="1929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2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18" name="Freeform 267"/>
                  <p:cNvSpPr>
                    <a:spLocks/>
                  </p:cNvSpPr>
                  <p:nvPr/>
                </p:nvSpPr>
                <p:spPr bwMode="auto">
                  <a:xfrm>
                    <a:off x="4590" y="1941"/>
                    <a:ext cx="2" cy="1"/>
                  </a:xfrm>
                  <a:custGeom>
                    <a:avLst/>
                    <a:gdLst>
                      <a:gd name="T0" fmla="*/ 2 w 2"/>
                      <a:gd name="T1" fmla="*/ 1 h 1"/>
                      <a:gd name="T2" fmla="*/ 2 w 2"/>
                      <a:gd name="T3" fmla="*/ 1 h 1"/>
                      <a:gd name="T4" fmla="*/ 1 w 2"/>
                      <a:gd name="T5" fmla="*/ 0 h 1"/>
                      <a:gd name="T6" fmla="*/ 0 w 2"/>
                      <a:gd name="T7" fmla="*/ 0 h 1"/>
                      <a:gd name="T8" fmla="*/ 2 w 2"/>
                      <a:gd name="T9" fmla="*/ 1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">
                        <a:moveTo>
                          <a:pt x="2" y="1"/>
                        </a:moveTo>
                        <a:lnTo>
                          <a:pt x="2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2" y="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19" name="Freeform 268"/>
                  <p:cNvSpPr>
                    <a:spLocks/>
                  </p:cNvSpPr>
                  <p:nvPr/>
                </p:nvSpPr>
                <p:spPr bwMode="auto">
                  <a:xfrm>
                    <a:off x="4586" y="1927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20" name="Freeform 269"/>
                  <p:cNvSpPr>
                    <a:spLocks/>
                  </p:cNvSpPr>
                  <p:nvPr/>
                </p:nvSpPr>
                <p:spPr bwMode="auto">
                  <a:xfrm>
                    <a:off x="4586" y="1927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0 w 1"/>
                      <a:gd name="T3" fmla="*/ 11 h 12"/>
                      <a:gd name="T4" fmla="*/ 1 w 1"/>
                      <a:gd name="T5" fmla="*/ 0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0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21" name="Freeform 270"/>
                  <p:cNvSpPr>
                    <a:spLocks/>
                  </p:cNvSpPr>
                  <p:nvPr/>
                </p:nvSpPr>
                <p:spPr bwMode="auto">
                  <a:xfrm>
                    <a:off x="4586" y="1938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0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0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22" name="Freeform 271"/>
                  <p:cNvSpPr>
                    <a:spLocks/>
                  </p:cNvSpPr>
                  <p:nvPr/>
                </p:nvSpPr>
                <p:spPr bwMode="auto">
                  <a:xfrm>
                    <a:off x="4582" y="1924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23" name="Freeform 272"/>
                  <p:cNvSpPr>
                    <a:spLocks/>
                  </p:cNvSpPr>
                  <p:nvPr/>
                </p:nvSpPr>
                <p:spPr bwMode="auto">
                  <a:xfrm>
                    <a:off x="4582" y="1924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2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24" name="Freeform 273"/>
                  <p:cNvSpPr>
                    <a:spLocks/>
                  </p:cNvSpPr>
                  <p:nvPr/>
                </p:nvSpPr>
                <p:spPr bwMode="auto">
                  <a:xfrm>
                    <a:off x="4582" y="1936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25" name="Freeform 274"/>
                  <p:cNvSpPr>
                    <a:spLocks/>
                  </p:cNvSpPr>
                  <p:nvPr/>
                </p:nvSpPr>
                <p:spPr bwMode="auto">
                  <a:xfrm>
                    <a:off x="4578" y="1922"/>
                    <a:ext cx="2" cy="14"/>
                  </a:xfrm>
                  <a:custGeom>
                    <a:avLst/>
                    <a:gdLst>
                      <a:gd name="T0" fmla="*/ 0 w 2"/>
                      <a:gd name="T1" fmla="*/ 12 h 14"/>
                      <a:gd name="T2" fmla="*/ 0 w 2"/>
                      <a:gd name="T3" fmla="*/ 0 h 14"/>
                      <a:gd name="T4" fmla="*/ 2 w 2"/>
                      <a:gd name="T5" fmla="*/ 2 h 14"/>
                      <a:gd name="T6" fmla="*/ 2 w 2"/>
                      <a:gd name="T7" fmla="*/ 14 h 14"/>
                      <a:gd name="T8" fmla="*/ 0 w 2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26" name="Freeform 275"/>
                  <p:cNvSpPr>
                    <a:spLocks/>
                  </p:cNvSpPr>
                  <p:nvPr/>
                </p:nvSpPr>
                <p:spPr bwMode="auto">
                  <a:xfrm>
                    <a:off x="4578" y="1922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27" name="Freeform 276"/>
                  <p:cNvSpPr>
                    <a:spLocks/>
                  </p:cNvSpPr>
                  <p:nvPr/>
                </p:nvSpPr>
                <p:spPr bwMode="auto">
                  <a:xfrm>
                    <a:off x="4578" y="1933"/>
                    <a:ext cx="2" cy="3"/>
                  </a:xfrm>
                  <a:custGeom>
                    <a:avLst/>
                    <a:gdLst>
                      <a:gd name="T0" fmla="*/ 2 w 2"/>
                      <a:gd name="T1" fmla="*/ 3 h 3"/>
                      <a:gd name="T2" fmla="*/ 2 w 2"/>
                      <a:gd name="T3" fmla="*/ 2 h 3"/>
                      <a:gd name="T4" fmla="*/ 1 w 2"/>
                      <a:gd name="T5" fmla="*/ 0 h 3"/>
                      <a:gd name="T6" fmla="*/ 0 w 2"/>
                      <a:gd name="T7" fmla="*/ 1 h 3"/>
                      <a:gd name="T8" fmla="*/ 2 w 2"/>
                      <a:gd name="T9" fmla="*/ 3 h 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2" y="3"/>
                        </a:moveTo>
                        <a:lnTo>
                          <a:pt x="2" y="2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2" y="3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28" name="Freeform 277"/>
                  <p:cNvSpPr>
                    <a:spLocks/>
                  </p:cNvSpPr>
                  <p:nvPr/>
                </p:nvSpPr>
                <p:spPr bwMode="auto">
                  <a:xfrm>
                    <a:off x="4574" y="1920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29" name="Freeform 278"/>
                  <p:cNvSpPr>
                    <a:spLocks/>
                  </p:cNvSpPr>
                  <p:nvPr/>
                </p:nvSpPr>
                <p:spPr bwMode="auto">
                  <a:xfrm>
                    <a:off x="4574" y="1920"/>
                    <a:ext cx="0" cy="12"/>
                  </a:xfrm>
                  <a:custGeom>
                    <a:avLst/>
                    <a:gdLst>
                      <a:gd name="T0" fmla="*/ 12 h 12"/>
                      <a:gd name="T1" fmla="*/ 11 h 12"/>
                      <a:gd name="T2" fmla="*/ 1 h 12"/>
                      <a:gd name="T3" fmla="*/ 0 h 12"/>
                      <a:gd name="T4" fmla="*/ 12 h 12"/>
                      <a:gd name="T5" fmla="*/ 0 60000 65536"/>
                      <a:gd name="T6" fmla="*/ 0 60000 65536"/>
                      <a:gd name="T7" fmla="*/ 0 60000 65536"/>
                      <a:gd name="T8" fmla="*/ 0 60000 65536"/>
                      <a:gd name="T9" fmla="*/ 0 60000 65536"/>
                    </a:gdLst>
                    <a:ahLst/>
                    <a:cxnLst>
                      <a:cxn ang="T5">
                        <a:pos x="0" y="T0"/>
                      </a:cxn>
                      <a:cxn ang="T6">
                        <a:pos x="0" y="T1"/>
                      </a:cxn>
                      <a:cxn ang="T7">
                        <a:pos x="0" y="T2"/>
                      </a:cxn>
                      <a:cxn ang="T8">
                        <a:pos x="0" y="T3"/>
                      </a:cxn>
                      <a:cxn ang="T9">
                        <a:pos x="0" y="T4"/>
                      </a:cxn>
                    </a:cxnLst>
                    <a:rect l="0" t="0" r="r" b="b"/>
                    <a:pathLst>
                      <a:path h="12">
                        <a:moveTo>
                          <a:pt x="0" y="12"/>
                        </a:moveTo>
                        <a:lnTo>
                          <a:pt x="0" y="11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30" name="Freeform 279"/>
                  <p:cNvSpPr>
                    <a:spLocks/>
                  </p:cNvSpPr>
                  <p:nvPr/>
                </p:nvSpPr>
                <p:spPr bwMode="auto">
                  <a:xfrm>
                    <a:off x="4574" y="1931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2 h 2"/>
                      <a:gd name="T4" fmla="*/ 0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2"/>
                        </a:lnTo>
                        <a:lnTo>
                          <a:pt x="0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31" name="Freeform 280"/>
                  <p:cNvSpPr>
                    <a:spLocks/>
                  </p:cNvSpPr>
                  <p:nvPr/>
                </p:nvSpPr>
                <p:spPr bwMode="auto">
                  <a:xfrm>
                    <a:off x="4570" y="1918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2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2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32" name="Freeform 281"/>
                  <p:cNvSpPr>
                    <a:spLocks/>
                  </p:cNvSpPr>
                  <p:nvPr/>
                </p:nvSpPr>
                <p:spPr bwMode="auto">
                  <a:xfrm>
                    <a:off x="4570" y="1918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0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33" name="Freeform 282"/>
                  <p:cNvSpPr>
                    <a:spLocks/>
                  </p:cNvSpPr>
                  <p:nvPr/>
                </p:nvSpPr>
                <p:spPr bwMode="auto">
                  <a:xfrm>
                    <a:off x="4570" y="1929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2 w 2"/>
                      <a:gd name="T3" fmla="*/ 1 h 2"/>
                      <a:gd name="T4" fmla="*/ 1 w 2"/>
                      <a:gd name="T5" fmla="*/ 0 h 2"/>
                      <a:gd name="T6" fmla="*/ 0 w 2"/>
                      <a:gd name="T7" fmla="*/ 1 h 2"/>
                      <a:gd name="T8" fmla="*/ 2 w 2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2" y="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2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34" name="Freeform 283"/>
                  <p:cNvSpPr>
                    <a:spLocks/>
                  </p:cNvSpPr>
                  <p:nvPr/>
                </p:nvSpPr>
                <p:spPr bwMode="auto">
                  <a:xfrm>
                    <a:off x="4566" y="1915"/>
                    <a:ext cx="2" cy="14"/>
                  </a:xfrm>
                  <a:custGeom>
                    <a:avLst/>
                    <a:gdLst>
                      <a:gd name="T0" fmla="*/ 0 w 2"/>
                      <a:gd name="T1" fmla="*/ 12 h 14"/>
                      <a:gd name="T2" fmla="*/ 0 w 2"/>
                      <a:gd name="T3" fmla="*/ 0 h 14"/>
                      <a:gd name="T4" fmla="*/ 2 w 2"/>
                      <a:gd name="T5" fmla="*/ 2 h 14"/>
                      <a:gd name="T6" fmla="*/ 2 w 2"/>
                      <a:gd name="T7" fmla="*/ 14 h 14"/>
                      <a:gd name="T8" fmla="*/ 0 w 2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35" name="Rectangle 284"/>
                  <p:cNvSpPr>
                    <a:spLocks noChangeArrowheads="1"/>
                  </p:cNvSpPr>
                  <p:nvPr/>
                </p:nvSpPr>
                <p:spPr bwMode="auto">
                  <a:xfrm>
                    <a:off x="4566" y="1915"/>
                    <a:ext cx="1" cy="12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36" name="Freeform 285"/>
                  <p:cNvSpPr>
                    <a:spLocks/>
                  </p:cNvSpPr>
                  <p:nvPr/>
                </p:nvSpPr>
                <p:spPr bwMode="auto">
                  <a:xfrm>
                    <a:off x="4566" y="1927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2 w 2"/>
                      <a:gd name="T3" fmla="*/ 0 h 2"/>
                      <a:gd name="T4" fmla="*/ 1 w 2"/>
                      <a:gd name="T5" fmla="*/ 0 h 2"/>
                      <a:gd name="T6" fmla="*/ 0 w 2"/>
                      <a:gd name="T7" fmla="*/ 0 h 2"/>
                      <a:gd name="T8" fmla="*/ 2 w 2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2" y="0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2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37" name="Freeform 286"/>
                  <p:cNvSpPr>
                    <a:spLocks/>
                  </p:cNvSpPr>
                  <p:nvPr/>
                </p:nvSpPr>
                <p:spPr bwMode="auto">
                  <a:xfrm>
                    <a:off x="4562" y="1913"/>
                    <a:ext cx="3" cy="13"/>
                  </a:xfrm>
                  <a:custGeom>
                    <a:avLst/>
                    <a:gdLst>
                      <a:gd name="T0" fmla="*/ 0 w 3"/>
                      <a:gd name="T1" fmla="*/ 11 h 13"/>
                      <a:gd name="T2" fmla="*/ 0 w 3"/>
                      <a:gd name="T3" fmla="*/ 0 h 13"/>
                      <a:gd name="T4" fmla="*/ 3 w 3"/>
                      <a:gd name="T5" fmla="*/ 2 h 13"/>
                      <a:gd name="T6" fmla="*/ 3 w 3"/>
                      <a:gd name="T7" fmla="*/ 13 h 13"/>
                      <a:gd name="T8" fmla="*/ 0 w 3"/>
                      <a:gd name="T9" fmla="*/ 11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1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3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38" name="Rectangle 287"/>
                  <p:cNvSpPr>
                    <a:spLocks noChangeArrowheads="1"/>
                  </p:cNvSpPr>
                  <p:nvPr/>
                </p:nvSpPr>
                <p:spPr bwMode="auto">
                  <a:xfrm>
                    <a:off x="4562" y="1913"/>
                    <a:ext cx="1" cy="11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39" name="Freeform 288"/>
                  <p:cNvSpPr>
                    <a:spLocks/>
                  </p:cNvSpPr>
                  <p:nvPr/>
                </p:nvSpPr>
                <p:spPr bwMode="auto">
                  <a:xfrm>
                    <a:off x="4562" y="1924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0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40" name="Freeform 289"/>
                  <p:cNvSpPr>
                    <a:spLocks/>
                  </p:cNvSpPr>
                  <p:nvPr/>
                </p:nvSpPr>
                <p:spPr bwMode="auto">
                  <a:xfrm>
                    <a:off x="4501" y="1876"/>
                    <a:ext cx="7" cy="9"/>
                  </a:xfrm>
                  <a:custGeom>
                    <a:avLst/>
                    <a:gdLst>
                      <a:gd name="T0" fmla="*/ 7 w 7"/>
                      <a:gd name="T1" fmla="*/ 4 h 9"/>
                      <a:gd name="T2" fmla="*/ 7 w 7"/>
                      <a:gd name="T3" fmla="*/ 9 h 9"/>
                      <a:gd name="T4" fmla="*/ 0 w 7"/>
                      <a:gd name="T5" fmla="*/ 5 h 9"/>
                      <a:gd name="T6" fmla="*/ 0 w 7"/>
                      <a:gd name="T7" fmla="*/ 0 h 9"/>
                      <a:gd name="T8" fmla="*/ 7 w 7"/>
                      <a:gd name="T9" fmla="*/ 4 h 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" h="9">
                        <a:moveTo>
                          <a:pt x="7" y="4"/>
                        </a:moveTo>
                        <a:lnTo>
                          <a:pt x="7" y="9"/>
                        </a:lnTo>
                        <a:lnTo>
                          <a:pt x="0" y="5"/>
                        </a:lnTo>
                        <a:lnTo>
                          <a:pt x="0" y="0"/>
                        </a:lnTo>
                        <a:lnTo>
                          <a:pt x="7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41" name="Freeform 290"/>
                  <p:cNvSpPr>
                    <a:spLocks/>
                  </p:cNvSpPr>
                  <p:nvPr/>
                </p:nvSpPr>
                <p:spPr bwMode="auto">
                  <a:xfrm>
                    <a:off x="4506" y="1880"/>
                    <a:ext cx="1" cy="4"/>
                  </a:xfrm>
                  <a:custGeom>
                    <a:avLst/>
                    <a:gdLst>
                      <a:gd name="T0" fmla="*/ 0 w 1"/>
                      <a:gd name="T1" fmla="*/ 1 h 4"/>
                      <a:gd name="T2" fmla="*/ 1 w 1"/>
                      <a:gd name="T3" fmla="*/ 0 h 4"/>
                      <a:gd name="T4" fmla="*/ 1 w 1"/>
                      <a:gd name="T5" fmla="*/ 4 h 4"/>
                      <a:gd name="T6" fmla="*/ 0 w 1"/>
                      <a:gd name="T7" fmla="*/ 4 h 4"/>
                      <a:gd name="T8" fmla="*/ 0 w 1"/>
                      <a:gd name="T9" fmla="*/ 1 h 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4">
                        <a:moveTo>
                          <a:pt x="0" y="1"/>
                        </a:moveTo>
                        <a:lnTo>
                          <a:pt x="1" y="0"/>
                        </a:lnTo>
                        <a:lnTo>
                          <a:pt x="1" y="4"/>
                        </a:lnTo>
                        <a:lnTo>
                          <a:pt x="0" y="4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725A1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42" name="Freeform 291"/>
                  <p:cNvSpPr>
                    <a:spLocks/>
                  </p:cNvSpPr>
                  <p:nvPr/>
                </p:nvSpPr>
                <p:spPr bwMode="auto">
                  <a:xfrm>
                    <a:off x="4500" y="1876"/>
                    <a:ext cx="7" cy="5"/>
                  </a:xfrm>
                  <a:custGeom>
                    <a:avLst/>
                    <a:gdLst>
                      <a:gd name="T0" fmla="*/ 0 w 7"/>
                      <a:gd name="T1" fmla="*/ 1 h 5"/>
                      <a:gd name="T2" fmla="*/ 1 w 7"/>
                      <a:gd name="T3" fmla="*/ 0 h 5"/>
                      <a:gd name="T4" fmla="*/ 7 w 7"/>
                      <a:gd name="T5" fmla="*/ 4 h 5"/>
                      <a:gd name="T6" fmla="*/ 6 w 7"/>
                      <a:gd name="T7" fmla="*/ 5 h 5"/>
                      <a:gd name="T8" fmla="*/ 0 w 7"/>
                      <a:gd name="T9" fmla="*/ 1 h 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" h="5">
                        <a:moveTo>
                          <a:pt x="0" y="1"/>
                        </a:moveTo>
                        <a:lnTo>
                          <a:pt x="1" y="0"/>
                        </a:lnTo>
                        <a:lnTo>
                          <a:pt x="7" y="4"/>
                        </a:lnTo>
                        <a:lnTo>
                          <a:pt x="6" y="5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E1B1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43" name="Freeform 292"/>
                  <p:cNvSpPr>
                    <a:spLocks/>
                  </p:cNvSpPr>
                  <p:nvPr/>
                </p:nvSpPr>
                <p:spPr bwMode="auto">
                  <a:xfrm>
                    <a:off x="4500" y="1877"/>
                    <a:ext cx="6" cy="7"/>
                  </a:xfrm>
                  <a:custGeom>
                    <a:avLst/>
                    <a:gdLst>
                      <a:gd name="T0" fmla="*/ 6 w 6"/>
                      <a:gd name="T1" fmla="*/ 4 h 7"/>
                      <a:gd name="T2" fmla="*/ 6 w 6"/>
                      <a:gd name="T3" fmla="*/ 7 h 7"/>
                      <a:gd name="T4" fmla="*/ 0 w 6"/>
                      <a:gd name="T5" fmla="*/ 4 h 7"/>
                      <a:gd name="T6" fmla="*/ 0 w 6"/>
                      <a:gd name="T7" fmla="*/ 0 h 7"/>
                      <a:gd name="T8" fmla="*/ 6 w 6"/>
                      <a:gd name="T9" fmla="*/ 4 h 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" h="7">
                        <a:moveTo>
                          <a:pt x="6" y="4"/>
                        </a:moveTo>
                        <a:lnTo>
                          <a:pt x="6" y="7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  <a:lnTo>
                          <a:pt x="6" y="4"/>
                        </a:lnTo>
                        <a:close/>
                      </a:path>
                    </a:pathLst>
                  </a:custGeom>
                  <a:solidFill>
                    <a:srgbClr val="E1B1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44" name="Freeform 293"/>
                  <p:cNvSpPr>
                    <a:spLocks/>
                  </p:cNvSpPr>
                  <p:nvPr/>
                </p:nvSpPr>
                <p:spPr bwMode="auto">
                  <a:xfrm>
                    <a:off x="4612" y="1841"/>
                    <a:ext cx="127" cy="91"/>
                  </a:xfrm>
                  <a:custGeom>
                    <a:avLst/>
                    <a:gdLst>
                      <a:gd name="T0" fmla="*/ 0 w 127"/>
                      <a:gd name="T1" fmla="*/ 74 h 91"/>
                      <a:gd name="T2" fmla="*/ 127 w 127"/>
                      <a:gd name="T3" fmla="*/ 0 h 91"/>
                      <a:gd name="T4" fmla="*/ 127 w 127"/>
                      <a:gd name="T5" fmla="*/ 17 h 91"/>
                      <a:gd name="T6" fmla="*/ 0 w 127"/>
                      <a:gd name="T7" fmla="*/ 91 h 91"/>
                      <a:gd name="T8" fmla="*/ 0 w 127"/>
                      <a:gd name="T9" fmla="*/ 74 h 9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27" h="91">
                        <a:moveTo>
                          <a:pt x="0" y="74"/>
                        </a:moveTo>
                        <a:lnTo>
                          <a:pt x="127" y="0"/>
                        </a:lnTo>
                        <a:lnTo>
                          <a:pt x="127" y="17"/>
                        </a:lnTo>
                        <a:lnTo>
                          <a:pt x="0" y="91"/>
                        </a:lnTo>
                        <a:lnTo>
                          <a:pt x="0" y="7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45" name="Freeform 294"/>
                  <p:cNvSpPr>
                    <a:spLocks/>
                  </p:cNvSpPr>
                  <p:nvPr/>
                </p:nvSpPr>
                <p:spPr bwMode="auto">
                  <a:xfrm>
                    <a:off x="4500" y="1776"/>
                    <a:ext cx="239" cy="139"/>
                  </a:xfrm>
                  <a:custGeom>
                    <a:avLst/>
                    <a:gdLst>
                      <a:gd name="T0" fmla="*/ 0 w 239"/>
                      <a:gd name="T1" fmla="*/ 75 h 139"/>
                      <a:gd name="T2" fmla="*/ 128 w 239"/>
                      <a:gd name="T3" fmla="*/ 0 h 139"/>
                      <a:gd name="T4" fmla="*/ 239 w 239"/>
                      <a:gd name="T5" fmla="*/ 65 h 139"/>
                      <a:gd name="T6" fmla="*/ 112 w 239"/>
                      <a:gd name="T7" fmla="*/ 139 h 139"/>
                      <a:gd name="T8" fmla="*/ 0 w 239"/>
                      <a:gd name="T9" fmla="*/ 75 h 13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39" h="139">
                        <a:moveTo>
                          <a:pt x="0" y="75"/>
                        </a:moveTo>
                        <a:lnTo>
                          <a:pt x="128" y="0"/>
                        </a:lnTo>
                        <a:lnTo>
                          <a:pt x="239" y="65"/>
                        </a:lnTo>
                        <a:lnTo>
                          <a:pt x="112" y="139"/>
                        </a:lnTo>
                        <a:lnTo>
                          <a:pt x="0" y="75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46" name="Freeform 295"/>
                  <p:cNvSpPr>
                    <a:spLocks/>
                  </p:cNvSpPr>
                  <p:nvPr/>
                </p:nvSpPr>
                <p:spPr bwMode="auto">
                  <a:xfrm>
                    <a:off x="4500" y="1851"/>
                    <a:ext cx="112" cy="81"/>
                  </a:xfrm>
                  <a:custGeom>
                    <a:avLst/>
                    <a:gdLst>
                      <a:gd name="T0" fmla="*/ 112 w 112"/>
                      <a:gd name="T1" fmla="*/ 64 h 81"/>
                      <a:gd name="T2" fmla="*/ 112 w 112"/>
                      <a:gd name="T3" fmla="*/ 81 h 81"/>
                      <a:gd name="T4" fmla="*/ 0 w 112"/>
                      <a:gd name="T5" fmla="*/ 16 h 81"/>
                      <a:gd name="T6" fmla="*/ 0 w 112"/>
                      <a:gd name="T7" fmla="*/ 0 h 81"/>
                      <a:gd name="T8" fmla="*/ 112 w 112"/>
                      <a:gd name="T9" fmla="*/ 64 h 8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12" h="81">
                        <a:moveTo>
                          <a:pt x="112" y="64"/>
                        </a:moveTo>
                        <a:lnTo>
                          <a:pt x="112" y="81"/>
                        </a:lnTo>
                        <a:lnTo>
                          <a:pt x="0" y="16"/>
                        </a:lnTo>
                        <a:lnTo>
                          <a:pt x="0" y="0"/>
                        </a:lnTo>
                        <a:lnTo>
                          <a:pt x="112" y="64"/>
                        </a:ln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47" name="Freeform 296"/>
                  <p:cNvSpPr>
                    <a:spLocks/>
                  </p:cNvSpPr>
                  <p:nvPr/>
                </p:nvSpPr>
                <p:spPr bwMode="auto">
                  <a:xfrm>
                    <a:off x="4508" y="1858"/>
                    <a:ext cx="37" cy="27"/>
                  </a:xfrm>
                  <a:custGeom>
                    <a:avLst/>
                    <a:gdLst>
                      <a:gd name="T0" fmla="*/ 0 w 37"/>
                      <a:gd name="T1" fmla="*/ 5 h 27"/>
                      <a:gd name="T2" fmla="*/ 0 w 37"/>
                      <a:gd name="T3" fmla="*/ 0 h 27"/>
                      <a:gd name="T4" fmla="*/ 37 w 37"/>
                      <a:gd name="T5" fmla="*/ 21 h 27"/>
                      <a:gd name="T6" fmla="*/ 37 w 37"/>
                      <a:gd name="T7" fmla="*/ 27 h 27"/>
                      <a:gd name="T8" fmla="*/ 0 w 37"/>
                      <a:gd name="T9" fmla="*/ 5 h 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" h="27">
                        <a:moveTo>
                          <a:pt x="0" y="5"/>
                        </a:moveTo>
                        <a:lnTo>
                          <a:pt x="0" y="0"/>
                        </a:lnTo>
                        <a:lnTo>
                          <a:pt x="37" y="21"/>
                        </a:lnTo>
                        <a:lnTo>
                          <a:pt x="37" y="27"/>
                        </a:lnTo>
                        <a:lnTo>
                          <a:pt x="0" y="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48" name="Rectangle 297"/>
                  <p:cNvSpPr>
                    <a:spLocks noChangeArrowheads="1"/>
                  </p:cNvSpPr>
                  <p:nvPr/>
                </p:nvSpPr>
                <p:spPr bwMode="auto">
                  <a:xfrm>
                    <a:off x="4508" y="1858"/>
                    <a:ext cx="1" cy="5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49" name="Freeform 298"/>
                  <p:cNvSpPr>
                    <a:spLocks/>
                  </p:cNvSpPr>
                  <p:nvPr/>
                </p:nvSpPr>
                <p:spPr bwMode="auto">
                  <a:xfrm>
                    <a:off x="4508" y="1863"/>
                    <a:ext cx="37" cy="22"/>
                  </a:xfrm>
                  <a:custGeom>
                    <a:avLst/>
                    <a:gdLst>
                      <a:gd name="T0" fmla="*/ 37 w 37"/>
                      <a:gd name="T1" fmla="*/ 22 h 22"/>
                      <a:gd name="T2" fmla="*/ 37 w 37"/>
                      <a:gd name="T3" fmla="*/ 22 h 22"/>
                      <a:gd name="T4" fmla="*/ 1 w 37"/>
                      <a:gd name="T5" fmla="*/ 0 h 22"/>
                      <a:gd name="T6" fmla="*/ 0 w 37"/>
                      <a:gd name="T7" fmla="*/ 0 h 22"/>
                      <a:gd name="T8" fmla="*/ 37 w 37"/>
                      <a:gd name="T9" fmla="*/ 22 h 2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" h="22">
                        <a:moveTo>
                          <a:pt x="37" y="22"/>
                        </a:moveTo>
                        <a:lnTo>
                          <a:pt x="37" y="22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7" y="2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50" name="Freeform 299"/>
                  <p:cNvSpPr>
                    <a:spLocks/>
                  </p:cNvSpPr>
                  <p:nvPr/>
                </p:nvSpPr>
                <p:spPr bwMode="auto">
                  <a:xfrm>
                    <a:off x="4606" y="1915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1 w 3"/>
                      <a:gd name="T3" fmla="*/ 0 h 13"/>
                      <a:gd name="T4" fmla="*/ 3 w 3"/>
                      <a:gd name="T5" fmla="*/ 2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1" y="0"/>
                        </a:lnTo>
                        <a:lnTo>
                          <a:pt x="3" y="2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51" name="Freeform 300"/>
                  <p:cNvSpPr>
                    <a:spLocks/>
                  </p:cNvSpPr>
                  <p:nvPr/>
                </p:nvSpPr>
                <p:spPr bwMode="auto">
                  <a:xfrm>
                    <a:off x="4606" y="1915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2 h 12"/>
                      <a:gd name="T4" fmla="*/ 1 w 1"/>
                      <a:gd name="T5" fmla="*/ 0 h 12"/>
                      <a:gd name="T6" fmla="*/ 1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2"/>
                        </a:lnTo>
                        <a:lnTo>
                          <a:pt x="1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52" name="Freeform 301"/>
                  <p:cNvSpPr>
                    <a:spLocks/>
                  </p:cNvSpPr>
                  <p:nvPr/>
                </p:nvSpPr>
                <p:spPr bwMode="auto">
                  <a:xfrm>
                    <a:off x="4606" y="1927"/>
                    <a:ext cx="3" cy="1"/>
                  </a:xfrm>
                  <a:custGeom>
                    <a:avLst/>
                    <a:gdLst>
                      <a:gd name="T0" fmla="*/ 3 w 3"/>
                      <a:gd name="T1" fmla="*/ 1 h 1"/>
                      <a:gd name="T2" fmla="*/ 3 w 3"/>
                      <a:gd name="T3" fmla="*/ 0 h 1"/>
                      <a:gd name="T4" fmla="*/ 1 w 3"/>
                      <a:gd name="T5" fmla="*/ 0 h 1"/>
                      <a:gd name="T6" fmla="*/ 0 w 3"/>
                      <a:gd name="T7" fmla="*/ 0 h 1"/>
                      <a:gd name="T8" fmla="*/ 3 w 3"/>
                      <a:gd name="T9" fmla="*/ 1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">
                        <a:moveTo>
                          <a:pt x="3" y="1"/>
                        </a:moveTo>
                        <a:lnTo>
                          <a:pt x="3" y="0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53" name="Freeform 302"/>
                  <p:cNvSpPr>
                    <a:spLocks/>
                  </p:cNvSpPr>
                  <p:nvPr/>
                </p:nvSpPr>
                <p:spPr bwMode="auto">
                  <a:xfrm>
                    <a:off x="4602" y="1912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54" name="Freeform 303"/>
                  <p:cNvSpPr>
                    <a:spLocks/>
                  </p:cNvSpPr>
                  <p:nvPr/>
                </p:nvSpPr>
                <p:spPr bwMode="auto">
                  <a:xfrm>
                    <a:off x="4602" y="1912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2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55" name="Freeform 304"/>
                  <p:cNvSpPr>
                    <a:spLocks/>
                  </p:cNvSpPr>
                  <p:nvPr/>
                </p:nvSpPr>
                <p:spPr bwMode="auto">
                  <a:xfrm>
                    <a:off x="4602" y="1924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56" name="Freeform 305"/>
                  <p:cNvSpPr>
                    <a:spLocks/>
                  </p:cNvSpPr>
                  <p:nvPr/>
                </p:nvSpPr>
                <p:spPr bwMode="auto">
                  <a:xfrm>
                    <a:off x="4598" y="1910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57" name="Freeform 306"/>
                  <p:cNvSpPr>
                    <a:spLocks/>
                  </p:cNvSpPr>
                  <p:nvPr/>
                </p:nvSpPr>
                <p:spPr bwMode="auto">
                  <a:xfrm>
                    <a:off x="4598" y="1910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58" name="Freeform 307"/>
                  <p:cNvSpPr>
                    <a:spLocks/>
                  </p:cNvSpPr>
                  <p:nvPr/>
                </p:nvSpPr>
                <p:spPr bwMode="auto">
                  <a:xfrm>
                    <a:off x="4598" y="1921"/>
                    <a:ext cx="3" cy="3"/>
                  </a:xfrm>
                  <a:custGeom>
                    <a:avLst/>
                    <a:gdLst>
                      <a:gd name="T0" fmla="*/ 3 w 3"/>
                      <a:gd name="T1" fmla="*/ 3 h 3"/>
                      <a:gd name="T2" fmla="*/ 3 w 3"/>
                      <a:gd name="T3" fmla="*/ 2 h 3"/>
                      <a:gd name="T4" fmla="*/ 1 w 3"/>
                      <a:gd name="T5" fmla="*/ 0 h 3"/>
                      <a:gd name="T6" fmla="*/ 0 w 3"/>
                      <a:gd name="T7" fmla="*/ 1 h 3"/>
                      <a:gd name="T8" fmla="*/ 3 w 3"/>
                      <a:gd name="T9" fmla="*/ 3 h 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3" y="3"/>
                        </a:moveTo>
                        <a:lnTo>
                          <a:pt x="3" y="2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" y="3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59" name="Freeform 308"/>
                  <p:cNvSpPr>
                    <a:spLocks/>
                  </p:cNvSpPr>
                  <p:nvPr/>
                </p:nvSpPr>
                <p:spPr bwMode="auto">
                  <a:xfrm>
                    <a:off x="4594" y="1908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60" name="Freeform 309"/>
                  <p:cNvSpPr>
                    <a:spLocks/>
                  </p:cNvSpPr>
                  <p:nvPr/>
                </p:nvSpPr>
                <p:spPr bwMode="auto">
                  <a:xfrm>
                    <a:off x="4594" y="1908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61" name="Freeform 310"/>
                  <p:cNvSpPr>
                    <a:spLocks/>
                  </p:cNvSpPr>
                  <p:nvPr/>
                </p:nvSpPr>
                <p:spPr bwMode="auto">
                  <a:xfrm>
                    <a:off x="4594" y="1919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2 h 2"/>
                      <a:gd name="T4" fmla="*/ 1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2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62" name="Freeform 311"/>
                  <p:cNvSpPr>
                    <a:spLocks/>
                  </p:cNvSpPr>
                  <p:nvPr/>
                </p:nvSpPr>
                <p:spPr bwMode="auto">
                  <a:xfrm>
                    <a:off x="4590" y="1906"/>
                    <a:ext cx="2" cy="13"/>
                  </a:xfrm>
                  <a:custGeom>
                    <a:avLst/>
                    <a:gdLst>
                      <a:gd name="T0" fmla="*/ 0 w 2"/>
                      <a:gd name="T1" fmla="*/ 12 h 13"/>
                      <a:gd name="T2" fmla="*/ 0 w 2"/>
                      <a:gd name="T3" fmla="*/ 0 h 13"/>
                      <a:gd name="T4" fmla="*/ 2 w 2"/>
                      <a:gd name="T5" fmla="*/ 1 h 13"/>
                      <a:gd name="T6" fmla="*/ 2 w 2"/>
                      <a:gd name="T7" fmla="*/ 13 h 13"/>
                      <a:gd name="T8" fmla="*/ 0 w 2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1"/>
                        </a:lnTo>
                        <a:lnTo>
                          <a:pt x="2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63" name="Freeform 312"/>
                  <p:cNvSpPr>
                    <a:spLocks/>
                  </p:cNvSpPr>
                  <p:nvPr/>
                </p:nvSpPr>
                <p:spPr bwMode="auto">
                  <a:xfrm>
                    <a:off x="4590" y="1906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0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64" name="Freeform 313"/>
                  <p:cNvSpPr>
                    <a:spLocks/>
                  </p:cNvSpPr>
                  <p:nvPr/>
                </p:nvSpPr>
                <p:spPr bwMode="auto">
                  <a:xfrm>
                    <a:off x="4590" y="1917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2 w 2"/>
                      <a:gd name="T3" fmla="*/ 1 h 2"/>
                      <a:gd name="T4" fmla="*/ 1 w 2"/>
                      <a:gd name="T5" fmla="*/ 0 h 2"/>
                      <a:gd name="T6" fmla="*/ 0 w 2"/>
                      <a:gd name="T7" fmla="*/ 1 h 2"/>
                      <a:gd name="T8" fmla="*/ 2 w 2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2" y="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2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65" name="Freeform 314"/>
                  <p:cNvSpPr>
                    <a:spLocks/>
                  </p:cNvSpPr>
                  <p:nvPr/>
                </p:nvSpPr>
                <p:spPr bwMode="auto">
                  <a:xfrm>
                    <a:off x="4586" y="1903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66" name="Freeform 315"/>
                  <p:cNvSpPr>
                    <a:spLocks/>
                  </p:cNvSpPr>
                  <p:nvPr/>
                </p:nvSpPr>
                <p:spPr bwMode="auto">
                  <a:xfrm>
                    <a:off x="4586" y="1903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0 w 1"/>
                      <a:gd name="T3" fmla="*/ 12 h 12"/>
                      <a:gd name="T4" fmla="*/ 1 w 1"/>
                      <a:gd name="T5" fmla="*/ 0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0" y="12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67" name="Freeform 316"/>
                  <p:cNvSpPr>
                    <a:spLocks/>
                  </p:cNvSpPr>
                  <p:nvPr/>
                </p:nvSpPr>
                <p:spPr bwMode="auto">
                  <a:xfrm>
                    <a:off x="4586" y="1915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0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68" name="Freeform 317"/>
                  <p:cNvSpPr>
                    <a:spLocks/>
                  </p:cNvSpPr>
                  <p:nvPr/>
                </p:nvSpPr>
                <p:spPr bwMode="auto">
                  <a:xfrm>
                    <a:off x="4582" y="1901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69" name="Freeform 318"/>
                  <p:cNvSpPr>
                    <a:spLocks/>
                  </p:cNvSpPr>
                  <p:nvPr/>
                </p:nvSpPr>
                <p:spPr bwMode="auto">
                  <a:xfrm>
                    <a:off x="4582" y="1901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0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70" name="Freeform 319"/>
                  <p:cNvSpPr>
                    <a:spLocks/>
                  </p:cNvSpPr>
                  <p:nvPr/>
                </p:nvSpPr>
                <p:spPr bwMode="auto">
                  <a:xfrm>
                    <a:off x="4582" y="1912"/>
                    <a:ext cx="3" cy="3"/>
                  </a:xfrm>
                  <a:custGeom>
                    <a:avLst/>
                    <a:gdLst>
                      <a:gd name="T0" fmla="*/ 3 w 3"/>
                      <a:gd name="T1" fmla="*/ 3 h 3"/>
                      <a:gd name="T2" fmla="*/ 3 w 3"/>
                      <a:gd name="T3" fmla="*/ 1 h 3"/>
                      <a:gd name="T4" fmla="*/ 1 w 3"/>
                      <a:gd name="T5" fmla="*/ 0 h 3"/>
                      <a:gd name="T6" fmla="*/ 0 w 3"/>
                      <a:gd name="T7" fmla="*/ 1 h 3"/>
                      <a:gd name="T8" fmla="*/ 3 w 3"/>
                      <a:gd name="T9" fmla="*/ 3 h 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3" y="3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" y="3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71" name="Freeform 320"/>
                  <p:cNvSpPr>
                    <a:spLocks/>
                  </p:cNvSpPr>
                  <p:nvPr/>
                </p:nvSpPr>
                <p:spPr bwMode="auto">
                  <a:xfrm>
                    <a:off x="4578" y="1899"/>
                    <a:ext cx="2" cy="13"/>
                  </a:xfrm>
                  <a:custGeom>
                    <a:avLst/>
                    <a:gdLst>
                      <a:gd name="T0" fmla="*/ 0 w 2"/>
                      <a:gd name="T1" fmla="*/ 11 h 13"/>
                      <a:gd name="T2" fmla="*/ 0 w 2"/>
                      <a:gd name="T3" fmla="*/ 0 h 13"/>
                      <a:gd name="T4" fmla="*/ 2 w 2"/>
                      <a:gd name="T5" fmla="*/ 1 h 13"/>
                      <a:gd name="T6" fmla="*/ 2 w 2"/>
                      <a:gd name="T7" fmla="*/ 13 h 13"/>
                      <a:gd name="T8" fmla="*/ 0 w 2"/>
                      <a:gd name="T9" fmla="*/ 11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3">
                        <a:moveTo>
                          <a:pt x="0" y="11"/>
                        </a:moveTo>
                        <a:lnTo>
                          <a:pt x="0" y="0"/>
                        </a:lnTo>
                        <a:lnTo>
                          <a:pt x="2" y="1"/>
                        </a:lnTo>
                        <a:lnTo>
                          <a:pt x="2" y="13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72" name="Rectangle 321"/>
                  <p:cNvSpPr>
                    <a:spLocks noChangeArrowheads="1"/>
                  </p:cNvSpPr>
                  <p:nvPr/>
                </p:nvSpPr>
                <p:spPr bwMode="auto">
                  <a:xfrm>
                    <a:off x="4578" y="1899"/>
                    <a:ext cx="1" cy="11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73" name="Freeform 322"/>
                  <p:cNvSpPr>
                    <a:spLocks/>
                  </p:cNvSpPr>
                  <p:nvPr/>
                </p:nvSpPr>
                <p:spPr bwMode="auto">
                  <a:xfrm>
                    <a:off x="4578" y="1910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2 w 2"/>
                      <a:gd name="T3" fmla="*/ 1 h 2"/>
                      <a:gd name="T4" fmla="*/ 1 w 2"/>
                      <a:gd name="T5" fmla="*/ 0 h 2"/>
                      <a:gd name="T6" fmla="*/ 0 w 2"/>
                      <a:gd name="T7" fmla="*/ 0 h 2"/>
                      <a:gd name="T8" fmla="*/ 2 w 2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2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2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74" name="Freeform 323"/>
                  <p:cNvSpPr>
                    <a:spLocks/>
                  </p:cNvSpPr>
                  <p:nvPr/>
                </p:nvSpPr>
                <p:spPr bwMode="auto">
                  <a:xfrm>
                    <a:off x="4574" y="1897"/>
                    <a:ext cx="3" cy="12"/>
                  </a:xfrm>
                  <a:custGeom>
                    <a:avLst/>
                    <a:gdLst>
                      <a:gd name="T0" fmla="*/ 0 w 3"/>
                      <a:gd name="T1" fmla="*/ 11 h 12"/>
                      <a:gd name="T2" fmla="*/ 0 w 3"/>
                      <a:gd name="T3" fmla="*/ 0 h 12"/>
                      <a:gd name="T4" fmla="*/ 3 w 3"/>
                      <a:gd name="T5" fmla="*/ 1 h 12"/>
                      <a:gd name="T6" fmla="*/ 3 w 3"/>
                      <a:gd name="T7" fmla="*/ 12 h 12"/>
                      <a:gd name="T8" fmla="*/ 0 w 3"/>
                      <a:gd name="T9" fmla="*/ 11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2">
                        <a:moveTo>
                          <a:pt x="0" y="11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2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75" name="Rectangle 324"/>
                  <p:cNvSpPr>
                    <a:spLocks noChangeArrowheads="1"/>
                  </p:cNvSpPr>
                  <p:nvPr/>
                </p:nvSpPr>
                <p:spPr bwMode="auto">
                  <a:xfrm>
                    <a:off x="4574" y="1897"/>
                    <a:ext cx="1" cy="11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76" name="Freeform 325"/>
                  <p:cNvSpPr>
                    <a:spLocks/>
                  </p:cNvSpPr>
                  <p:nvPr/>
                </p:nvSpPr>
                <p:spPr bwMode="auto">
                  <a:xfrm>
                    <a:off x="4574" y="1908"/>
                    <a:ext cx="3" cy="1"/>
                  </a:xfrm>
                  <a:custGeom>
                    <a:avLst/>
                    <a:gdLst>
                      <a:gd name="T0" fmla="*/ 3 w 3"/>
                      <a:gd name="T1" fmla="*/ 1 h 1"/>
                      <a:gd name="T2" fmla="*/ 3 w 3"/>
                      <a:gd name="T3" fmla="*/ 1 h 1"/>
                      <a:gd name="T4" fmla="*/ 0 w 3"/>
                      <a:gd name="T5" fmla="*/ 0 h 1"/>
                      <a:gd name="T6" fmla="*/ 0 w 3"/>
                      <a:gd name="T7" fmla="*/ 0 h 1"/>
                      <a:gd name="T8" fmla="*/ 3 w 3"/>
                      <a:gd name="T9" fmla="*/ 1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">
                        <a:moveTo>
                          <a:pt x="3" y="1"/>
                        </a:moveTo>
                        <a:lnTo>
                          <a:pt x="3" y="1"/>
                        </a:lnTo>
                        <a:lnTo>
                          <a:pt x="0" y="0"/>
                        </a:lnTo>
                        <a:lnTo>
                          <a:pt x="3" y="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77" name="Freeform 326"/>
                  <p:cNvSpPr>
                    <a:spLocks/>
                  </p:cNvSpPr>
                  <p:nvPr/>
                </p:nvSpPr>
                <p:spPr bwMode="auto">
                  <a:xfrm>
                    <a:off x="4570" y="1894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2 h 13"/>
                      <a:gd name="T6" fmla="*/ 2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2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78" name="Rectangle 327"/>
                  <p:cNvSpPr>
                    <a:spLocks noChangeArrowheads="1"/>
                  </p:cNvSpPr>
                  <p:nvPr/>
                </p:nvSpPr>
                <p:spPr bwMode="auto">
                  <a:xfrm>
                    <a:off x="4570" y="1894"/>
                    <a:ext cx="1" cy="12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79" name="Freeform 328"/>
                  <p:cNvSpPr>
                    <a:spLocks/>
                  </p:cNvSpPr>
                  <p:nvPr/>
                </p:nvSpPr>
                <p:spPr bwMode="auto">
                  <a:xfrm>
                    <a:off x="4570" y="1906"/>
                    <a:ext cx="2" cy="1"/>
                  </a:xfrm>
                  <a:custGeom>
                    <a:avLst/>
                    <a:gdLst>
                      <a:gd name="T0" fmla="*/ 2 w 2"/>
                      <a:gd name="T1" fmla="*/ 1 h 1"/>
                      <a:gd name="T2" fmla="*/ 2 w 2"/>
                      <a:gd name="T3" fmla="*/ 0 h 1"/>
                      <a:gd name="T4" fmla="*/ 1 w 2"/>
                      <a:gd name="T5" fmla="*/ 0 h 1"/>
                      <a:gd name="T6" fmla="*/ 0 w 2"/>
                      <a:gd name="T7" fmla="*/ 0 h 1"/>
                      <a:gd name="T8" fmla="*/ 2 w 2"/>
                      <a:gd name="T9" fmla="*/ 1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">
                        <a:moveTo>
                          <a:pt x="2" y="1"/>
                        </a:moveTo>
                        <a:lnTo>
                          <a:pt x="2" y="0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2" y="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80" name="Freeform 329"/>
                  <p:cNvSpPr>
                    <a:spLocks/>
                  </p:cNvSpPr>
                  <p:nvPr/>
                </p:nvSpPr>
                <p:spPr bwMode="auto">
                  <a:xfrm>
                    <a:off x="4566" y="1891"/>
                    <a:ext cx="2" cy="14"/>
                  </a:xfrm>
                  <a:custGeom>
                    <a:avLst/>
                    <a:gdLst>
                      <a:gd name="T0" fmla="*/ 0 w 2"/>
                      <a:gd name="T1" fmla="*/ 12 h 14"/>
                      <a:gd name="T2" fmla="*/ 0 w 2"/>
                      <a:gd name="T3" fmla="*/ 0 h 14"/>
                      <a:gd name="T4" fmla="*/ 2 w 2"/>
                      <a:gd name="T5" fmla="*/ 2 h 14"/>
                      <a:gd name="T6" fmla="*/ 2 w 2"/>
                      <a:gd name="T7" fmla="*/ 14 h 14"/>
                      <a:gd name="T8" fmla="*/ 0 w 2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81" name="Freeform 330"/>
                  <p:cNvSpPr>
                    <a:spLocks/>
                  </p:cNvSpPr>
                  <p:nvPr/>
                </p:nvSpPr>
                <p:spPr bwMode="auto">
                  <a:xfrm>
                    <a:off x="4566" y="1891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2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82" name="Freeform 331"/>
                  <p:cNvSpPr>
                    <a:spLocks/>
                  </p:cNvSpPr>
                  <p:nvPr/>
                </p:nvSpPr>
                <p:spPr bwMode="auto">
                  <a:xfrm>
                    <a:off x="4566" y="1903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2 w 2"/>
                      <a:gd name="T3" fmla="*/ 1 h 2"/>
                      <a:gd name="T4" fmla="*/ 1 w 2"/>
                      <a:gd name="T5" fmla="*/ 0 h 2"/>
                      <a:gd name="T6" fmla="*/ 0 w 2"/>
                      <a:gd name="T7" fmla="*/ 0 h 2"/>
                      <a:gd name="T8" fmla="*/ 2 w 2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2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2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83" name="Freeform 332"/>
                  <p:cNvSpPr>
                    <a:spLocks/>
                  </p:cNvSpPr>
                  <p:nvPr/>
                </p:nvSpPr>
                <p:spPr bwMode="auto">
                  <a:xfrm>
                    <a:off x="4562" y="1889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84" name="Freeform 333"/>
                  <p:cNvSpPr>
                    <a:spLocks/>
                  </p:cNvSpPr>
                  <p:nvPr/>
                </p:nvSpPr>
                <p:spPr bwMode="auto">
                  <a:xfrm>
                    <a:off x="4562" y="1889"/>
                    <a:ext cx="0" cy="12"/>
                  </a:xfrm>
                  <a:custGeom>
                    <a:avLst/>
                    <a:gdLst>
                      <a:gd name="T0" fmla="*/ 12 h 12"/>
                      <a:gd name="T1" fmla="*/ 11 h 12"/>
                      <a:gd name="T2" fmla="*/ 1 h 12"/>
                      <a:gd name="T3" fmla="*/ 0 h 12"/>
                      <a:gd name="T4" fmla="*/ 12 h 12"/>
                      <a:gd name="T5" fmla="*/ 0 60000 65536"/>
                      <a:gd name="T6" fmla="*/ 0 60000 65536"/>
                      <a:gd name="T7" fmla="*/ 0 60000 65536"/>
                      <a:gd name="T8" fmla="*/ 0 60000 65536"/>
                      <a:gd name="T9" fmla="*/ 0 60000 65536"/>
                    </a:gdLst>
                    <a:ahLst/>
                    <a:cxnLst>
                      <a:cxn ang="T5">
                        <a:pos x="0" y="T0"/>
                      </a:cxn>
                      <a:cxn ang="T6">
                        <a:pos x="0" y="T1"/>
                      </a:cxn>
                      <a:cxn ang="T7">
                        <a:pos x="0" y="T2"/>
                      </a:cxn>
                      <a:cxn ang="T8">
                        <a:pos x="0" y="T3"/>
                      </a:cxn>
                      <a:cxn ang="T9">
                        <a:pos x="0" y="T4"/>
                      </a:cxn>
                    </a:cxnLst>
                    <a:rect l="0" t="0" r="r" b="b"/>
                    <a:pathLst>
                      <a:path h="12">
                        <a:moveTo>
                          <a:pt x="0" y="12"/>
                        </a:moveTo>
                        <a:lnTo>
                          <a:pt x="0" y="11"/>
                        </a:lnTo>
                        <a:lnTo>
                          <a:pt x="0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85" name="Freeform 334"/>
                  <p:cNvSpPr>
                    <a:spLocks/>
                  </p:cNvSpPr>
                  <p:nvPr/>
                </p:nvSpPr>
                <p:spPr bwMode="auto">
                  <a:xfrm>
                    <a:off x="4562" y="1900"/>
                    <a:ext cx="3" cy="3"/>
                  </a:xfrm>
                  <a:custGeom>
                    <a:avLst/>
                    <a:gdLst>
                      <a:gd name="T0" fmla="*/ 3 w 3"/>
                      <a:gd name="T1" fmla="*/ 3 h 3"/>
                      <a:gd name="T2" fmla="*/ 3 w 3"/>
                      <a:gd name="T3" fmla="*/ 2 h 3"/>
                      <a:gd name="T4" fmla="*/ 0 w 3"/>
                      <a:gd name="T5" fmla="*/ 0 h 3"/>
                      <a:gd name="T6" fmla="*/ 0 w 3"/>
                      <a:gd name="T7" fmla="*/ 1 h 3"/>
                      <a:gd name="T8" fmla="*/ 3 w 3"/>
                      <a:gd name="T9" fmla="*/ 3 h 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3" y="3"/>
                        </a:moveTo>
                        <a:lnTo>
                          <a:pt x="3" y="2"/>
                        </a:lnTo>
                        <a:lnTo>
                          <a:pt x="0" y="0"/>
                        </a:lnTo>
                        <a:lnTo>
                          <a:pt x="0" y="1"/>
                        </a:lnTo>
                        <a:lnTo>
                          <a:pt x="3" y="3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86" name="Freeform 335"/>
                  <p:cNvSpPr>
                    <a:spLocks/>
                  </p:cNvSpPr>
                  <p:nvPr/>
                </p:nvSpPr>
                <p:spPr bwMode="auto">
                  <a:xfrm>
                    <a:off x="4501" y="1852"/>
                    <a:ext cx="7" cy="8"/>
                  </a:xfrm>
                  <a:custGeom>
                    <a:avLst/>
                    <a:gdLst>
                      <a:gd name="T0" fmla="*/ 7 w 7"/>
                      <a:gd name="T1" fmla="*/ 4 h 8"/>
                      <a:gd name="T2" fmla="*/ 7 w 7"/>
                      <a:gd name="T3" fmla="*/ 8 h 8"/>
                      <a:gd name="T4" fmla="*/ 0 w 7"/>
                      <a:gd name="T5" fmla="*/ 5 h 8"/>
                      <a:gd name="T6" fmla="*/ 0 w 7"/>
                      <a:gd name="T7" fmla="*/ 0 h 8"/>
                      <a:gd name="T8" fmla="*/ 7 w 7"/>
                      <a:gd name="T9" fmla="*/ 4 h 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7" y="4"/>
                        </a:moveTo>
                        <a:lnTo>
                          <a:pt x="7" y="8"/>
                        </a:lnTo>
                        <a:lnTo>
                          <a:pt x="0" y="5"/>
                        </a:lnTo>
                        <a:lnTo>
                          <a:pt x="0" y="0"/>
                        </a:lnTo>
                        <a:lnTo>
                          <a:pt x="7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87" name="Rectangle 336"/>
                  <p:cNvSpPr>
                    <a:spLocks noChangeArrowheads="1"/>
                  </p:cNvSpPr>
                  <p:nvPr/>
                </p:nvSpPr>
                <p:spPr bwMode="auto">
                  <a:xfrm>
                    <a:off x="4506" y="1857"/>
                    <a:ext cx="1" cy="3"/>
                  </a:xfrm>
                  <a:prstGeom prst="rect">
                    <a:avLst/>
                  </a:prstGeom>
                  <a:solidFill>
                    <a:srgbClr val="725A1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88" name="Freeform 337"/>
                  <p:cNvSpPr>
                    <a:spLocks/>
                  </p:cNvSpPr>
                  <p:nvPr/>
                </p:nvSpPr>
                <p:spPr bwMode="auto">
                  <a:xfrm>
                    <a:off x="4500" y="1853"/>
                    <a:ext cx="7" cy="4"/>
                  </a:xfrm>
                  <a:custGeom>
                    <a:avLst/>
                    <a:gdLst>
                      <a:gd name="T0" fmla="*/ 0 w 7"/>
                      <a:gd name="T1" fmla="*/ 1 h 4"/>
                      <a:gd name="T2" fmla="*/ 1 w 7"/>
                      <a:gd name="T3" fmla="*/ 0 h 4"/>
                      <a:gd name="T4" fmla="*/ 7 w 7"/>
                      <a:gd name="T5" fmla="*/ 4 h 4"/>
                      <a:gd name="T6" fmla="*/ 6 w 7"/>
                      <a:gd name="T7" fmla="*/ 4 h 4"/>
                      <a:gd name="T8" fmla="*/ 0 w 7"/>
                      <a:gd name="T9" fmla="*/ 1 h 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" h="4">
                        <a:moveTo>
                          <a:pt x="0" y="1"/>
                        </a:moveTo>
                        <a:lnTo>
                          <a:pt x="1" y="0"/>
                        </a:lnTo>
                        <a:lnTo>
                          <a:pt x="7" y="4"/>
                        </a:lnTo>
                        <a:lnTo>
                          <a:pt x="6" y="4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E1B1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89" name="Freeform 338"/>
                  <p:cNvSpPr>
                    <a:spLocks/>
                  </p:cNvSpPr>
                  <p:nvPr/>
                </p:nvSpPr>
                <p:spPr bwMode="auto">
                  <a:xfrm>
                    <a:off x="4500" y="1854"/>
                    <a:ext cx="6" cy="6"/>
                  </a:xfrm>
                  <a:custGeom>
                    <a:avLst/>
                    <a:gdLst>
                      <a:gd name="T0" fmla="*/ 6 w 6"/>
                      <a:gd name="T1" fmla="*/ 3 h 6"/>
                      <a:gd name="T2" fmla="*/ 6 w 6"/>
                      <a:gd name="T3" fmla="*/ 6 h 6"/>
                      <a:gd name="T4" fmla="*/ 0 w 6"/>
                      <a:gd name="T5" fmla="*/ 3 h 6"/>
                      <a:gd name="T6" fmla="*/ 0 w 6"/>
                      <a:gd name="T7" fmla="*/ 0 h 6"/>
                      <a:gd name="T8" fmla="*/ 6 w 6"/>
                      <a:gd name="T9" fmla="*/ 3 h 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" h="6">
                        <a:moveTo>
                          <a:pt x="6" y="3"/>
                        </a:moveTo>
                        <a:lnTo>
                          <a:pt x="6" y="6"/>
                        </a:lnTo>
                        <a:lnTo>
                          <a:pt x="0" y="3"/>
                        </a:lnTo>
                        <a:lnTo>
                          <a:pt x="0" y="0"/>
                        </a:lnTo>
                        <a:lnTo>
                          <a:pt x="6" y="3"/>
                        </a:lnTo>
                        <a:close/>
                      </a:path>
                    </a:pathLst>
                  </a:custGeom>
                  <a:solidFill>
                    <a:srgbClr val="E1B1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90" name="Freeform 339"/>
                  <p:cNvSpPr>
                    <a:spLocks/>
                  </p:cNvSpPr>
                  <p:nvPr/>
                </p:nvSpPr>
                <p:spPr bwMode="auto">
                  <a:xfrm>
                    <a:off x="4612" y="1818"/>
                    <a:ext cx="127" cy="91"/>
                  </a:xfrm>
                  <a:custGeom>
                    <a:avLst/>
                    <a:gdLst>
                      <a:gd name="T0" fmla="*/ 0 w 127"/>
                      <a:gd name="T1" fmla="*/ 73 h 91"/>
                      <a:gd name="T2" fmla="*/ 127 w 127"/>
                      <a:gd name="T3" fmla="*/ 0 h 91"/>
                      <a:gd name="T4" fmla="*/ 127 w 127"/>
                      <a:gd name="T5" fmla="*/ 16 h 91"/>
                      <a:gd name="T6" fmla="*/ 0 w 127"/>
                      <a:gd name="T7" fmla="*/ 91 h 91"/>
                      <a:gd name="T8" fmla="*/ 0 w 127"/>
                      <a:gd name="T9" fmla="*/ 73 h 9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27" h="91">
                        <a:moveTo>
                          <a:pt x="0" y="73"/>
                        </a:moveTo>
                        <a:lnTo>
                          <a:pt x="127" y="0"/>
                        </a:lnTo>
                        <a:lnTo>
                          <a:pt x="127" y="16"/>
                        </a:lnTo>
                        <a:lnTo>
                          <a:pt x="0" y="91"/>
                        </a:lnTo>
                        <a:lnTo>
                          <a:pt x="0" y="7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91" name="Freeform 340"/>
                  <p:cNvSpPr>
                    <a:spLocks/>
                  </p:cNvSpPr>
                  <p:nvPr/>
                </p:nvSpPr>
                <p:spPr bwMode="auto">
                  <a:xfrm>
                    <a:off x="4500" y="1753"/>
                    <a:ext cx="239" cy="138"/>
                  </a:xfrm>
                  <a:custGeom>
                    <a:avLst/>
                    <a:gdLst>
                      <a:gd name="T0" fmla="*/ 0 w 239"/>
                      <a:gd name="T1" fmla="*/ 74 h 138"/>
                      <a:gd name="T2" fmla="*/ 128 w 239"/>
                      <a:gd name="T3" fmla="*/ 0 h 138"/>
                      <a:gd name="T4" fmla="*/ 239 w 239"/>
                      <a:gd name="T5" fmla="*/ 65 h 138"/>
                      <a:gd name="T6" fmla="*/ 112 w 239"/>
                      <a:gd name="T7" fmla="*/ 138 h 138"/>
                      <a:gd name="T8" fmla="*/ 0 w 239"/>
                      <a:gd name="T9" fmla="*/ 74 h 13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39" h="138">
                        <a:moveTo>
                          <a:pt x="0" y="74"/>
                        </a:moveTo>
                        <a:lnTo>
                          <a:pt x="128" y="0"/>
                        </a:lnTo>
                        <a:lnTo>
                          <a:pt x="239" y="65"/>
                        </a:lnTo>
                        <a:lnTo>
                          <a:pt x="112" y="138"/>
                        </a:lnTo>
                        <a:lnTo>
                          <a:pt x="0" y="74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92" name="Freeform 341"/>
                  <p:cNvSpPr>
                    <a:spLocks/>
                  </p:cNvSpPr>
                  <p:nvPr/>
                </p:nvSpPr>
                <p:spPr bwMode="auto">
                  <a:xfrm>
                    <a:off x="4500" y="1827"/>
                    <a:ext cx="112" cy="82"/>
                  </a:xfrm>
                  <a:custGeom>
                    <a:avLst/>
                    <a:gdLst>
                      <a:gd name="T0" fmla="*/ 112 w 112"/>
                      <a:gd name="T1" fmla="*/ 64 h 82"/>
                      <a:gd name="T2" fmla="*/ 112 w 112"/>
                      <a:gd name="T3" fmla="*/ 82 h 82"/>
                      <a:gd name="T4" fmla="*/ 0 w 112"/>
                      <a:gd name="T5" fmla="*/ 17 h 82"/>
                      <a:gd name="T6" fmla="*/ 0 w 112"/>
                      <a:gd name="T7" fmla="*/ 0 h 82"/>
                      <a:gd name="T8" fmla="*/ 112 w 112"/>
                      <a:gd name="T9" fmla="*/ 64 h 8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12" h="82">
                        <a:moveTo>
                          <a:pt x="112" y="64"/>
                        </a:moveTo>
                        <a:lnTo>
                          <a:pt x="112" y="82"/>
                        </a:lnTo>
                        <a:lnTo>
                          <a:pt x="0" y="17"/>
                        </a:lnTo>
                        <a:lnTo>
                          <a:pt x="0" y="0"/>
                        </a:lnTo>
                        <a:lnTo>
                          <a:pt x="112" y="64"/>
                        </a:ln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93" name="Freeform 342"/>
                  <p:cNvSpPr>
                    <a:spLocks/>
                  </p:cNvSpPr>
                  <p:nvPr/>
                </p:nvSpPr>
                <p:spPr bwMode="auto">
                  <a:xfrm>
                    <a:off x="4508" y="1835"/>
                    <a:ext cx="37" cy="27"/>
                  </a:xfrm>
                  <a:custGeom>
                    <a:avLst/>
                    <a:gdLst>
                      <a:gd name="T0" fmla="*/ 0 w 37"/>
                      <a:gd name="T1" fmla="*/ 5 h 27"/>
                      <a:gd name="T2" fmla="*/ 0 w 37"/>
                      <a:gd name="T3" fmla="*/ 0 h 27"/>
                      <a:gd name="T4" fmla="*/ 37 w 37"/>
                      <a:gd name="T5" fmla="*/ 21 h 27"/>
                      <a:gd name="T6" fmla="*/ 37 w 37"/>
                      <a:gd name="T7" fmla="*/ 27 h 27"/>
                      <a:gd name="T8" fmla="*/ 0 w 37"/>
                      <a:gd name="T9" fmla="*/ 5 h 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" h="27">
                        <a:moveTo>
                          <a:pt x="0" y="5"/>
                        </a:moveTo>
                        <a:lnTo>
                          <a:pt x="0" y="0"/>
                        </a:lnTo>
                        <a:lnTo>
                          <a:pt x="37" y="21"/>
                        </a:lnTo>
                        <a:lnTo>
                          <a:pt x="37" y="27"/>
                        </a:lnTo>
                        <a:lnTo>
                          <a:pt x="0" y="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94" name="Freeform 343"/>
                  <p:cNvSpPr>
                    <a:spLocks/>
                  </p:cNvSpPr>
                  <p:nvPr/>
                </p:nvSpPr>
                <p:spPr bwMode="auto">
                  <a:xfrm>
                    <a:off x="4508" y="1835"/>
                    <a:ext cx="1" cy="5"/>
                  </a:xfrm>
                  <a:custGeom>
                    <a:avLst/>
                    <a:gdLst>
                      <a:gd name="T0" fmla="*/ 0 w 1"/>
                      <a:gd name="T1" fmla="*/ 5 h 5"/>
                      <a:gd name="T2" fmla="*/ 1 w 1"/>
                      <a:gd name="T3" fmla="*/ 4 h 5"/>
                      <a:gd name="T4" fmla="*/ 1 w 1"/>
                      <a:gd name="T5" fmla="*/ 0 h 5"/>
                      <a:gd name="T6" fmla="*/ 0 w 1"/>
                      <a:gd name="T7" fmla="*/ 0 h 5"/>
                      <a:gd name="T8" fmla="*/ 0 w 1"/>
                      <a:gd name="T9" fmla="*/ 5 h 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5">
                        <a:moveTo>
                          <a:pt x="0" y="5"/>
                        </a:moveTo>
                        <a:lnTo>
                          <a:pt x="1" y="4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5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95" name="Freeform 344"/>
                  <p:cNvSpPr>
                    <a:spLocks/>
                  </p:cNvSpPr>
                  <p:nvPr/>
                </p:nvSpPr>
                <p:spPr bwMode="auto">
                  <a:xfrm>
                    <a:off x="4508" y="1839"/>
                    <a:ext cx="37" cy="23"/>
                  </a:xfrm>
                  <a:custGeom>
                    <a:avLst/>
                    <a:gdLst>
                      <a:gd name="T0" fmla="*/ 37 w 37"/>
                      <a:gd name="T1" fmla="*/ 23 h 23"/>
                      <a:gd name="T2" fmla="*/ 37 w 37"/>
                      <a:gd name="T3" fmla="*/ 21 h 23"/>
                      <a:gd name="T4" fmla="*/ 1 w 37"/>
                      <a:gd name="T5" fmla="*/ 0 h 23"/>
                      <a:gd name="T6" fmla="*/ 0 w 37"/>
                      <a:gd name="T7" fmla="*/ 1 h 23"/>
                      <a:gd name="T8" fmla="*/ 37 w 37"/>
                      <a:gd name="T9" fmla="*/ 23 h 2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" h="23">
                        <a:moveTo>
                          <a:pt x="37" y="23"/>
                        </a:moveTo>
                        <a:lnTo>
                          <a:pt x="37" y="2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7" y="23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96" name="Freeform 345"/>
                  <p:cNvSpPr>
                    <a:spLocks/>
                  </p:cNvSpPr>
                  <p:nvPr/>
                </p:nvSpPr>
                <p:spPr bwMode="auto">
                  <a:xfrm>
                    <a:off x="4606" y="1891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1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1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97" name="Freeform 346"/>
                  <p:cNvSpPr>
                    <a:spLocks/>
                  </p:cNvSpPr>
                  <p:nvPr/>
                </p:nvSpPr>
                <p:spPr bwMode="auto">
                  <a:xfrm>
                    <a:off x="4606" y="1891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2 h 12"/>
                      <a:gd name="T4" fmla="*/ 1 w 1"/>
                      <a:gd name="T5" fmla="*/ 1 h 12"/>
                      <a:gd name="T6" fmla="*/ 1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2"/>
                        </a:lnTo>
                        <a:lnTo>
                          <a:pt x="1" y="1"/>
                        </a:lnTo>
                        <a:lnTo>
                          <a:pt x="1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98" name="Freeform 347"/>
                  <p:cNvSpPr>
                    <a:spLocks/>
                  </p:cNvSpPr>
                  <p:nvPr/>
                </p:nvSpPr>
                <p:spPr bwMode="auto">
                  <a:xfrm>
                    <a:off x="4606" y="1903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299" name="Freeform 348"/>
                  <p:cNvSpPr>
                    <a:spLocks/>
                  </p:cNvSpPr>
                  <p:nvPr/>
                </p:nvSpPr>
                <p:spPr bwMode="auto">
                  <a:xfrm>
                    <a:off x="4602" y="1889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00" name="Freeform 349"/>
                  <p:cNvSpPr>
                    <a:spLocks/>
                  </p:cNvSpPr>
                  <p:nvPr/>
                </p:nvSpPr>
                <p:spPr bwMode="auto">
                  <a:xfrm>
                    <a:off x="4602" y="1889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01" name="Freeform 350"/>
                  <p:cNvSpPr>
                    <a:spLocks/>
                  </p:cNvSpPr>
                  <p:nvPr/>
                </p:nvSpPr>
                <p:spPr bwMode="auto">
                  <a:xfrm>
                    <a:off x="4602" y="1900"/>
                    <a:ext cx="3" cy="3"/>
                  </a:xfrm>
                  <a:custGeom>
                    <a:avLst/>
                    <a:gdLst>
                      <a:gd name="T0" fmla="*/ 3 w 3"/>
                      <a:gd name="T1" fmla="*/ 3 h 3"/>
                      <a:gd name="T2" fmla="*/ 3 w 3"/>
                      <a:gd name="T3" fmla="*/ 2 h 3"/>
                      <a:gd name="T4" fmla="*/ 1 w 3"/>
                      <a:gd name="T5" fmla="*/ 0 h 3"/>
                      <a:gd name="T6" fmla="*/ 0 w 3"/>
                      <a:gd name="T7" fmla="*/ 1 h 3"/>
                      <a:gd name="T8" fmla="*/ 3 w 3"/>
                      <a:gd name="T9" fmla="*/ 3 h 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3" y="3"/>
                        </a:moveTo>
                        <a:lnTo>
                          <a:pt x="3" y="2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" y="3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02" name="Freeform 351"/>
                  <p:cNvSpPr>
                    <a:spLocks/>
                  </p:cNvSpPr>
                  <p:nvPr/>
                </p:nvSpPr>
                <p:spPr bwMode="auto">
                  <a:xfrm>
                    <a:off x="4598" y="1887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03" name="Freeform 352"/>
                  <p:cNvSpPr>
                    <a:spLocks/>
                  </p:cNvSpPr>
                  <p:nvPr/>
                </p:nvSpPr>
                <p:spPr bwMode="auto">
                  <a:xfrm>
                    <a:off x="4598" y="1887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0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04" name="Freeform 353"/>
                  <p:cNvSpPr>
                    <a:spLocks/>
                  </p:cNvSpPr>
                  <p:nvPr/>
                </p:nvSpPr>
                <p:spPr bwMode="auto">
                  <a:xfrm>
                    <a:off x="4598" y="1898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2 h 2"/>
                      <a:gd name="T4" fmla="*/ 1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2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05" name="Freeform 354"/>
                  <p:cNvSpPr>
                    <a:spLocks/>
                  </p:cNvSpPr>
                  <p:nvPr/>
                </p:nvSpPr>
                <p:spPr bwMode="auto">
                  <a:xfrm>
                    <a:off x="4594" y="1885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06" name="Freeform 355"/>
                  <p:cNvSpPr>
                    <a:spLocks/>
                  </p:cNvSpPr>
                  <p:nvPr/>
                </p:nvSpPr>
                <p:spPr bwMode="auto">
                  <a:xfrm>
                    <a:off x="4594" y="1885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0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07" name="Freeform 356"/>
                  <p:cNvSpPr>
                    <a:spLocks/>
                  </p:cNvSpPr>
                  <p:nvPr/>
                </p:nvSpPr>
                <p:spPr bwMode="auto">
                  <a:xfrm>
                    <a:off x="4594" y="1896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08" name="Freeform 357"/>
                  <p:cNvSpPr>
                    <a:spLocks/>
                  </p:cNvSpPr>
                  <p:nvPr/>
                </p:nvSpPr>
                <p:spPr bwMode="auto">
                  <a:xfrm>
                    <a:off x="4590" y="1882"/>
                    <a:ext cx="2" cy="14"/>
                  </a:xfrm>
                  <a:custGeom>
                    <a:avLst/>
                    <a:gdLst>
                      <a:gd name="T0" fmla="*/ 0 w 2"/>
                      <a:gd name="T1" fmla="*/ 12 h 14"/>
                      <a:gd name="T2" fmla="*/ 0 w 2"/>
                      <a:gd name="T3" fmla="*/ 0 h 14"/>
                      <a:gd name="T4" fmla="*/ 2 w 2"/>
                      <a:gd name="T5" fmla="*/ 2 h 14"/>
                      <a:gd name="T6" fmla="*/ 2 w 2"/>
                      <a:gd name="T7" fmla="*/ 14 h 14"/>
                      <a:gd name="T8" fmla="*/ 0 w 2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09" name="Rectangle 358"/>
                  <p:cNvSpPr>
                    <a:spLocks noChangeArrowheads="1"/>
                  </p:cNvSpPr>
                  <p:nvPr/>
                </p:nvSpPr>
                <p:spPr bwMode="auto">
                  <a:xfrm>
                    <a:off x="4590" y="1882"/>
                    <a:ext cx="1" cy="12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10" name="Freeform 359"/>
                  <p:cNvSpPr>
                    <a:spLocks/>
                  </p:cNvSpPr>
                  <p:nvPr/>
                </p:nvSpPr>
                <p:spPr bwMode="auto">
                  <a:xfrm>
                    <a:off x="4590" y="1894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2 w 2"/>
                      <a:gd name="T3" fmla="*/ 0 h 2"/>
                      <a:gd name="T4" fmla="*/ 1 w 2"/>
                      <a:gd name="T5" fmla="*/ 0 h 2"/>
                      <a:gd name="T6" fmla="*/ 0 w 2"/>
                      <a:gd name="T7" fmla="*/ 0 h 2"/>
                      <a:gd name="T8" fmla="*/ 2 w 2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2" y="0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2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11" name="Freeform 360"/>
                  <p:cNvSpPr>
                    <a:spLocks/>
                  </p:cNvSpPr>
                  <p:nvPr/>
                </p:nvSpPr>
                <p:spPr bwMode="auto">
                  <a:xfrm>
                    <a:off x="4586" y="1880"/>
                    <a:ext cx="3" cy="13"/>
                  </a:xfrm>
                  <a:custGeom>
                    <a:avLst/>
                    <a:gdLst>
                      <a:gd name="T0" fmla="*/ 0 w 3"/>
                      <a:gd name="T1" fmla="*/ 11 h 13"/>
                      <a:gd name="T2" fmla="*/ 0 w 3"/>
                      <a:gd name="T3" fmla="*/ 0 h 13"/>
                      <a:gd name="T4" fmla="*/ 3 w 3"/>
                      <a:gd name="T5" fmla="*/ 2 h 13"/>
                      <a:gd name="T6" fmla="*/ 3 w 3"/>
                      <a:gd name="T7" fmla="*/ 13 h 13"/>
                      <a:gd name="T8" fmla="*/ 0 w 3"/>
                      <a:gd name="T9" fmla="*/ 11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1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3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12" name="Freeform 361"/>
                  <p:cNvSpPr>
                    <a:spLocks/>
                  </p:cNvSpPr>
                  <p:nvPr/>
                </p:nvSpPr>
                <p:spPr bwMode="auto">
                  <a:xfrm>
                    <a:off x="4586" y="1880"/>
                    <a:ext cx="1" cy="11"/>
                  </a:xfrm>
                  <a:custGeom>
                    <a:avLst/>
                    <a:gdLst>
                      <a:gd name="T0" fmla="*/ 0 w 1"/>
                      <a:gd name="T1" fmla="*/ 11 h 11"/>
                      <a:gd name="T2" fmla="*/ 0 w 1"/>
                      <a:gd name="T3" fmla="*/ 11 h 11"/>
                      <a:gd name="T4" fmla="*/ 1 w 1"/>
                      <a:gd name="T5" fmla="*/ 0 h 11"/>
                      <a:gd name="T6" fmla="*/ 0 w 1"/>
                      <a:gd name="T7" fmla="*/ 0 h 11"/>
                      <a:gd name="T8" fmla="*/ 0 w 1"/>
                      <a:gd name="T9" fmla="*/ 11 h 1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1">
                        <a:moveTo>
                          <a:pt x="0" y="11"/>
                        </a:moveTo>
                        <a:lnTo>
                          <a:pt x="0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13" name="Freeform 362"/>
                  <p:cNvSpPr>
                    <a:spLocks/>
                  </p:cNvSpPr>
                  <p:nvPr/>
                </p:nvSpPr>
                <p:spPr bwMode="auto">
                  <a:xfrm>
                    <a:off x="4586" y="1891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0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14" name="Freeform 363"/>
                  <p:cNvSpPr>
                    <a:spLocks/>
                  </p:cNvSpPr>
                  <p:nvPr/>
                </p:nvSpPr>
                <p:spPr bwMode="auto">
                  <a:xfrm>
                    <a:off x="4582" y="1877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15" name="Freeform 364"/>
                  <p:cNvSpPr>
                    <a:spLocks/>
                  </p:cNvSpPr>
                  <p:nvPr/>
                </p:nvSpPr>
                <p:spPr bwMode="auto">
                  <a:xfrm>
                    <a:off x="4582" y="1877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2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16" name="Freeform 365"/>
                  <p:cNvSpPr>
                    <a:spLocks/>
                  </p:cNvSpPr>
                  <p:nvPr/>
                </p:nvSpPr>
                <p:spPr bwMode="auto">
                  <a:xfrm>
                    <a:off x="4582" y="1889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17" name="Freeform 366"/>
                  <p:cNvSpPr>
                    <a:spLocks/>
                  </p:cNvSpPr>
                  <p:nvPr/>
                </p:nvSpPr>
                <p:spPr bwMode="auto">
                  <a:xfrm>
                    <a:off x="4578" y="1875"/>
                    <a:ext cx="2" cy="13"/>
                  </a:xfrm>
                  <a:custGeom>
                    <a:avLst/>
                    <a:gdLst>
                      <a:gd name="T0" fmla="*/ 0 w 2"/>
                      <a:gd name="T1" fmla="*/ 12 h 13"/>
                      <a:gd name="T2" fmla="*/ 0 w 2"/>
                      <a:gd name="T3" fmla="*/ 0 h 13"/>
                      <a:gd name="T4" fmla="*/ 2 w 2"/>
                      <a:gd name="T5" fmla="*/ 1 h 13"/>
                      <a:gd name="T6" fmla="*/ 2 w 2"/>
                      <a:gd name="T7" fmla="*/ 13 h 13"/>
                      <a:gd name="T8" fmla="*/ 0 w 2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1"/>
                        </a:lnTo>
                        <a:lnTo>
                          <a:pt x="2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18" name="Freeform 367"/>
                  <p:cNvSpPr>
                    <a:spLocks/>
                  </p:cNvSpPr>
                  <p:nvPr/>
                </p:nvSpPr>
                <p:spPr bwMode="auto">
                  <a:xfrm>
                    <a:off x="4578" y="1875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2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19" name="Freeform 368"/>
                  <p:cNvSpPr>
                    <a:spLocks/>
                  </p:cNvSpPr>
                  <p:nvPr/>
                </p:nvSpPr>
                <p:spPr bwMode="auto">
                  <a:xfrm>
                    <a:off x="4578" y="1887"/>
                    <a:ext cx="2" cy="1"/>
                  </a:xfrm>
                  <a:custGeom>
                    <a:avLst/>
                    <a:gdLst>
                      <a:gd name="T0" fmla="*/ 2 w 2"/>
                      <a:gd name="T1" fmla="*/ 1 h 1"/>
                      <a:gd name="T2" fmla="*/ 2 w 2"/>
                      <a:gd name="T3" fmla="*/ 1 h 1"/>
                      <a:gd name="T4" fmla="*/ 1 w 2"/>
                      <a:gd name="T5" fmla="*/ 0 h 1"/>
                      <a:gd name="T6" fmla="*/ 0 w 2"/>
                      <a:gd name="T7" fmla="*/ 0 h 1"/>
                      <a:gd name="T8" fmla="*/ 2 w 2"/>
                      <a:gd name="T9" fmla="*/ 1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">
                        <a:moveTo>
                          <a:pt x="2" y="1"/>
                        </a:moveTo>
                        <a:lnTo>
                          <a:pt x="2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2" y="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20" name="Freeform 369"/>
                  <p:cNvSpPr>
                    <a:spLocks/>
                  </p:cNvSpPr>
                  <p:nvPr/>
                </p:nvSpPr>
                <p:spPr bwMode="auto">
                  <a:xfrm>
                    <a:off x="4574" y="1873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21" name="Freeform 370"/>
                  <p:cNvSpPr>
                    <a:spLocks/>
                  </p:cNvSpPr>
                  <p:nvPr/>
                </p:nvSpPr>
                <p:spPr bwMode="auto">
                  <a:xfrm>
                    <a:off x="4574" y="1873"/>
                    <a:ext cx="0" cy="12"/>
                  </a:xfrm>
                  <a:custGeom>
                    <a:avLst/>
                    <a:gdLst>
                      <a:gd name="T0" fmla="*/ 12 h 12"/>
                      <a:gd name="T1" fmla="*/ 11 h 12"/>
                      <a:gd name="T2" fmla="*/ 0 h 12"/>
                      <a:gd name="T3" fmla="*/ 0 h 12"/>
                      <a:gd name="T4" fmla="*/ 12 h 12"/>
                      <a:gd name="T5" fmla="*/ 0 60000 65536"/>
                      <a:gd name="T6" fmla="*/ 0 60000 65536"/>
                      <a:gd name="T7" fmla="*/ 0 60000 65536"/>
                      <a:gd name="T8" fmla="*/ 0 60000 65536"/>
                      <a:gd name="T9" fmla="*/ 0 60000 65536"/>
                    </a:gdLst>
                    <a:ahLst/>
                    <a:cxnLst>
                      <a:cxn ang="T5">
                        <a:pos x="0" y="T0"/>
                      </a:cxn>
                      <a:cxn ang="T6">
                        <a:pos x="0" y="T1"/>
                      </a:cxn>
                      <a:cxn ang="T7">
                        <a:pos x="0" y="T2"/>
                      </a:cxn>
                      <a:cxn ang="T8">
                        <a:pos x="0" y="T3"/>
                      </a:cxn>
                      <a:cxn ang="T9">
                        <a:pos x="0" y="T4"/>
                      </a:cxn>
                    </a:cxnLst>
                    <a:rect l="0" t="0" r="r" b="b"/>
                    <a:pathLst>
                      <a:path h="12">
                        <a:moveTo>
                          <a:pt x="0" y="12"/>
                        </a:moveTo>
                        <a:lnTo>
                          <a:pt x="0" y="1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22" name="Freeform 371"/>
                  <p:cNvSpPr>
                    <a:spLocks/>
                  </p:cNvSpPr>
                  <p:nvPr/>
                </p:nvSpPr>
                <p:spPr bwMode="auto">
                  <a:xfrm>
                    <a:off x="4574" y="1884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0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0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23" name="Freeform 372"/>
                  <p:cNvSpPr>
                    <a:spLocks/>
                  </p:cNvSpPr>
                  <p:nvPr/>
                </p:nvSpPr>
                <p:spPr bwMode="auto">
                  <a:xfrm>
                    <a:off x="4570" y="1870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2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2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24" name="Freeform 373"/>
                  <p:cNvSpPr>
                    <a:spLocks/>
                  </p:cNvSpPr>
                  <p:nvPr/>
                </p:nvSpPr>
                <p:spPr bwMode="auto">
                  <a:xfrm>
                    <a:off x="4570" y="1870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2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25" name="Freeform 374"/>
                  <p:cNvSpPr>
                    <a:spLocks/>
                  </p:cNvSpPr>
                  <p:nvPr/>
                </p:nvSpPr>
                <p:spPr bwMode="auto">
                  <a:xfrm>
                    <a:off x="4570" y="1882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2 w 2"/>
                      <a:gd name="T3" fmla="*/ 1 h 2"/>
                      <a:gd name="T4" fmla="*/ 1 w 2"/>
                      <a:gd name="T5" fmla="*/ 0 h 2"/>
                      <a:gd name="T6" fmla="*/ 0 w 2"/>
                      <a:gd name="T7" fmla="*/ 0 h 2"/>
                      <a:gd name="T8" fmla="*/ 2 w 2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2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2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26" name="Freeform 375"/>
                  <p:cNvSpPr>
                    <a:spLocks/>
                  </p:cNvSpPr>
                  <p:nvPr/>
                </p:nvSpPr>
                <p:spPr bwMode="auto">
                  <a:xfrm>
                    <a:off x="4566" y="1868"/>
                    <a:ext cx="2" cy="14"/>
                  </a:xfrm>
                  <a:custGeom>
                    <a:avLst/>
                    <a:gdLst>
                      <a:gd name="T0" fmla="*/ 0 w 2"/>
                      <a:gd name="T1" fmla="*/ 12 h 14"/>
                      <a:gd name="T2" fmla="*/ 0 w 2"/>
                      <a:gd name="T3" fmla="*/ 0 h 14"/>
                      <a:gd name="T4" fmla="*/ 2 w 2"/>
                      <a:gd name="T5" fmla="*/ 1 h 14"/>
                      <a:gd name="T6" fmla="*/ 2 w 2"/>
                      <a:gd name="T7" fmla="*/ 14 h 14"/>
                      <a:gd name="T8" fmla="*/ 0 w 2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1"/>
                        </a:lnTo>
                        <a:lnTo>
                          <a:pt x="2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27" name="Freeform 376"/>
                  <p:cNvSpPr>
                    <a:spLocks/>
                  </p:cNvSpPr>
                  <p:nvPr/>
                </p:nvSpPr>
                <p:spPr bwMode="auto">
                  <a:xfrm>
                    <a:off x="4566" y="1868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28" name="Freeform 377"/>
                  <p:cNvSpPr>
                    <a:spLocks/>
                  </p:cNvSpPr>
                  <p:nvPr/>
                </p:nvSpPr>
                <p:spPr bwMode="auto">
                  <a:xfrm>
                    <a:off x="4566" y="1879"/>
                    <a:ext cx="2" cy="3"/>
                  </a:xfrm>
                  <a:custGeom>
                    <a:avLst/>
                    <a:gdLst>
                      <a:gd name="T0" fmla="*/ 2 w 2"/>
                      <a:gd name="T1" fmla="*/ 3 h 3"/>
                      <a:gd name="T2" fmla="*/ 2 w 2"/>
                      <a:gd name="T3" fmla="*/ 2 h 3"/>
                      <a:gd name="T4" fmla="*/ 1 w 2"/>
                      <a:gd name="T5" fmla="*/ 0 h 3"/>
                      <a:gd name="T6" fmla="*/ 0 w 2"/>
                      <a:gd name="T7" fmla="*/ 1 h 3"/>
                      <a:gd name="T8" fmla="*/ 2 w 2"/>
                      <a:gd name="T9" fmla="*/ 3 h 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3">
                        <a:moveTo>
                          <a:pt x="2" y="3"/>
                        </a:moveTo>
                        <a:lnTo>
                          <a:pt x="2" y="2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2" y="3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29" name="Freeform 378"/>
                  <p:cNvSpPr>
                    <a:spLocks/>
                  </p:cNvSpPr>
                  <p:nvPr/>
                </p:nvSpPr>
                <p:spPr bwMode="auto">
                  <a:xfrm>
                    <a:off x="4562" y="1866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30" name="Freeform 379"/>
                  <p:cNvSpPr>
                    <a:spLocks/>
                  </p:cNvSpPr>
                  <p:nvPr/>
                </p:nvSpPr>
                <p:spPr bwMode="auto">
                  <a:xfrm>
                    <a:off x="4562" y="1866"/>
                    <a:ext cx="0" cy="12"/>
                  </a:xfrm>
                  <a:custGeom>
                    <a:avLst/>
                    <a:gdLst>
                      <a:gd name="T0" fmla="*/ 12 h 12"/>
                      <a:gd name="T1" fmla="*/ 11 h 12"/>
                      <a:gd name="T2" fmla="*/ 0 h 12"/>
                      <a:gd name="T3" fmla="*/ 0 h 12"/>
                      <a:gd name="T4" fmla="*/ 12 h 12"/>
                      <a:gd name="T5" fmla="*/ 0 60000 65536"/>
                      <a:gd name="T6" fmla="*/ 0 60000 65536"/>
                      <a:gd name="T7" fmla="*/ 0 60000 65536"/>
                      <a:gd name="T8" fmla="*/ 0 60000 65536"/>
                      <a:gd name="T9" fmla="*/ 0 60000 65536"/>
                    </a:gdLst>
                    <a:ahLst/>
                    <a:cxnLst>
                      <a:cxn ang="T5">
                        <a:pos x="0" y="T0"/>
                      </a:cxn>
                      <a:cxn ang="T6">
                        <a:pos x="0" y="T1"/>
                      </a:cxn>
                      <a:cxn ang="T7">
                        <a:pos x="0" y="T2"/>
                      </a:cxn>
                      <a:cxn ang="T8">
                        <a:pos x="0" y="T3"/>
                      </a:cxn>
                      <a:cxn ang="T9">
                        <a:pos x="0" y="T4"/>
                      </a:cxn>
                    </a:cxnLst>
                    <a:rect l="0" t="0" r="r" b="b"/>
                    <a:pathLst>
                      <a:path h="12">
                        <a:moveTo>
                          <a:pt x="0" y="12"/>
                        </a:moveTo>
                        <a:lnTo>
                          <a:pt x="0" y="1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31" name="Freeform 380"/>
                  <p:cNvSpPr>
                    <a:spLocks/>
                  </p:cNvSpPr>
                  <p:nvPr/>
                </p:nvSpPr>
                <p:spPr bwMode="auto">
                  <a:xfrm>
                    <a:off x="4562" y="1877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2 h 2"/>
                      <a:gd name="T4" fmla="*/ 0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2"/>
                        </a:lnTo>
                        <a:lnTo>
                          <a:pt x="0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32" name="Freeform 381"/>
                  <p:cNvSpPr>
                    <a:spLocks/>
                  </p:cNvSpPr>
                  <p:nvPr/>
                </p:nvSpPr>
                <p:spPr bwMode="auto">
                  <a:xfrm>
                    <a:off x="4501" y="1829"/>
                    <a:ext cx="7" cy="8"/>
                  </a:xfrm>
                  <a:custGeom>
                    <a:avLst/>
                    <a:gdLst>
                      <a:gd name="T0" fmla="*/ 7 w 7"/>
                      <a:gd name="T1" fmla="*/ 4 h 8"/>
                      <a:gd name="T2" fmla="*/ 7 w 7"/>
                      <a:gd name="T3" fmla="*/ 8 h 8"/>
                      <a:gd name="T4" fmla="*/ 0 w 7"/>
                      <a:gd name="T5" fmla="*/ 4 h 8"/>
                      <a:gd name="T6" fmla="*/ 0 w 7"/>
                      <a:gd name="T7" fmla="*/ 0 h 8"/>
                      <a:gd name="T8" fmla="*/ 7 w 7"/>
                      <a:gd name="T9" fmla="*/ 4 h 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" h="8">
                        <a:moveTo>
                          <a:pt x="7" y="4"/>
                        </a:moveTo>
                        <a:lnTo>
                          <a:pt x="7" y="8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  <a:lnTo>
                          <a:pt x="7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33" name="Freeform 382"/>
                  <p:cNvSpPr>
                    <a:spLocks/>
                  </p:cNvSpPr>
                  <p:nvPr/>
                </p:nvSpPr>
                <p:spPr bwMode="auto">
                  <a:xfrm>
                    <a:off x="4506" y="1833"/>
                    <a:ext cx="1" cy="4"/>
                  </a:xfrm>
                  <a:custGeom>
                    <a:avLst/>
                    <a:gdLst>
                      <a:gd name="T0" fmla="*/ 0 w 1"/>
                      <a:gd name="T1" fmla="*/ 0 h 4"/>
                      <a:gd name="T2" fmla="*/ 1 w 1"/>
                      <a:gd name="T3" fmla="*/ 0 h 4"/>
                      <a:gd name="T4" fmla="*/ 1 w 1"/>
                      <a:gd name="T5" fmla="*/ 3 h 4"/>
                      <a:gd name="T6" fmla="*/ 0 w 1"/>
                      <a:gd name="T7" fmla="*/ 4 h 4"/>
                      <a:gd name="T8" fmla="*/ 0 w 1"/>
                      <a:gd name="T9" fmla="*/ 0 h 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4">
                        <a:moveTo>
                          <a:pt x="0" y="0"/>
                        </a:moveTo>
                        <a:lnTo>
                          <a:pt x="1" y="0"/>
                        </a:lnTo>
                        <a:lnTo>
                          <a:pt x="1" y="3"/>
                        </a:lnTo>
                        <a:lnTo>
                          <a:pt x="0" y="4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725A1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34" name="Freeform 383"/>
                  <p:cNvSpPr>
                    <a:spLocks/>
                  </p:cNvSpPr>
                  <p:nvPr/>
                </p:nvSpPr>
                <p:spPr bwMode="auto">
                  <a:xfrm>
                    <a:off x="4500" y="1830"/>
                    <a:ext cx="7" cy="3"/>
                  </a:xfrm>
                  <a:custGeom>
                    <a:avLst/>
                    <a:gdLst>
                      <a:gd name="T0" fmla="*/ 0 w 7"/>
                      <a:gd name="T1" fmla="*/ 0 h 3"/>
                      <a:gd name="T2" fmla="*/ 1 w 7"/>
                      <a:gd name="T3" fmla="*/ 0 h 3"/>
                      <a:gd name="T4" fmla="*/ 7 w 7"/>
                      <a:gd name="T5" fmla="*/ 3 h 3"/>
                      <a:gd name="T6" fmla="*/ 6 w 7"/>
                      <a:gd name="T7" fmla="*/ 3 h 3"/>
                      <a:gd name="T8" fmla="*/ 0 w 7"/>
                      <a:gd name="T9" fmla="*/ 0 h 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" h="3">
                        <a:moveTo>
                          <a:pt x="0" y="0"/>
                        </a:moveTo>
                        <a:lnTo>
                          <a:pt x="1" y="0"/>
                        </a:lnTo>
                        <a:lnTo>
                          <a:pt x="7" y="3"/>
                        </a:lnTo>
                        <a:lnTo>
                          <a:pt x="6" y="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E1B1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35" name="Freeform 384"/>
                  <p:cNvSpPr>
                    <a:spLocks/>
                  </p:cNvSpPr>
                  <p:nvPr/>
                </p:nvSpPr>
                <p:spPr bwMode="auto">
                  <a:xfrm>
                    <a:off x="4500" y="1830"/>
                    <a:ext cx="6" cy="7"/>
                  </a:xfrm>
                  <a:custGeom>
                    <a:avLst/>
                    <a:gdLst>
                      <a:gd name="T0" fmla="*/ 6 w 6"/>
                      <a:gd name="T1" fmla="*/ 3 h 7"/>
                      <a:gd name="T2" fmla="*/ 6 w 6"/>
                      <a:gd name="T3" fmla="*/ 7 h 7"/>
                      <a:gd name="T4" fmla="*/ 0 w 6"/>
                      <a:gd name="T5" fmla="*/ 3 h 7"/>
                      <a:gd name="T6" fmla="*/ 0 w 6"/>
                      <a:gd name="T7" fmla="*/ 0 h 7"/>
                      <a:gd name="T8" fmla="*/ 6 w 6"/>
                      <a:gd name="T9" fmla="*/ 3 h 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6" h="7">
                        <a:moveTo>
                          <a:pt x="6" y="3"/>
                        </a:moveTo>
                        <a:lnTo>
                          <a:pt x="6" y="7"/>
                        </a:lnTo>
                        <a:lnTo>
                          <a:pt x="0" y="3"/>
                        </a:lnTo>
                        <a:lnTo>
                          <a:pt x="0" y="0"/>
                        </a:lnTo>
                        <a:lnTo>
                          <a:pt x="6" y="3"/>
                        </a:lnTo>
                        <a:close/>
                      </a:path>
                    </a:pathLst>
                  </a:custGeom>
                  <a:solidFill>
                    <a:srgbClr val="E1B1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36" name="Freeform 385"/>
                  <p:cNvSpPr>
                    <a:spLocks/>
                  </p:cNvSpPr>
                  <p:nvPr/>
                </p:nvSpPr>
                <p:spPr bwMode="auto">
                  <a:xfrm>
                    <a:off x="4612" y="1793"/>
                    <a:ext cx="127" cy="92"/>
                  </a:xfrm>
                  <a:custGeom>
                    <a:avLst/>
                    <a:gdLst>
                      <a:gd name="T0" fmla="*/ 0 w 127"/>
                      <a:gd name="T1" fmla="*/ 75 h 92"/>
                      <a:gd name="T2" fmla="*/ 127 w 127"/>
                      <a:gd name="T3" fmla="*/ 0 h 92"/>
                      <a:gd name="T4" fmla="*/ 127 w 127"/>
                      <a:gd name="T5" fmla="*/ 18 h 92"/>
                      <a:gd name="T6" fmla="*/ 0 w 127"/>
                      <a:gd name="T7" fmla="*/ 92 h 92"/>
                      <a:gd name="T8" fmla="*/ 0 w 127"/>
                      <a:gd name="T9" fmla="*/ 75 h 9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27" h="92">
                        <a:moveTo>
                          <a:pt x="0" y="75"/>
                        </a:moveTo>
                        <a:lnTo>
                          <a:pt x="127" y="0"/>
                        </a:lnTo>
                        <a:lnTo>
                          <a:pt x="127" y="18"/>
                        </a:lnTo>
                        <a:lnTo>
                          <a:pt x="0" y="92"/>
                        </a:lnTo>
                        <a:lnTo>
                          <a:pt x="0" y="7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37" name="Freeform 386"/>
                  <p:cNvSpPr>
                    <a:spLocks/>
                  </p:cNvSpPr>
                  <p:nvPr/>
                </p:nvSpPr>
                <p:spPr bwMode="auto">
                  <a:xfrm>
                    <a:off x="4500" y="1729"/>
                    <a:ext cx="239" cy="139"/>
                  </a:xfrm>
                  <a:custGeom>
                    <a:avLst/>
                    <a:gdLst>
                      <a:gd name="T0" fmla="*/ 0 w 239"/>
                      <a:gd name="T1" fmla="*/ 74 h 139"/>
                      <a:gd name="T2" fmla="*/ 128 w 239"/>
                      <a:gd name="T3" fmla="*/ 0 h 139"/>
                      <a:gd name="T4" fmla="*/ 239 w 239"/>
                      <a:gd name="T5" fmla="*/ 64 h 139"/>
                      <a:gd name="T6" fmla="*/ 112 w 239"/>
                      <a:gd name="T7" fmla="*/ 139 h 139"/>
                      <a:gd name="T8" fmla="*/ 0 w 239"/>
                      <a:gd name="T9" fmla="*/ 74 h 13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39" h="139">
                        <a:moveTo>
                          <a:pt x="0" y="74"/>
                        </a:moveTo>
                        <a:lnTo>
                          <a:pt x="128" y="0"/>
                        </a:lnTo>
                        <a:lnTo>
                          <a:pt x="239" y="64"/>
                        </a:lnTo>
                        <a:lnTo>
                          <a:pt x="112" y="139"/>
                        </a:lnTo>
                        <a:lnTo>
                          <a:pt x="0" y="74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38" name="Freeform 387"/>
                  <p:cNvSpPr>
                    <a:spLocks/>
                  </p:cNvSpPr>
                  <p:nvPr/>
                </p:nvSpPr>
                <p:spPr bwMode="auto">
                  <a:xfrm>
                    <a:off x="4500" y="1803"/>
                    <a:ext cx="112" cy="82"/>
                  </a:xfrm>
                  <a:custGeom>
                    <a:avLst/>
                    <a:gdLst>
                      <a:gd name="T0" fmla="*/ 112 w 112"/>
                      <a:gd name="T1" fmla="*/ 65 h 82"/>
                      <a:gd name="T2" fmla="*/ 112 w 112"/>
                      <a:gd name="T3" fmla="*/ 82 h 82"/>
                      <a:gd name="T4" fmla="*/ 0 w 112"/>
                      <a:gd name="T5" fmla="*/ 18 h 82"/>
                      <a:gd name="T6" fmla="*/ 0 w 112"/>
                      <a:gd name="T7" fmla="*/ 0 h 82"/>
                      <a:gd name="T8" fmla="*/ 112 w 112"/>
                      <a:gd name="T9" fmla="*/ 65 h 8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12" h="82">
                        <a:moveTo>
                          <a:pt x="112" y="65"/>
                        </a:moveTo>
                        <a:lnTo>
                          <a:pt x="112" y="82"/>
                        </a:lnTo>
                        <a:lnTo>
                          <a:pt x="0" y="18"/>
                        </a:lnTo>
                        <a:lnTo>
                          <a:pt x="0" y="0"/>
                        </a:lnTo>
                        <a:lnTo>
                          <a:pt x="112" y="65"/>
                        </a:lnTo>
                        <a:close/>
                      </a:path>
                    </a:pathLst>
                  </a:custGeom>
                  <a:solidFill>
                    <a:srgbClr val="40404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39" name="Freeform 388"/>
                  <p:cNvSpPr>
                    <a:spLocks/>
                  </p:cNvSpPr>
                  <p:nvPr/>
                </p:nvSpPr>
                <p:spPr bwMode="auto">
                  <a:xfrm>
                    <a:off x="4508" y="1811"/>
                    <a:ext cx="37" cy="27"/>
                  </a:xfrm>
                  <a:custGeom>
                    <a:avLst/>
                    <a:gdLst>
                      <a:gd name="T0" fmla="*/ 0 w 37"/>
                      <a:gd name="T1" fmla="*/ 6 h 27"/>
                      <a:gd name="T2" fmla="*/ 0 w 37"/>
                      <a:gd name="T3" fmla="*/ 0 h 27"/>
                      <a:gd name="T4" fmla="*/ 37 w 37"/>
                      <a:gd name="T5" fmla="*/ 22 h 27"/>
                      <a:gd name="T6" fmla="*/ 37 w 37"/>
                      <a:gd name="T7" fmla="*/ 27 h 27"/>
                      <a:gd name="T8" fmla="*/ 0 w 37"/>
                      <a:gd name="T9" fmla="*/ 6 h 2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" h="27">
                        <a:moveTo>
                          <a:pt x="0" y="6"/>
                        </a:moveTo>
                        <a:lnTo>
                          <a:pt x="0" y="0"/>
                        </a:lnTo>
                        <a:lnTo>
                          <a:pt x="37" y="22"/>
                        </a:lnTo>
                        <a:lnTo>
                          <a:pt x="37" y="27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40" name="Freeform 389"/>
                  <p:cNvSpPr>
                    <a:spLocks/>
                  </p:cNvSpPr>
                  <p:nvPr/>
                </p:nvSpPr>
                <p:spPr bwMode="auto">
                  <a:xfrm>
                    <a:off x="4508" y="1811"/>
                    <a:ext cx="1" cy="6"/>
                  </a:xfrm>
                  <a:custGeom>
                    <a:avLst/>
                    <a:gdLst>
                      <a:gd name="T0" fmla="*/ 0 w 1"/>
                      <a:gd name="T1" fmla="*/ 6 h 6"/>
                      <a:gd name="T2" fmla="*/ 1 w 1"/>
                      <a:gd name="T3" fmla="*/ 5 h 6"/>
                      <a:gd name="T4" fmla="*/ 1 w 1"/>
                      <a:gd name="T5" fmla="*/ 1 h 6"/>
                      <a:gd name="T6" fmla="*/ 0 w 1"/>
                      <a:gd name="T7" fmla="*/ 0 h 6"/>
                      <a:gd name="T8" fmla="*/ 0 w 1"/>
                      <a:gd name="T9" fmla="*/ 6 h 6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6">
                        <a:moveTo>
                          <a:pt x="0" y="6"/>
                        </a:moveTo>
                        <a:lnTo>
                          <a:pt x="1" y="5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41" name="Freeform 390"/>
                  <p:cNvSpPr>
                    <a:spLocks/>
                  </p:cNvSpPr>
                  <p:nvPr/>
                </p:nvSpPr>
                <p:spPr bwMode="auto">
                  <a:xfrm>
                    <a:off x="4508" y="1816"/>
                    <a:ext cx="37" cy="22"/>
                  </a:xfrm>
                  <a:custGeom>
                    <a:avLst/>
                    <a:gdLst>
                      <a:gd name="T0" fmla="*/ 37 w 37"/>
                      <a:gd name="T1" fmla="*/ 22 h 22"/>
                      <a:gd name="T2" fmla="*/ 37 w 37"/>
                      <a:gd name="T3" fmla="*/ 21 h 22"/>
                      <a:gd name="T4" fmla="*/ 1 w 37"/>
                      <a:gd name="T5" fmla="*/ 0 h 22"/>
                      <a:gd name="T6" fmla="*/ 0 w 37"/>
                      <a:gd name="T7" fmla="*/ 1 h 22"/>
                      <a:gd name="T8" fmla="*/ 37 w 37"/>
                      <a:gd name="T9" fmla="*/ 22 h 2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7" h="22">
                        <a:moveTo>
                          <a:pt x="37" y="22"/>
                        </a:moveTo>
                        <a:lnTo>
                          <a:pt x="37" y="2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7" y="2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42" name="Freeform 391"/>
                  <p:cNvSpPr>
                    <a:spLocks/>
                  </p:cNvSpPr>
                  <p:nvPr/>
                </p:nvSpPr>
                <p:spPr bwMode="auto">
                  <a:xfrm>
                    <a:off x="4606" y="1868"/>
                    <a:ext cx="3" cy="14"/>
                  </a:xfrm>
                  <a:custGeom>
                    <a:avLst/>
                    <a:gdLst>
                      <a:gd name="T0" fmla="*/ 0 w 3"/>
                      <a:gd name="T1" fmla="*/ 12 h 14"/>
                      <a:gd name="T2" fmla="*/ 1 w 3"/>
                      <a:gd name="T3" fmla="*/ 0 h 14"/>
                      <a:gd name="T4" fmla="*/ 3 w 3"/>
                      <a:gd name="T5" fmla="*/ 1 h 14"/>
                      <a:gd name="T6" fmla="*/ 3 w 3"/>
                      <a:gd name="T7" fmla="*/ 14 h 14"/>
                      <a:gd name="T8" fmla="*/ 0 w 3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2"/>
                        </a:moveTo>
                        <a:lnTo>
                          <a:pt x="1" y="0"/>
                        </a:lnTo>
                        <a:lnTo>
                          <a:pt x="3" y="1"/>
                        </a:lnTo>
                        <a:lnTo>
                          <a:pt x="3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43" name="Freeform 392"/>
                  <p:cNvSpPr>
                    <a:spLocks/>
                  </p:cNvSpPr>
                  <p:nvPr/>
                </p:nvSpPr>
                <p:spPr bwMode="auto">
                  <a:xfrm>
                    <a:off x="4606" y="1868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0 h 12"/>
                      <a:gd name="T6" fmla="*/ 1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44" name="Freeform 393"/>
                  <p:cNvSpPr>
                    <a:spLocks/>
                  </p:cNvSpPr>
                  <p:nvPr/>
                </p:nvSpPr>
                <p:spPr bwMode="auto">
                  <a:xfrm>
                    <a:off x="4606" y="1879"/>
                    <a:ext cx="3" cy="3"/>
                  </a:xfrm>
                  <a:custGeom>
                    <a:avLst/>
                    <a:gdLst>
                      <a:gd name="T0" fmla="*/ 3 w 3"/>
                      <a:gd name="T1" fmla="*/ 3 h 3"/>
                      <a:gd name="T2" fmla="*/ 3 w 3"/>
                      <a:gd name="T3" fmla="*/ 1 h 3"/>
                      <a:gd name="T4" fmla="*/ 1 w 3"/>
                      <a:gd name="T5" fmla="*/ 0 h 3"/>
                      <a:gd name="T6" fmla="*/ 0 w 3"/>
                      <a:gd name="T7" fmla="*/ 1 h 3"/>
                      <a:gd name="T8" fmla="*/ 3 w 3"/>
                      <a:gd name="T9" fmla="*/ 3 h 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3">
                        <a:moveTo>
                          <a:pt x="3" y="3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" y="3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45" name="Freeform 394"/>
                  <p:cNvSpPr>
                    <a:spLocks/>
                  </p:cNvSpPr>
                  <p:nvPr/>
                </p:nvSpPr>
                <p:spPr bwMode="auto">
                  <a:xfrm>
                    <a:off x="4602" y="1866"/>
                    <a:ext cx="3" cy="13"/>
                  </a:xfrm>
                  <a:custGeom>
                    <a:avLst/>
                    <a:gdLst>
                      <a:gd name="T0" fmla="*/ 0 w 3"/>
                      <a:gd name="T1" fmla="*/ 11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1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1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46" name="Rectangle 395"/>
                  <p:cNvSpPr>
                    <a:spLocks noChangeArrowheads="1"/>
                  </p:cNvSpPr>
                  <p:nvPr/>
                </p:nvSpPr>
                <p:spPr bwMode="auto">
                  <a:xfrm>
                    <a:off x="4602" y="1866"/>
                    <a:ext cx="1" cy="11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47" name="Freeform 396"/>
                  <p:cNvSpPr>
                    <a:spLocks/>
                  </p:cNvSpPr>
                  <p:nvPr/>
                </p:nvSpPr>
                <p:spPr bwMode="auto">
                  <a:xfrm>
                    <a:off x="4602" y="1877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0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48" name="Freeform 397"/>
                  <p:cNvSpPr>
                    <a:spLocks/>
                  </p:cNvSpPr>
                  <p:nvPr/>
                </p:nvSpPr>
                <p:spPr bwMode="auto">
                  <a:xfrm>
                    <a:off x="4598" y="1863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2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49" name="Rectangle 398"/>
                  <p:cNvSpPr>
                    <a:spLocks noChangeArrowheads="1"/>
                  </p:cNvSpPr>
                  <p:nvPr/>
                </p:nvSpPr>
                <p:spPr bwMode="auto">
                  <a:xfrm>
                    <a:off x="4598" y="1863"/>
                    <a:ext cx="1" cy="12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1200" kern="0">
                      <a:solidFill>
                        <a:srgbClr val="000000"/>
                      </a:solidFill>
                      <a:latin typeface="HY견고딕" pitchFamily="18" charset="-127"/>
                      <a:ea typeface="HY견고딕" pitchFamily="18" charset="-127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50" name="Freeform 399"/>
                  <p:cNvSpPr>
                    <a:spLocks/>
                  </p:cNvSpPr>
                  <p:nvPr/>
                </p:nvSpPr>
                <p:spPr bwMode="auto">
                  <a:xfrm>
                    <a:off x="4598" y="1875"/>
                    <a:ext cx="3" cy="1"/>
                  </a:xfrm>
                  <a:custGeom>
                    <a:avLst/>
                    <a:gdLst>
                      <a:gd name="T0" fmla="*/ 3 w 3"/>
                      <a:gd name="T1" fmla="*/ 1 h 1"/>
                      <a:gd name="T2" fmla="*/ 3 w 3"/>
                      <a:gd name="T3" fmla="*/ 1 h 1"/>
                      <a:gd name="T4" fmla="*/ 1 w 3"/>
                      <a:gd name="T5" fmla="*/ 0 h 1"/>
                      <a:gd name="T6" fmla="*/ 0 w 3"/>
                      <a:gd name="T7" fmla="*/ 0 h 1"/>
                      <a:gd name="T8" fmla="*/ 3 w 3"/>
                      <a:gd name="T9" fmla="*/ 1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">
                        <a:moveTo>
                          <a:pt x="3" y="1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51" name="Freeform 400"/>
                  <p:cNvSpPr>
                    <a:spLocks/>
                  </p:cNvSpPr>
                  <p:nvPr/>
                </p:nvSpPr>
                <p:spPr bwMode="auto">
                  <a:xfrm>
                    <a:off x="4594" y="1860"/>
                    <a:ext cx="3" cy="14"/>
                  </a:xfrm>
                  <a:custGeom>
                    <a:avLst/>
                    <a:gdLst>
                      <a:gd name="T0" fmla="*/ 0 w 3"/>
                      <a:gd name="T1" fmla="*/ 13 h 14"/>
                      <a:gd name="T2" fmla="*/ 0 w 3"/>
                      <a:gd name="T3" fmla="*/ 0 h 14"/>
                      <a:gd name="T4" fmla="*/ 3 w 3"/>
                      <a:gd name="T5" fmla="*/ 2 h 14"/>
                      <a:gd name="T6" fmla="*/ 3 w 3"/>
                      <a:gd name="T7" fmla="*/ 14 h 14"/>
                      <a:gd name="T8" fmla="*/ 0 w 3"/>
                      <a:gd name="T9" fmla="*/ 13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4">
                        <a:moveTo>
                          <a:pt x="0" y="13"/>
                        </a:moveTo>
                        <a:lnTo>
                          <a:pt x="0" y="0"/>
                        </a:lnTo>
                        <a:lnTo>
                          <a:pt x="3" y="2"/>
                        </a:lnTo>
                        <a:lnTo>
                          <a:pt x="3" y="14"/>
                        </a:lnTo>
                        <a:lnTo>
                          <a:pt x="0" y="1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52" name="Freeform 401"/>
                  <p:cNvSpPr>
                    <a:spLocks/>
                  </p:cNvSpPr>
                  <p:nvPr/>
                </p:nvSpPr>
                <p:spPr bwMode="auto">
                  <a:xfrm>
                    <a:off x="4594" y="1860"/>
                    <a:ext cx="1" cy="13"/>
                  </a:xfrm>
                  <a:custGeom>
                    <a:avLst/>
                    <a:gdLst>
                      <a:gd name="T0" fmla="*/ 0 w 1"/>
                      <a:gd name="T1" fmla="*/ 13 h 13"/>
                      <a:gd name="T2" fmla="*/ 1 w 1"/>
                      <a:gd name="T3" fmla="*/ 13 h 13"/>
                      <a:gd name="T4" fmla="*/ 1 w 1"/>
                      <a:gd name="T5" fmla="*/ 1 h 13"/>
                      <a:gd name="T6" fmla="*/ 0 w 1"/>
                      <a:gd name="T7" fmla="*/ 0 h 13"/>
                      <a:gd name="T8" fmla="*/ 0 w 1"/>
                      <a:gd name="T9" fmla="*/ 13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3">
                        <a:moveTo>
                          <a:pt x="0" y="13"/>
                        </a:moveTo>
                        <a:lnTo>
                          <a:pt x="1" y="13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3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53" name="Freeform 402"/>
                  <p:cNvSpPr>
                    <a:spLocks/>
                  </p:cNvSpPr>
                  <p:nvPr/>
                </p:nvSpPr>
                <p:spPr bwMode="auto">
                  <a:xfrm>
                    <a:off x="4594" y="1873"/>
                    <a:ext cx="3" cy="1"/>
                  </a:xfrm>
                  <a:custGeom>
                    <a:avLst/>
                    <a:gdLst>
                      <a:gd name="T0" fmla="*/ 3 w 3"/>
                      <a:gd name="T1" fmla="*/ 1 h 1"/>
                      <a:gd name="T2" fmla="*/ 3 w 3"/>
                      <a:gd name="T3" fmla="*/ 0 h 1"/>
                      <a:gd name="T4" fmla="*/ 1 w 3"/>
                      <a:gd name="T5" fmla="*/ 0 h 1"/>
                      <a:gd name="T6" fmla="*/ 0 w 3"/>
                      <a:gd name="T7" fmla="*/ 0 h 1"/>
                      <a:gd name="T8" fmla="*/ 3 w 3"/>
                      <a:gd name="T9" fmla="*/ 1 h 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">
                        <a:moveTo>
                          <a:pt x="3" y="1"/>
                        </a:moveTo>
                        <a:lnTo>
                          <a:pt x="3" y="0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3" y="1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54" name="Freeform 403"/>
                  <p:cNvSpPr>
                    <a:spLocks/>
                  </p:cNvSpPr>
                  <p:nvPr/>
                </p:nvSpPr>
                <p:spPr bwMode="auto">
                  <a:xfrm>
                    <a:off x="4590" y="1858"/>
                    <a:ext cx="2" cy="14"/>
                  </a:xfrm>
                  <a:custGeom>
                    <a:avLst/>
                    <a:gdLst>
                      <a:gd name="T0" fmla="*/ 0 w 2"/>
                      <a:gd name="T1" fmla="*/ 12 h 14"/>
                      <a:gd name="T2" fmla="*/ 0 w 2"/>
                      <a:gd name="T3" fmla="*/ 0 h 14"/>
                      <a:gd name="T4" fmla="*/ 2 w 2"/>
                      <a:gd name="T5" fmla="*/ 2 h 14"/>
                      <a:gd name="T6" fmla="*/ 2 w 2"/>
                      <a:gd name="T7" fmla="*/ 14 h 14"/>
                      <a:gd name="T8" fmla="*/ 0 w 2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55" name="Freeform 404"/>
                  <p:cNvSpPr>
                    <a:spLocks/>
                  </p:cNvSpPr>
                  <p:nvPr/>
                </p:nvSpPr>
                <p:spPr bwMode="auto">
                  <a:xfrm>
                    <a:off x="4590" y="1858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2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56" name="Freeform 405"/>
                  <p:cNvSpPr>
                    <a:spLocks/>
                  </p:cNvSpPr>
                  <p:nvPr/>
                </p:nvSpPr>
                <p:spPr bwMode="auto">
                  <a:xfrm>
                    <a:off x="4590" y="1870"/>
                    <a:ext cx="2" cy="2"/>
                  </a:xfrm>
                  <a:custGeom>
                    <a:avLst/>
                    <a:gdLst>
                      <a:gd name="T0" fmla="*/ 2 w 2"/>
                      <a:gd name="T1" fmla="*/ 2 h 2"/>
                      <a:gd name="T2" fmla="*/ 2 w 2"/>
                      <a:gd name="T3" fmla="*/ 1 h 2"/>
                      <a:gd name="T4" fmla="*/ 1 w 2"/>
                      <a:gd name="T5" fmla="*/ 0 h 2"/>
                      <a:gd name="T6" fmla="*/ 0 w 2"/>
                      <a:gd name="T7" fmla="*/ 0 h 2"/>
                      <a:gd name="T8" fmla="*/ 2 w 2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2">
                        <a:moveTo>
                          <a:pt x="2" y="2"/>
                        </a:moveTo>
                        <a:lnTo>
                          <a:pt x="2" y="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2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57" name="Freeform 406"/>
                  <p:cNvSpPr>
                    <a:spLocks/>
                  </p:cNvSpPr>
                  <p:nvPr/>
                </p:nvSpPr>
                <p:spPr bwMode="auto">
                  <a:xfrm>
                    <a:off x="4586" y="1856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58" name="Freeform 407"/>
                  <p:cNvSpPr>
                    <a:spLocks/>
                  </p:cNvSpPr>
                  <p:nvPr/>
                </p:nvSpPr>
                <p:spPr bwMode="auto">
                  <a:xfrm>
                    <a:off x="4586" y="1856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0 w 1"/>
                      <a:gd name="T3" fmla="*/ 11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0" y="11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59" name="Freeform 408"/>
                  <p:cNvSpPr>
                    <a:spLocks/>
                  </p:cNvSpPr>
                  <p:nvPr/>
                </p:nvSpPr>
                <p:spPr bwMode="auto">
                  <a:xfrm>
                    <a:off x="4586" y="1867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2 h 2"/>
                      <a:gd name="T4" fmla="*/ 0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2"/>
                        </a:lnTo>
                        <a:lnTo>
                          <a:pt x="0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60" name="Freeform 409"/>
                  <p:cNvSpPr>
                    <a:spLocks/>
                  </p:cNvSpPr>
                  <p:nvPr/>
                </p:nvSpPr>
                <p:spPr bwMode="auto">
                  <a:xfrm>
                    <a:off x="4582" y="1854"/>
                    <a:ext cx="3" cy="13"/>
                  </a:xfrm>
                  <a:custGeom>
                    <a:avLst/>
                    <a:gdLst>
                      <a:gd name="T0" fmla="*/ 0 w 3"/>
                      <a:gd name="T1" fmla="*/ 12 h 13"/>
                      <a:gd name="T2" fmla="*/ 0 w 3"/>
                      <a:gd name="T3" fmla="*/ 0 h 13"/>
                      <a:gd name="T4" fmla="*/ 3 w 3"/>
                      <a:gd name="T5" fmla="*/ 1 h 13"/>
                      <a:gd name="T6" fmla="*/ 3 w 3"/>
                      <a:gd name="T7" fmla="*/ 13 h 13"/>
                      <a:gd name="T8" fmla="*/ 0 w 3"/>
                      <a:gd name="T9" fmla="*/ 12 h 13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13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3" y="1"/>
                        </a:lnTo>
                        <a:lnTo>
                          <a:pt x="3" y="13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61" name="Freeform 410"/>
                  <p:cNvSpPr>
                    <a:spLocks/>
                  </p:cNvSpPr>
                  <p:nvPr/>
                </p:nvSpPr>
                <p:spPr bwMode="auto">
                  <a:xfrm>
                    <a:off x="4582" y="1854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1 h 12"/>
                      <a:gd name="T4" fmla="*/ 1 w 1"/>
                      <a:gd name="T5" fmla="*/ 0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1"/>
                        </a:lnTo>
                        <a:lnTo>
                          <a:pt x="1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62" name="Freeform 411"/>
                  <p:cNvSpPr>
                    <a:spLocks/>
                  </p:cNvSpPr>
                  <p:nvPr/>
                </p:nvSpPr>
                <p:spPr bwMode="auto">
                  <a:xfrm>
                    <a:off x="4582" y="1865"/>
                    <a:ext cx="3" cy="2"/>
                  </a:xfrm>
                  <a:custGeom>
                    <a:avLst/>
                    <a:gdLst>
                      <a:gd name="T0" fmla="*/ 3 w 3"/>
                      <a:gd name="T1" fmla="*/ 2 h 2"/>
                      <a:gd name="T2" fmla="*/ 3 w 3"/>
                      <a:gd name="T3" fmla="*/ 1 h 2"/>
                      <a:gd name="T4" fmla="*/ 1 w 3"/>
                      <a:gd name="T5" fmla="*/ 0 h 2"/>
                      <a:gd name="T6" fmla="*/ 0 w 3"/>
                      <a:gd name="T7" fmla="*/ 1 h 2"/>
                      <a:gd name="T8" fmla="*/ 3 w 3"/>
                      <a:gd name="T9" fmla="*/ 2 h 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" h="2">
                        <a:moveTo>
                          <a:pt x="3" y="2"/>
                        </a:moveTo>
                        <a:lnTo>
                          <a:pt x="3" y="1"/>
                        </a:lnTo>
                        <a:lnTo>
                          <a:pt x="1" y="0"/>
                        </a:lnTo>
                        <a:lnTo>
                          <a:pt x="0" y="1"/>
                        </a:lnTo>
                        <a:lnTo>
                          <a:pt x="3" y="2"/>
                        </a:lnTo>
                        <a:close/>
                      </a:path>
                    </a:pathLst>
                  </a:cu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63" name="Freeform 412"/>
                  <p:cNvSpPr>
                    <a:spLocks/>
                  </p:cNvSpPr>
                  <p:nvPr/>
                </p:nvSpPr>
                <p:spPr bwMode="auto">
                  <a:xfrm>
                    <a:off x="4578" y="1851"/>
                    <a:ext cx="2" cy="14"/>
                  </a:xfrm>
                  <a:custGeom>
                    <a:avLst/>
                    <a:gdLst>
                      <a:gd name="T0" fmla="*/ 0 w 2"/>
                      <a:gd name="T1" fmla="*/ 12 h 14"/>
                      <a:gd name="T2" fmla="*/ 0 w 2"/>
                      <a:gd name="T3" fmla="*/ 0 h 14"/>
                      <a:gd name="T4" fmla="*/ 2 w 2"/>
                      <a:gd name="T5" fmla="*/ 2 h 14"/>
                      <a:gd name="T6" fmla="*/ 2 w 2"/>
                      <a:gd name="T7" fmla="*/ 14 h 14"/>
                      <a:gd name="T8" fmla="*/ 0 w 2"/>
                      <a:gd name="T9" fmla="*/ 12 h 1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2" h="14">
                        <a:moveTo>
                          <a:pt x="0" y="12"/>
                        </a:moveTo>
                        <a:lnTo>
                          <a:pt x="0" y="0"/>
                        </a:lnTo>
                        <a:lnTo>
                          <a:pt x="2" y="2"/>
                        </a:lnTo>
                        <a:lnTo>
                          <a:pt x="2" y="14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  <p:sp>
                <p:nvSpPr>
                  <p:cNvPr id="364" name="Freeform 413"/>
                  <p:cNvSpPr>
                    <a:spLocks/>
                  </p:cNvSpPr>
                  <p:nvPr/>
                </p:nvSpPr>
                <p:spPr bwMode="auto">
                  <a:xfrm>
                    <a:off x="4578" y="1851"/>
                    <a:ext cx="1" cy="12"/>
                  </a:xfrm>
                  <a:custGeom>
                    <a:avLst/>
                    <a:gdLst>
                      <a:gd name="T0" fmla="*/ 0 w 1"/>
                      <a:gd name="T1" fmla="*/ 12 h 12"/>
                      <a:gd name="T2" fmla="*/ 1 w 1"/>
                      <a:gd name="T3" fmla="*/ 12 h 12"/>
                      <a:gd name="T4" fmla="*/ 1 w 1"/>
                      <a:gd name="T5" fmla="*/ 1 h 12"/>
                      <a:gd name="T6" fmla="*/ 0 w 1"/>
                      <a:gd name="T7" fmla="*/ 0 h 12"/>
                      <a:gd name="T8" fmla="*/ 0 w 1"/>
                      <a:gd name="T9" fmla="*/ 12 h 1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" h="12">
                        <a:moveTo>
                          <a:pt x="0" y="12"/>
                        </a:moveTo>
                        <a:lnTo>
                          <a:pt x="1" y="12"/>
                        </a:lnTo>
                        <a:lnTo>
                          <a:pt x="1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close/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pPr algn="ctr" defTabSz="539275" latinLnBrk="0" hangingPunct="0">
                      <a:defRPr/>
                    </a:pPr>
                    <a:endParaRPr kumimoji="0" lang="ko-KR" altLang="en-US" sz="2400" kern="0">
                      <a:solidFill>
                        <a:srgbClr val="000000"/>
                      </a:solidFill>
                      <a:latin typeface="Apple SD 산돌고딕 Neo 옅은체" charset="0"/>
                      <a:sym typeface="Apple SD 산돌고딕 Neo 옅은체" charset="0"/>
                    </a:endParaRPr>
                  </a:p>
                </p:txBody>
              </p:sp>
            </p:grpSp>
            <p:sp>
              <p:nvSpPr>
                <p:cNvPr id="136" name="Freeform 415"/>
                <p:cNvSpPr>
                  <a:spLocks/>
                </p:cNvSpPr>
                <p:nvPr/>
              </p:nvSpPr>
              <p:spPr bwMode="auto">
                <a:xfrm>
                  <a:off x="7896227" y="1999136"/>
                  <a:ext cx="3175" cy="3175"/>
                </a:xfrm>
                <a:custGeom>
                  <a:avLst/>
                  <a:gdLst>
                    <a:gd name="T0" fmla="*/ 5040313 w 2"/>
                    <a:gd name="T1" fmla="*/ 5040313 h 2"/>
                    <a:gd name="T2" fmla="*/ 5040313 w 2"/>
                    <a:gd name="T3" fmla="*/ 2520950 h 2"/>
                    <a:gd name="T4" fmla="*/ 2520950 w 2"/>
                    <a:gd name="T5" fmla="*/ 0 h 2"/>
                    <a:gd name="T6" fmla="*/ 0 w 2"/>
                    <a:gd name="T7" fmla="*/ 0 h 2"/>
                    <a:gd name="T8" fmla="*/ 5040313 w 2"/>
                    <a:gd name="T9" fmla="*/ 5040313 h 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lnTo>
                        <a:pt x="2" y="1"/>
                      </a:ln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137" name="Freeform 416"/>
                <p:cNvSpPr>
                  <a:spLocks/>
                </p:cNvSpPr>
                <p:nvPr/>
              </p:nvSpPr>
              <p:spPr bwMode="auto">
                <a:xfrm>
                  <a:off x="7889877" y="1976911"/>
                  <a:ext cx="4763" cy="22225"/>
                </a:xfrm>
                <a:custGeom>
                  <a:avLst/>
                  <a:gdLst>
                    <a:gd name="T0" fmla="*/ 0 w 3"/>
                    <a:gd name="T1" fmla="*/ 30241875 h 14"/>
                    <a:gd name="T2" fmla="*/ 0 w 3"/>
                    <a:gd name="T3" fmla="*/ 0 h 14"/>
                    <a:gd name="T4" fmla="*/ 7562056 w 3"/>
                    <a:gd name="T5" fmla="*/ 5040313 h 14"/>
                    <a:gd name="T6" fmla="*/ 7562056 w 3"/>
                    <a:gd name="T7" fmla="*/ 35282188 h 14"/>
                    <a:gd name="T8" fmla="*/ 0 w 3"/>
                    <a:gd name="T9" fmla="*/ 30241875 h 1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" h="14">
                      <a:moveTo>
                        <a:pt x="0" y="12"/>
                      </a:moveTo>
                      <a:lnTo>
                        <a:pt x="0" y="0"/>
                      </a:lnTo>
                      <a:lnTo>
                        <a:pt x="3" y="2"/>
                      </a:lnTo>
                      <a:lnTo>
                        <a:pt x="3" y="14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138" name="Freeform 417"/>
                <p:cNvSpPr>
                  <a:spLocks/>
                </p:cNvSpPr>
                <p:nvPr/>
              </p:nvSpPr>
              <p:spPr bwMode="auto">
                <a:xfrm>
                  <a:off x="7889877" y="1976911"/>
                  <a:ext cx="0" cy="19050"/>
                </a:xfrm>
                <a:custGeom>
                  <a:avLst/>
                  <a:gdLst>
                    <a:gd name="T0" fmla="*/ 30241875 h 12"/>
                    <a:gd name="T1" fmla="*/ 27722513 h 12"/>
                    <a:gd name="T2" fmla="*/ 0 h 12"/>
                    <a:gd name="T3" fmla="*/ 0 h 12"/>
                    <a:gd name="T4" fmla="*/ 30241875 h 12"/>
                    <a:gd name="T5" fmla="*/ 0 60000 65536"/>
                    <a:gd name="T6" fmla="*/ 0 60000 65536"/>
                    <a:gd name="T7" fmla="*/ 0 60000 65536"/>
                    <a:gd name="T8" fmla="*/ 0 60000 65536"/>
                    <a:gd name="T9" fmla="*/ 0 60000 65536"/>
                  </a:gdLst>
                  <a:ahLst/>
                  <a:cxnLst>
                    <a:cxn ang="T5">
                      <a:pos x="0" y="T0"/>
                    </a:cxn>
                    <a:cxn ang="T6">
                      <a:pos x="0" y="T1"/>
                    </a:cxn>
                    <a:cxn ang="T7">
                      <a:pos x="0" y="T2"/>
                    </a:cxn>
                    <a:cxn ang="T8">
                      <a:pos x="0" y="T3"/>
                    </a:cxn>
                    <a:cxn ang="T9">
                      <a:pos x="0" y="T4"/>
                    </a:cxn>
                  </a:cxnLst>
                  <a:rect l="0" t="0" r="r" b="b"/>
                  <a:pathLst>
                    <a:path h="12">
                      <a:moveTo>
                        <a:pt x="0" y="12"/>
                      </a:moveTo>
                      <a:lnTo>
                        <a:pt x="0" y="11"/>
                      </a:lnTo>
                      <a:lnTo>
                        <a:pt x="0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139" name="Freeform 418"/>
                <p:cNvSpPr>
                  <a:spLocks/>
                </p:cNvSpPr>
                <p:nvPr/>
              </p:nvSpPr>
              <p:spPr bwMode="auto">
                <a:xfrm>
                  <a:off x="7889877" y="1994373"/>
                  <a:ext cx="4763" cy="4763"/>
                </a:xfrm>
                <a:custGeom>
                  <a:avLst/>
                  <a:gdLst>
                    <a:gd name="T0" fmla="*/ 7562056 w 3"/>
                    <a:gd name="T1" fmla="*/ 7562056 h 3"/>
                    <a:gd name="T2" fmla="*/ 7562056 w 3"/>
                    <a:gd name="T3" fmla="*/ 5040842 h 3"/>
                    <a:gd name="T4" fmla="*/ 0 w 3"/>
                    <a:gd name="T5" fmla="*/ 0 h 3"/>
                    <a:gd name="T6" fmla="*/ 0 w 3"/>
                    <a:gd name="T7" fmla="*/ 2521215 h 3"/>
                    <a:gd name="T8" fmla="*/ 7562056 w 3"/>
                    <a:gd name="T9" fmla="*/ 7562056 h 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" h="3">
                      <a:moveTo>
                        <a:pt x="3" y="3"/>
                      </a:moveTo>
                      <a:lnTo>
                        <a:pt x="3" y="2"/>
                      </a:ln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3" y="3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140" name="Freeform 419"/>
                <p:cNvSpPr>
                  <a:spLocks/>
                </p:cNvSpPr>
                <p:nvPr/>
              </p:nvSpPr>
              <p:spPr bwMode="auto">
                <a:xfrm>
                  <a:off x="7883527" y="1973736"/>
                  <a:ext cx="4763" cy="20638"/>
                </a:xfrm>
                <a:custGeom>
                  <a:avLst/>
                  <a:gdLst>
                    <a:gd name="T0" fmla="*/ 0 w 3"/>
                    <a:gd name="T1" fmla="*/ 30242608 h 13"/>
                    <a:gd name="T2" fmla="*/ 0 w 3"/>
                    <a:gd name="T3" fmla="*/ 0 h 13"/>
                    <a:gd name="T4" fmla="*/ 7562056 w 3"/>
                    <a:gd name="T5" fmla="*/ 2521011 h 13"/>
                    <a:gd name="T6" fmla="*/ 5040842 w 3"/>
                    <a:gd name="T7" fmla="*/ 32763619 h 13"/>
                    <a:gd name="T8" fmla="*/ 0 w 3"/>
                    <a:gd name="T9" fmla="*/ 30242608 h 1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" h="13">
                      <a:moveTo>
                        <a:pt x="0" y="12"/>
                      </a:moveTo>
                      <a:lnTo>
                        <a:pt x="0" y="0"/>
                      </a:lnTo>
                      <a:lnTo>
                        <a:pt x="3" y="1"/>
                      </a:lnTo>
                      <a:lnTo>
                        <a:pt x="2" y="13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141" name="Freeform 420"/>
                <p:cNvSpPr>
                  <a:spLocks/>
                </p:cNvSpPr>
                <p:nvPr/>
              </p:nvSpPr>
              <p:spPr bwMode="auto">
                <a:xfrm>
                  <a:off x="7883527" y="1973736"/>
                  <a:ext cx="1588" cy="19050"/>
                </a:xfrm>
                <a:custGeom>
                  <a:avLst/>
                  <a:gdLst>
                    <a:gd name="T0" fmla="*/ 0 w 1"/>
                    <a:gd name="T1" fmla="*/ 30241875 h 12"/>
                    <a:gd name="T2" fmla="*/ 2521744 w 1"/>
                    <a:gd name="T3" fmla="*/ 27722513 h 12"/>
                    <a:gd name="T4" fmla="*/ 2521744 w 1"/>
                    <a:gd name="T5" fmla="*/ 0 h 12"/>
                    <a:gd name="T6" fmla="*/ 0 w 1"/>
                    <a:gd name="T7" fmla="*/ 0 h 12"/>
                    <a:gd name="T8" fmla="*/ 0 w 1"/>
                    <a:gd name="T9" fmla="*/ 30241875 h 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" h="12">
                      <a:moveTo>
                        <a:pt x="0" y="12"/>
                      </a:moveTo>
                      <a:lnTo>
                        <a:pt x="1" y="11"/>
                      </a:ln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142" name="Freeform 421"/>
                <p:cNvSpPr>
                  <a:spLocks/>
                </p:cNvSpPr>
                <p:nvPr/>
              </p:nvSpPr>
              <p:spPr bwMode="auto">
                <a:xfrm>
                  <a:off x="7883527" y="1991198"/>
                  <a:ext cx="3175" cy="3175"/>
                </a:xfrm>
                <a:custGeom>
                  <a:avLst/>
                  <a:gdLst>
                    <a:gd name="T0" fmla="*/ 5040313 w 2"/>
                    <a:gd name="T1" fmla="*/ 5040313 h 2"/>
                    <a:gd name="T2" fmla="*/ 5040313 w 2"/>
                    <a:gd name="T3" fmla="*/ 2520950 h 2"/>
                    <a:gd name="T4" fmla="*/ 2520950 w 2"/>
                    <a:gd name="T5" fmla="*/ 0 h 2"/>
                    <a:gd name="T6" fmla="*/ 0 w 2"/>
                    <a:gd name="T7" fmla="*/ 2520950 h 2"/>
                    <a:gd name="T8" fmla="*/ 5040313 w 2"/>
                    <a:gd name="T9" fmla="*/ 5040313 h 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lnTo>
                        <a:pt x="2" y="1"/>
                      </a:lnTo>
                      <a:lnTo>
                        <a:pt x="1" y="0"/>
                      </a:lnTo>
                      <a:lnTo>
                        <a:pt x="0" y="1"/>
                      </a:lnTo>
                      <a:lnTo>
                        <a:pt x="2" y="2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143" name="Freeform 422"/>
                <p:cNvSpPr>
                  <a:spLocks/>
                </p:cNvSpPr>
                <p:nvPr/>
              </p:nvSpPr>
              <p:spPr bwMode="auto">
                <a:xfrm>
                  <a:off x="7877177" y="1970561"/>
                  <a:ext cx="3175" cy="19050"/>
                </a:xfrm>
                <a:custGeom>
                  <a:avLst/>
                  <a:gdLst>
                    <a:gd name="T0" fmla="*/ 0 w 2"/>
                    <a:gd name="T1" fmla="*/ 27722513 h 12"/>
                    <a:gd name="T2" fmla="*/ 0 w 2"/>
                    <a:gd name="T3" fmla="*/ 0 h 12"/>
                    <a:gd name="T4" fmla="*/ 5040313 w 2"/>
                    <a:gd name="T5" fmla="*/ 2520950 h 12"/>
                    <a:gd name="T6" fmla="*/ 5040313 w 2"/>
                    <a:gd name="T7" fmla="*/ 30241875 h 12"/>
                    <a:gd name="T8" fmla="*/ 0 w 2"/>
                    <a:gd name="T9" fmla="*/ 27722513 h 1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" h="12">
                      <a:moveTo>
                        <a:pt x="0" y="11"/>
                      </a:moveTo>
                      <a:lnTo>
                        <a:pt x="0" y="0"/>
                      </a:lnTo>
                      <a:lnTo>
                        <a:pt x="2" y="1"/>
                      </a:lnTo>
                      <a:lnTo>
                        <a:pt x="2" y="12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144" name="Rectangle 423"/>
                <p:cNvSpPr>
                  <a:spLocks noChangeArrowheads="1"/>
                </p:cNvSpPr>
                <p:nvPr/>
              </p:nvSpPr>
              <p:spPr bwMode="auto">
                <a:xfrm>
                  <a:off x="7877177" y="1970561"/>
                  <a:ext cx="1588" cy="17463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1200" kern="0">
                    <a:solidFill>
                      <a:srgbClr val="000000"/>
                    </a:solidFill>
                    <a:latin typeface="HY견고딕" pitchFamily="18" charset="-127"/>
                    <a:ea typeface="HY견고딕" pitchFamily="18" charset="-127"/>
                    <a:sym typeface="Apple SD 산돌고딕 Neo 옅은체" charset="0"/>
                  </a:endParaRPr>
                </a:p>
              </p:txBody>
            </p:sp>
            <p:sp>
              <p:nvSpPr>
                <p:cNvPr id="145" name="Freeform 424"/>
                <p:cNvSpPr>
                  <a:spLocks/>
                </p:cNvSpPr>
                <p:nvPr/>
              </p:nvSpPr>
              <p:spPr bwMode="auto">
                <a:xfrm>
                  <a:off x="7877177" y="1988023"/>
                  <a:ext cx="3175" cy="1588"/>
                </a:xfrm>
                <a:custGeom>
                  <a:avLst/>
                  <a:gdLst>
                    <a:gd name="T0" fmla="*/ 5040313 w 2"/>
                    <a:gd name="T1" fmla="*/ 2521744 h 1"/>
                    <a:gd name="T2" fmla="*/ 5040313 w 2"/>
                    <a:gd name="T3" fmla="*/ 2521744 h 1"/>
                    <a:gd name="T4" fmla="*/ 2520950 w 2"/>
                    <a:gd name="T5" fmla="*/ 0 h 1"/>
                    <a:gd name="T6" fmla="*/ 0 w 2"/>
                    <a:gd name="T7" fmla="*/ 0 h 1"/>
                    <a:gd name="T8" fmla="*/ 5040313 w 2"/>
                    <a:gd name="T9" fmla="*/ 2521744 h 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lnTo>
                        <a:pt x="2" y="1"/>
                      </a:ln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2" y="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146" name="Freeform 425"/>
                <p:cNvSpPr>
                  <a:spLocks/>
                </p:cNvSpPr>
                <p:nvPr/>
              </p:nvSpPr>
              <p:spPr bwMode="auto">
                <a:xfrm>
                  <a:off x="7870827" y="1965798"/>
                  <a:ext cx="4763" cy="20638"/>
                </a:xfrm>
                <a:custGeom>
                  <a:avLst/>
                  <a:gdLst>
                    <a:gd name="T0" fmla="*/ 0 w 3"/>
                    <a:gd name="T1" fmla="*/ 30242608 h 13"/>
                    <a:gd name="T2" fmla="*/ 0 w 3"/>
                    <a:gd name="T3" fmla="*/ 0 h 13"/>
                    <a:gd name="T4" fmla="*/ 7562056 w 3"/>
                    <a:gd name="T5" fmla="*/ 5040435 h 13"/>
                    <a:gd name="T6" fmla="*/ 7562056 w 3"/>
                    <a:gd name="T7" fmla="*/ 32763619 h 13"/>
                    <a:gd name="T8" fmla="*/ 0 w 3"/>
                    <a:gd name="T9" fmla="*/ 30242608 h 1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" h="13">
                      <a:moveTo>
                        <a:pt x="0" y="12"/>
                      </a:moveTo>
                      <a:lnTo>
                        <a:pt x="0" y="0"/>
                      </a:lnTo>
                      <a:lnTo>
                        <a:pt x="3" y="2"/>
                      </a:lnTo>
                      <a:lnTo>
                        <a:pt x="3" y="13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147" name="Rectangle 426"/>
                <p:cNvSpPr>
                  <a:spLocks noChangeArrowheads="1"/>
                </p:cNvSpPr>
                <p:nvPr/>
              </p:nvSpPr>
              <p:spPr bwMode="auto">
                <a:xfrm>
                  <a:off x="7870827" y="1965798"/>
                  <a:ext cx="1588" cy="1905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1200" kern="0">
                    <a:solidFill>
                      <a:srgbClr val="000000"/>
                    </a:solidFill>
                    <a:latin typeface="HY견고딕" pitchFamily="18" charset="-127"/>
                    <a:ea typeface="HY견고딕" pitchFamily="18" charset="-127"/>
                    <a:sym typeface="Apple SD 산돌고딕 Neo 옅은체" charset="0"/>
                  </a:endParaRPr>
                </a:p>
              </p:txBody>
            </p:sp>
            <p:sp>
              <p:nvSpPr>
                <p:cNvPr id="148" name="Freeform 427"/>
                <p:cNvSpPr>
                  <a:spLocks/>
                </p:cNvSpPr>
                <p:nvPr/>
              </p:nvSpPr>
              <p:spPr bwMode="auto">
                <a:xfrm>
                  <a:off x="7870827" y="1984848"/>
                  <a:ext cx="4763" cy="1588"/>
                </a:xfrm>
                <a:custGeom>
                  <a:avLst/>
                  <a:gdLst>
                    <a:gd name="T0" fmla="*/ 7562056 w 3"/>
                    <a:gd name="T1" fmla="*/ 2521744 h 1"/>
                    <a:gd name="T2" fmla="*/ 7562056 w 3"/>
                    <a:gd name="T3" fmla="*/ 0 h 1"/>
                    <a:gd name="T4" fmla="*/ 0 w 3"/>
                    <a:gd name="T5" fmla="*/ 0 h 1"/>
                    <a:gd name="T6" fmla="*/ 0 w 3"/>
                    <a:gd name="T7" fmla="*/ 0 h 1"/>
                    <a:gd name="T8" fmla="*/ 7562056 w 3"/>
                    <a:gd name="T9" fmla="*/ 2521744 h 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3" y="1"/>
                      </a:move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3" y="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149" name="Freeform 428"/>
                <p:cNvSpPr>
                  <a:spLocks/>
                </p:cNvSpPr>
                <p:nvPr/>
              </p:nvSpPr>
              <p:spPr bwMode="auto">
                <a:xfrm>
                  <a:off x="7773989" y="1908648"/>
                  <a:ext cx="11113" cy="12700"/>
                </a:xfrm>
                <a:custGeom>
                  <a:avLst/>
                  <a:gdLst>
                    <a:gd name="T0" fmla="*/ 17642681 w 7"/>
                    <a:gd name="T1" fmla="*/ 7561263 h 8"/>
                    <a:gd name="T2" fmla="*/ 17642681 w 7"/>
                    <a:gd name="T3" fmla="*/ 20161250 h 8"/>
                    <a:gd name="T4" fmla="*/ 0 w 7"/>
                    <a:gd name="T5" fmla="*/ 10080625 h 8"/>
                    <a:gd name="T6" fmla="*/ 0 w 7"/>
                    <a:gd name="T7" fmla="*/ 0 h 8"/>
                    <a:gd name="T8" fmla="*/ 17642681 w 7"/>
                    <a:gd name="T9" fmla="*/ 7561263 h 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" h="8">
                      <a:moveTo>
                        <a:pt x="7" y="3"/>
                      </a:moveTo>
                      <a:lnTo>
                        <a:pt x="7" y="8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7" y="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150" name="Freeform 429"/>
                <p:cNvSpPr>
                  <a:spLocks/>
                </p:cNvSpPr>
                <p:nvPr/>
              </p:nvSpPr>
              <p:spPr bwMode="auto">
                <a:xfrm>
                  <a:off x="7781927" y="1913411"/>
                  <a:ext cx="1588" cy="6350"/>
                </a:xfrm>
                <a:custGeom>
                  <a:avLst/>
                  <a:gdLst>
                    <a:gd name="T0" fmla="*/ 0 w 1"/>
                    <a:gd name="T1" fmla="*/ 2520950 h 4"/>
                    <a:gd name="T2" fmla="*/ 2521744 w 1"/>
                    <a:gd name="T3" fmla="*/ 0 h 4"/>
                    <a:gd name="T4" fmla="*/ 2521744 w 1"/>
                    <a:gd name="T5" fmla="*/ 10080625 h 4"/>
                    <a:gd name="T6" fmla="*/ 0 w 1"/>
                    <a:gd name="T7" fmla="*/ 10080625 h 4"/>
                    <a:gd name="T8" fmla="*/ 0 w 1"/>
                    <a:gd name="T9" fmla="*/ 2520950 h 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" h="4">
                      <a:moveTo>
                        <a:pt x="0" y="1"/>
                      </a:moveTo>
                      <a:lnTo>
                        <a:pt x="1" y="0"/>
                      </a:lnTo>
                      <a:lnTo>
                        <a:pt x="1" y="4"/>
                      </a:lnTo>
                      <a:lnTo>
                        <a:pt x="0" y="4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725A1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151" name="Freeform 430"/>
                <p:cNvSpPr>
                  <a:spLocks/>
                </p:cNvSpPr>
                <p:nvPr/>
              </p:nvSpPr>
              <p:spPr bwMode="auto">
                <a:xfrm>
                  <a:off x="7772402" y="1908648"/>
                  <a:ext cx="11113" cy="6350"/>
                </a:xfrm>
                <a:custGeom>
                  <a:avLst/>
                  <a:gdLst>
                    <a:gd name="T0" fmla="*/ 0 w 7"/>
                    <a:gd name="T1" fmla="*/ 0 h 4"/>
                    <a:gd name="T2" fmla="*/ 2521063 w 7"/>
                    <a:gd name="T3" fmla="*/ 0 h 4"/>
                    <a:gd name="T4" fmla="*/ 17642681 w 7"/>
                    <a:gd name="T5" fmla="*/ 7561263 h 4"/>
                    <a:gd name="T6" fmla="*/ 15121618 w 7"/>
                    <a:gd name="T7" fmla="*/ 10080625 h 4"/>
                    <a:gd name="T8" fmla="*/ 0 w 7"/>
                    <a:gd name="T9" fmla="*/ 0 h 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" h="4">
                      <a:moveTo>
                        <a:pt x="0" y="0"/>
                      </a:moveTo>
                      <a:lnTo>
                        <a:pt x="1" y="0"/>
                      </a:lnTo>
                      <a:lnTo>
                        <a:pt x="7" y="3"/>
                      </a:lnTo>
                      <a:lnTo>
                        <a:pt x="6" y="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1B1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152" name="Freeform 431"/>
                <p:cNvSpPr>
                  <a:spLocks/>
                </p:cNvSpPr>
                <p:nvPr/>
              </p:nvSpPr>
              <p:spPr bwMode="auto">
                <a:xfrm>
                  <a:off x="7772402" y="1908648"/>
                  <a:ext cx="9525" cy="11113"/>
                </a:xfrm>
                <a:custGeom>
                  <a:avLst/>
                  <a:gdLst>
                    <a:gd name="T0" fmla="*/ 15120938 w 6"/>
                    <a:gd name="T1" fmla="*/ 10081079 h 7"/>
                    <a:gd name="T2" fmla="*/ 15120938 w 6"/>
                    <a:gd name="T3" fmla="*/ 17642681 h 7"/>
                    <a:gd name="T4" fmla="*/ 0 w 6"/>
                    <a:gd name="T5" fmla="*/ 10081079 h 7"/>
                    <a:gd name="T6" fmla="*/ 0 w 6"/>
                    <a:gd name="T7" fmla="*/ 0 h 7"/>
                    <a:gd name="T8" fmla="*/ 15120938 w 6"/>
                    <a:gd name="T9" fmla="*/ 10081079 h 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" h="7">
                      <a:moveTo>
                        <a:pt x="6" y="4"/>
                      </a:moveTo>
                      <a:lnTo>
                        <a:pt x="6" y="7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6" y="4"/>
                      </a:lnTo>
                      <a:close/>
                    </a:path>
                  </a:pathLst>
                </a:custGeom>
                <a:solidFill>
                  <a:srgbClr val="E1B1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153" name="Freeform 433"/>
                <p:cNvSpPr>
                  <a:spLocks/>
                </p:cNvSpPr>
                <p:nvPr/>
              </p:nvSpPr>
              <p:spPr bwMode="auto">
                <a:xfrm>
                  <a:off x="7939089" y="1956273"/>
                  <a:ext cx="3175" cy="428625"/>
                </a:xfrm>
                <a:custGeom>
                  <a:avLst/>
                  <a:gdLst>
                    <a:gd name="T0" fmla="*/ 0 w 2"/>
                    <a:gd name="T1" fmla="*/ 0 h 270"/>
                    <a:gd name="T2" fmla="*/ 5040313 w 2"/>
                    <a:gd name="T3" fmla="*/ 0 h 270"/>
                    <a:gd name="T4" fmla="*/ 5040313 w 2"/>
                    <a:gd name="T5" fmla="*/ 677922825 h 270"/>
                    <a:gd name="T6" fmla="*/ 0 w 2"/>
                    <a:gd name="T7" fmla="*/ 680442188 h 270"/>
                    <a:gd name="T8" fmla="*/ 0 w 2"/>
                    <a:gd name="T9" fmla="*/ 0 h 27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" h="270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2" y="269"/>
                      </a:lnTo>
                      <a:lnTo>
                        <a:pt x="0" y="27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A1A1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154" name="Freeform 434"/>
                <p:cNvSpPr>
                  <a:spLocks/>
                </p:cNvSpPr>
                <p:nvPr/>
              </p:nvSpPr>
              <p:spPr bwMode="auto">
                <a:xfrm>
                  <a:off x="7764464" y="1876898"/>
                  <a:ext cx="6350" cy="382588"/>
                </a:xfrm>
                <a:custGeom>
                  <a:avLst/>
                  <a:gdLst>
                    <a:gd name="T0" fmla="*/ 0 w 4"/>
                    <a:gd name="T1" fmla="*/ 5040319 h 241"/>
                    <a:gd name="T2" fmla="*/ 10080625 w 4"/>
                    <a:gd name="T3" fmla="*/ 0 h 241"/>
                    <a:gd name="T4" fmla="*/ 10080625 w 4"/>
                    <a:gd name="T5" fmla="*/ 599797971 h 241"/>
                    <a:gd name="T6" fmla="*/ 0 w 4"/>
                    <a:gd name="T7" fmla="*/ 607359244 h 241"/>
                    <a:gd name="T8" fmla="*/ 0 w 4"/>
                    <a:gd name="T9" fmla="*/ 5040319 h 24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" h="241">
                      <a:moveTo>
                        <a:pt x="0" y="2"/>
                      </a:moveTo>
                      <a:lnTo>
                        <a:pt x="4" y="0"/>
                      </a:lnTo>
                      <a:lnTo>
                        <a:pt x="4" y="238"/>
                      </a:lnTo>
                      <a:lnTo>
                        <a:pt x="0" y="241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155" name="Freeform 435"/>
                <p:cNvSpPr>
                  <a:spLocks/>
                </p:cNvSpPr>
                <p:nvPr/>
              </p:nvSpPr>
              <p:spPr bwMode="auto">
                <a:xfrm>
                  <a:off x="7732714" y="1708623"/>
                  <a:ext cx="428625" cy="247650"/>
                </a:xfrm>
                <a:custGeom>
                  <a:avLst/>
                  <a:gdLst>
                    <a:gd name="T0" fmla="*/ 0 w 270"/>
                    <a:gd name="T1" fmla="*/ 204133450 h 156"/>
                    <a:gd name="T2" fmla="*/ 352821875 w 270"/>
                    <a:gd name="T3" fmla="*/ 0 h 156"/>
                    <a:gd name="T4" fmla="*/ 680442188 w 270"/>
                    <a:gd name="T5" fmla="*/ 189012513 h 156"/>
                    <a:gd name="T6" fmla="*/ 327620313 w 270"/>
                    <a:gd name="T7" fmla="*/ 393144375 h 156"/>
                    <a:gd name="T8" fmla="*/ 0 w 270"/>
                    <a:gd name="T9" fmla="*/ 204133450 h 1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70" h="156">
                      <a:moveTo>
                        <a:pt x="0" y="81"/>
                      </a:moveTo>
                      <a:lnTo>
                        <a:pt x="140" y="0"/>
                      </a:lnTo>
                      <a:lnTo>
                        <a:pt x="270" y="75"/>
                      </a:lnTo>
                      <a:lnTo>
                        <a:pt x="130" y="156"/>
                      </a:lnTo>
                      <a:lnTo>
                        <a:pt x="0" y="81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156" name="Freeform 436"/>
                <p:cNvSpPr>
                  <a:spLocks/>
                </p:cNvSpPr>
                <p:nvPr/>
              </p:nvSpPr>
              <p:spPr bwMode="auto">
                <a:xfrm>
                  <a:off x="7732714" y="1835623"/>
                  <a:ext cx="209550" cy="120650"/>
                </a:xfrm>
                <a:custGeom>
                  <a:avLst/>
                  <a:gdLst>
                    <a:gd name="T0" fmla="*/ 0 w 132"/>
                    <a:gd name="T1" fmla="*/ 2520950 h 76"/>
                    <a:gd name="T2" fmla="*/ 5040313 w 132"/>
                    <a:gd name="T3" fmla="*/ 0 h 76"/>
                    <a:gd name="T4" fmla="*/ 332660625 w 132"/>
                    <a:gd name="T5" fmla="*/ 191531875 h 76"/>
                    <a:gd name="T6" fmla="*/ 327620313 w 132"/>
                    <a:gd name="T7" fmla="*/ 191531875 h 76"/>
                    <a:gd name="T8" fmla="*/ 0 w 132"/>
                    <a:gd name="T9" fmla="*/ 2520950 h 7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2" h="76">
                      <a:moveTo>
                        <a:pt x="0" y="1"/>
                      </a:moveTo>
                      <a:lnTo>
                        <a:pt x="2" y="0"/>
                      </a:lnTo>
                      <a:lnTo>
                        <a:pt x="132" y="76"/>
                      </a:lnTo>
                      <a:lnTo>
                        <a:pt x="130" y="76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6666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157" name="Freeform 437"/>
                <p:cNvSpPr>
                  <a:spLocks/>
                </p:cNvSpPr>
                <p:nvPr/>
              </p:nvSpPr>
              <p:spPr bwMode="auto">
                <a:xfrm>
                  <a:off x="7764464" y="2254723"/>
                  <a:ext cx="139700" cy="80963"/>
                </a:xfrm>
                <a:custGeom>
                  <a:avLst/>
                  <a:gdLst>
                    <a:gd name="T0" fmla="*/ 0 w 88"/>
                    <a:gd name="T1" fmla="*/ 7561309 h 51"/>
                    <a:gd name="T2" fmla="*/ 10080625 w 88"/>
                    <a:gd name="T3" fmla="*/ 0 h 51"/>
                    <a:gd name="T4" fmla="*/ 221773750 w 88"/>
                    <a:gd name="T5" fmla="*/ 123489213 h 51"/>
                    <a:gd name="T6" fmla="*/ 211693125 w 88"/>
                    <a:gd name="T7" fmla="*/ 128529556 h 51"/>
                    <a:gd name="T8" fmla="*/ 0 w 88"/>
                    <a:gd name="T9" fmla="*/ 7561309 h 5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8" h="51">
                      <a:moveTo>
                        <a:pt x="0" y="3"/>
                      </a:moveTo>
                      <a:lnTo>
                        <a:pt x="4" y="0"/>
                      </a:lnTo>
                      <a:lnTo>
                        <a:pt x="88" y="49"/>
                      </a:lnTo>
                      <a:lnTo>
                        <a:pt x="84" y="51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solidFill>
                  <a:srgbClr val="2626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158" name="Freeform 438"/>
                <p:cNvSpPr>
                  <a:spLocks noEditPoints="1"/>
                </p:cNvSpPr>
                <p:nvPr/>
              </p:nvSpPr>
              <p:spPr bwMode="auto">
                <a:xfrm>
                  <a:off x="7732714" y="1837211"/>
                  <a:ext cx="206375" cy="547688"/>
                </a:xfrm>
                <a:custGeom>
                  <a:avLst/>
                  <a:gdLst>
                    <a:gd name="T0" fmla="*/ 0 w 130"/>
                    <a:gd name="T1" fmla="*/ 0 h 345"/>
                    <a:gd name="T2" fmla="*/ 0 w 130"/>
                    <a:gd name="T3" fmla="*/ 680442809 h 345"/>
                    <a:gd name="T4" fmla="*/ 327620313 w 130"/>
                    <a:gd name="T5" fmla="*/ 869455494 h 345"/>
                    <a:gd name="T6" fmla="*/ 327620313 w 130"/>
                    <a:gd name="T7" fmla="*/ 189012685 h 345"/>
                    <a:gd name="T8" fmla="*/ 0 w 130"/>
                    <a:gd name="T9" fmla="*/ 0 h 345"/>
                    <a:gd name="T10" fmla="*/ 262096250 w 130"/>
                    <a:gd name="T11" fmla="*/ 791329785 h 345"/>
                    <a:gd name="T12" fmla="*/ 50403125 w 130"/>
                    <a:gd name="T13" fmla="*/ 670362174 h 345"/>
                    <a:gd name="T14" fmla="*/ 50403125 w 130"/>
                    <a:gd name="T15" fmla="*/ 68045075 h 345"/>
                    <a:gd name="T16" fmla="*/ 262096250 w 130"/>
                    <a:gd name="T17" fmla="*/ 189012685 h 345"/>
                    <a:gd name="T18" fmla="*/ 262096250 w 130"/>
                    <a:gd name="T19" fmla="*/ 791329785 h 34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30" h="345">
                      <a:moveTo>
                        <a:pt x="0" y="0"/>
                      </a:moveTo>
                      <a:lnTo>
                        <a:pt x="0" y="270"/>
                      </a:lnTo>
                      <a:lnTo>
                        <a:pt x="130" y="345"/>
                      </a:lnTo>
                      <a:lnTo>
                        <a:pt x="130" y="75"/>
                      </a:lnTo>
                      <a:lnTo>
                        <a:pt x="0" y="0"/>
                      </a:lnTo>
                      <a:close/>
                      <a:moveTo>
                        <a:pt x="104" y="314"/>
                      </a:moveTo>
                      <a:lnTo>
                        <a:pt x="20" y="266"/>
                      </a:lnTo>
                      <a:lnTo>
                        <a:pt x="20" y="27"/>
                      </a:lnTo>
                      <a:lnTo>
                        <a:pt x="104" y="75"/>
                      </a:lnTo>
                      <a:lnTo>
                        <a:pt x="104" y="314"/>
                      </a:lnTo>
                      <a:close/>
                    </a:path>
                  </a:pathLst>
                </a:custGeom>
                <a:solidFill>
                  <a:srgbClr val="40404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159" name="Freeform 439"/>
                <p:cNvSpPr>
                  <a:spLocks/>
                </p:cNvSpPr>
                <p:nvPr/>
              </p:nvSpPr>
              <p:spPr bwMode="auto">
                <a:xfrm>
                  <a:off x="7810502" y="1888011"/>
                  <a:ext cx="46038" cy="34925"/>
                </a:xfrm>
                <a:custGeom>
                  <a:avLst/>
                  <a:gdLst>
                    <a:gd name="T0" fmla="*/ 73086119 w 29"/>
                    <a:gd name="T1" fmla="*/ 42843450 h 22"/>
                    <a:gd name="T2" fmla="*/ 73086119 w 29"/>
                    <a:gd name="T3" fmla="*/ 55443438 h 22"/>
                    <a:gd name="T4" fmla="*/ 0 w 29"/>
                    <a:gd name="T5" fmla="*/ 12601575 h 22"/>
                    <a:gd name="T6" fmla="*/ 0 w 29"/>
                    <a:gd name="T7" fmla="*/ 0 h 22"/>
                    <a:gd name="T8" fmla="*/ 73086119 w 29"/>
                    <a:gd name="T9" fmla="*/ 42843450 h 2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9" h="22">
                      <a:moveTo>
                        <a:pt x="29" y="17"/>
                      </a:moveTo>
                      <a:lnTo>
                        <a:pt x="29" y="22"/>
                      </a:lnTo>
                      <a:lnTo>
                        <a:pt x="0" y="5"/>
                      </a:lnTo>
                      <a:lnTo>
                        <a:pt x="0" y="0"/>
                      </a:lnTo>
                      <a:lnTo>
                        <a:pt x="29" y="17"/>
                      </a:lnTo>
                      <a:close/>
                    </a:path>
                  </a:pathLst>
                </a:custGeom>
                <a:solidFill>
                  <a:srgbClr val="E1B12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160" name="Freeform 440"/>
                <p:cNvSpPr>
                  <a:spLocks/>
                </p:cNvSpPr>
                <p:nvPr/>
              </p:nvSpPr>
              <p:spPr bwMode="auto">
                <a:xfrm>
                  <a:off x="7810502" y="1888011"/>
                  <a:ext cx="47625" cy="26988"/>
                </a:xfrm>
                <a:custGeom>
                  <a:avLst/>
                  <a:gdLst>
                    <a:gd name="T0" fmla="*/ 0 w 30"/>
                    <a:gd name="T1" fmla="*/ 0 h 17"/>
                    <a:gd name="T2" fmla="*/ 5040313 w 30"/>
                    <a:gd name="T3" fmla="*/ 0 h 17"/>
                    <a:gd name="T4" fmla="*/ 75604688 w 30"/>
                    <a:gd name="T5" fmla="*/ 40323247 h 17"/>
                    <a:gd name="T6" fmla="*/ 73085325 w 30"/>
                    <a:gd name="T7" fmla="*/ 42844244 h 17"/>
                    <a:gd name="T8" fmla="*/ 0 w 30"/>
                    <a:gd name="T9" fmla="*/ 0 h 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0" h="17">
                      <a:moveTo>
                        <a:pt x="0" y="0"/>
                      </a:moveTo>
                      <a:lnTo>
                        <a:pt x="2" y="0"/>
                      </a:lnTo>
                      <a:lnTo>
                        <a:pt x="30" y="16"/>
                      </a:lnTo>
                      <a:lnTo>
                        <a:pt x="29" y="1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D63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161" name="Freeform 441"/>
                <p:cNvSpPr>
                  <a:spLocks/>
                </p:cNvSpPr>
                <p:nvPr/>
              </p:nvSpPr>
              <p:spPr bwMode="auto">
                <a:xfrm>
                  <a:off x="7856539" y="1913411"/>
                  <a:ext cx="1588" cy="9525"/>
                </a:xfrm>
                <a:custGeom>
                  <a:avLst/>
                  <a:gdLst>
                    <a:gd name="T0" fmla="*/ 0 w 1"/>
                    <a:gd name="T1" fmla="*/ 2520950 h 6"/>
                    <a:gd name="T2" fmla="*/ 2521744 w 1"/>
                    <a:gd name="T3" fmla="*/ 0 h 6"/>
                    <a:gd name="T4" fmla="*/ 2521744 w 1"/>
                    <a:gd name="T5" fmla="*/ 12601575 h 6"/>
                    <a:gd name="T6" fmla="*/ 0 w 1"/>
                    <a:gd name="T7" fmla="*/ 15120938 h 6"/>
                    <a:gd name="T8" fmla="*/ 0 w 1"/>
                    <a:gd name="T9" fmla="*/ 2520950 h 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" h="6">
                      <a:moveTo>
                        <a:pt x="0" y="1"/>
                      </a:moveTo>
                      <a:lnTo>
                        <a:pt x="1" y="0"/>
                      </a:lnTo>
                      <a:lnTo>
                        <a:pt x="1" y="5"/>
                      </a:lnTo>
                      <a:lnTo>
                        <a:pt x="0" y="6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3821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162" name="Freeform 468"/>
                <p:cNvSpPr>
                  <a:spLocks noEditPoints="1"/>
                </p:cNvSpPr>
                <p:nvPr/>
              </p:nvSpPr>
              <p:spPr bwMode="auto">
                <a:xfrm>
                  <a:off x="7750177" y="2035648"/>
                  <a:ext cx="68263" cy="41275"/>
                </a:xfrm>
                <a:custGeom>
                  <a:avLst/>
                  <a:gdLst>
                    <a:gd name="T0" fmla="*/ 100806988 w 43"/>
                    <a:gd name="T1" fmla="*/ 27722513 h 26"/>
                    <a:gd name="T2" fmla="*/ 73085860 w 43"/>
                    <a:gd name="T3" fmla="*/ 2520950 h 26"/>
                    <a:gd name="T4" fmla="*/ 57964812 w 43"/>
                    <a:gd name="T5" fmla="*/ 0 h 26"/>
                    <a:gd name="T6" fmla="*/ 47884113 w 43"/>
                    <a:gd name="T7" fmla="*/ 20161250 h 26"/>
                    <a:gd name="T8" fmla="*/ 35282446 w 43"/>
                    <a:gd name="T9" fmla="*/ 27722513 h 26"/>
                    <a:gd name="T10" fmla="*/ 22682366 w 43"/>
                    <a:gd name="T11" fmla="*/ 30241875 h 26"/>
                    <a:gd name="T12" fmla="*/ 0 w 43"/>
                    <a:gd name="T13" fmla="*/ 27722513 h 26"/>
                    <a:gd name="T14" fmla="*/ 0 w 43"/>
                    <a:gd name="T15" fmla="*/ 27722513 h 26"/>
                    <a:gd name="T16" fmla="*/ 7561318 w 43"/>
                    <a:gd name="T17" fmla="*/ 35282188 h 26"/>
                    <a:gd name="T18" fmla="*/ 20161398 w 43"/>
                    <a:gd name="T19" fmla="*/ 35282188 h 26"/>
                    <a:gd name="T20" fmla="*/ 40322795 w 43"/>
                    <a:gd name="T21" fmla="*/ 30241875 h 26"/>
                    <a:gd name="T22" fmla="*/ 50403494 w 43"/>
                    <a:gd name="T23" fmla="*/ 35282188 h 26"/>
                    <a:gd name="T24" fmla="*/ 37803414 w 43"/>
                    <a:gd name="T25" fmla="*/ 42843450 h 26"/>
                    <a:gd name="T26" fmla="*/ 25201747 w 43"/>
                    <a:gd name="T27" fmla="*/ 42843450 h 26"/>
                    <a:gd name="T28" fmla="*/ 7561318 w 43"/>
                    <a:gd name="T29" fmla="*/ 42843450 h 26"/>
                    <a:gd name="T30" fmla="*/ 7561318 w 43"/>
                    <a:gd name="T31" fmla="*/ 42843450 h 26"/>
                    <a:gd name="T32" fmla="*/ 22682366 w 43"/>
                    <a:gd name="T33" fmla="*/ 50403125 h 26"/>
                    <a:gd name="T34" fmla="*/ 37803414 w 43"/>
                    <a:gd name="T35" fmla="*/ 47883763 h 26"/>
                    <a:gd name="T36" fmla="*/ 52924463 w 43"/>
                    <a:gd name="T37" fmla="*/ 37803138 h 26"/>
                    <a:gd name="T38" fmla="*/ 55443844 w 43"/>
                    <a:gd name="T39" fmla="*/ 50403125 h 26"/>
                    <a:gd name="T40" fmla="*/ 37803414 w 43"/>
                    <a:gd name="T41" fmla="*/ 57964388 h 26"/>
                    <a:gd name="T42" fmla="*/ 15121048 w 43"/>
                    <a:gd name="T43" fmla="*/ 55443438 h 26"/>
                    <a:gd name="T44" fmla="*/ 15121048 w 43"/>
                    <a:gd name="T45" fmla="*/ 57964388 h 26"/>
                    <a:gd name="T46" fmla="*/ 22682366 w 43"/>
                    <a:gd name="T47" fmla="*/ 60483750 h 26"/>
                    <a:gd name="T48" fmla="*/ 40322795 w 43"/>
                    <a:gd name="T49" fmla="*/ 63004700 h 26"/>
                    <a:gd name="T50" fmla="*/ 52924463 w 43"/>
                    <a:gd name="T51" fmla="*/ 57964388 h 26"/>
                    <a:gd name="T52" fmla="*/ 63005161 w 43"/>
                    <a:gd name="T53" fmla="*/ 50403125 h 26"/>
                    <a:gd name="T54" fmla="*/ 85685940 w 43"/>
                    <a:gd name="T55" fmla="*/ 65524063 h 26"/>
                    <a:gd name="T56" fmla="*/ 100806988 w 43"/>
                    <a:gd name="T57" fmla="*/ 63004700 h 26"/>
                    <a:gd name="T58" fmla="*/ 105847338 w 43"/>
                    <a:gd name="T59" fmla="*/ 55443438 h 26"/>
                    <a:gd name="T60" fmla="*/ 100806988 w 43"/>
                    <a:gd name="T61" fmla="*/ 47883763 h 26"/>
                    <a:gd name="T62" fmla="*/ 93247258 w 43"/>
                    <a:gd name="T63" fmla="*/ 55443438 h 26"/>
                    <a:gd name="T64" fmla="*/ 75605241 w 43"/>
                    <a:gd name="T65" fmla="*/ 50403125 h 26"/>
                    <a:gd name="T66" fmla="*/ 73085860 w 43"/>
                    <a:gd name="T67" fmla="*/ 42843450 h 26"/>
                    <a:gd name="T68" fmla="*/ 90726290 w 43"/>
                    <a:gd name="T69" fmla="*/ 45362813 h 26"/>
                    <a:gd name="T70" fmla="*/ 93247258 w 43"/>
                    <a:gd name="T71" fmla="*/ 45362813 h 26"/>
                    <a:gd name="T72" fmla="*/ 88206909 w 43"/>
                    <a:gd name="T73" fmla="*/ 42843450 h 26"/>
                    <a:gd name="T74" fmla="*/ 63005161 w 43"/>
                    <a:gd name="T75" fmla="*/ 42843450 h 26"/>
                    <a:gd name="T76" fmla="*/ 57964812 w 43"/>
                    <a:gd name="T77" fmla="*/ 35282188 h 26"/>
                    <a:gd name="T78" fmla="*/ 70564892 w 43"/>
                    <a:gd name="T79" fmla="*/ 30241875 h 26"/>
                    <a:gd name="T80" fmla="*/ 85685940 w 43"/>
                    <a:gd name="T81" fmla="*/ 35282188 h 26"/>
                    <a:gd name="T82" fmla="*/ 85685940 w 43"/>
                    <a:gd name="T83" fmla="*/ 32762825 h 26"/>
                    <a:gd name="T84" fmla="*/ 78126210 w 43"/>
                    <a:gd name="T85" fmla="*/ 27722513 h 26"/>
                    <a:gd name="T86" fmla="*/ 55443844 w 43"/>
                    <a:gd name="T87" fmla="*/ 27722513 h 26"/>
                    <a:gd name="T88" fmla="*/ 55443844 w 43"/>
                    <a:gd name="T89" fmla="*/ 20161250 h 26"/>
                    <a:gd name="T90" fmla="*/ 78126210 w 43"/>
                    <a:gd name="T91" fmla="*/ 22682200 h 26"/>
                    <a:gd name="T92" fmla="*/ 80645591 w 43"/>
                    <a:gd name="T93" fmla="*/ 20161250 h 26"/>
                    <a:gd name="T94" fmla="*/ 78126210 w 43"/>
                    <a:gd name="T95" fmla="*/ 17641888 h 26"/>
                    <a:gd name="T96" fmla="*/ 63005161 w 43"/>
                    <a:gd name="T97" fmla="*/ 15120938 h 26"/>
                    <a:gd name="T98" fmla="*/ 55443844 w 43"/>
                    <a:gd name="T99" fmla="*/ 12601575 h 26"/>
                    <a:gd name="T100" fmla="*/ 68045511 w 43"/>
                    <a:gd name="T101" fmla="*/ 7561263 h 26"/>
                    <a:gd name="T102" fmla="*/ 83166559 w 43"/>
                    <a:gd name="T103" fmla="*/ 15120938 h 26"/>
                    <a:gd name="T104" fmla="*/ 98287607 w 43"/>
                    <a:gd name="T105" fmla="*/ 37803138 h 2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0" t="0" r="r" b="b"/>
                  <a:pathLst>
                    <a:path w="43" h="26">
                      <a:moveTo>
                        <a:pt x="43" y="17"/>
                      </a:moveTo>
                      <a:lnTo>
                        <a:pt x="43" y="17"/>
                      </a:lnTo>
                      <a:lnTo>
                        <a:pt x="40" y="11"/>
                      </a:lnTo>
                      <a:lnTo>
                        <a:pt x="37" y="6"/>
                      </a:lnTo>
                      <a:lnTo>
                        <a:pt x="31" y="2"/>
                      </a:lnTo>
                      <a:lnTo>
                        <a:pt x="29" y="1"/>
                      </a:lnTo>
                      <a:lnTo>
                        <a:pt x="26" y="0"/>
                      </a:lnTo>
                      <a:lnTo>
                        <a:pt x="23" y="0"/>
                      </a:lnTo>
                      <a:lnTo>
                        <a:pt x="20" y="2"/>
                      </a:lnTo>
                      <a:lnTo>
                        <a:pt x="19" y="4"/>
                      </a:lnTo>
                      <a:lnTo>
                        <a:pt x="19" y="8"/>
                      </a:lnTo>
                      <a:lnTo>
                        <a:pt x="16" y="10"/>
                      </a:lnTo>
                      <a:lnTo>
                        <a:pt x="14" y="11"/>
                      </a:lnTo>
                      <a:lnTo>
                        <a:pt x="11" y="12"/>
                      </a:lnTo>
                      <a:lnTo>
                        <a:pt x="9" y="12"/>
                      </a:lnTo>
                      <a:lnTo>
                        <a:pt x="5" y="11"/>
                      </a:lnTo>
                      <a:lnTo>
                        <a:pt x="0" y="11"/>
                      </a:lnTo>
                      <a:lnTo>
                        <a:pt x="0" y="12"/>
                      </a:lnTo>
                      <a:lnTo>
                        <a:pt x="3" y="14"/>
                      </a:lnTo>
                      <a:lnTo>
                        <a:pt x="4" y="14"/>
                      </a:lnTo>
                      <a:lnTo>
                        <a:pt x="8" y="14"/>
                      </a:lnTo>
                      <a:lnTo>
                        <a:pt x="11" y="14"/>
                      </a:lnTo>
                      <a:lnTo>
                        <a:pt x="14" y="14"/>
                      </a:lnTo>
                      <a:lnTo>
                        <a:pt x="16" y="12"/>
                      </a:lnTo>
                      <a:lnTo>
                        <a:pt x="19" y="10"/>
                      </a:lnTo>
                      <a:lnTo>
                        <a:pt x="20" y="14"/>
                      </a:lnTo>
                      <a:lnTo>
                        <a:pt x="18" y="15"/>
                      </a:lnTo>
                      <a:lnTo>
                        <a:pt x="15" y="17"/>
                      </a:lnTo>
                      <a:lnTo>
                        <a:pt x="13" y="17"/>
                      </a:lnTo>
                      <a:lnTo>
                        <a:pt x="10" y="17"/>
                      </a:lnTo>
                      <a:lnTo>
                        <a:pt x="7" y="17"/>
                      </a:lnTo>
                      <a:lnTo>
                        <a:pt x="3" y="17"/>
                      </a:lnTo>
                      <a:lnTo>
                        <a:pt x="4" y="18"/>
                      </a:lnTo>
                      <a:lnTo>
                        <a:pt x="6" y="19"/>
                      </a:lnTo>
                      <a:lnTo>
                        <a:pt x="9" y="20"/>
                      </a:lnTo>
                      <a:lnTo>
                        <a:pt x="12" y="20"/>
                      </a:lnTo>
                      <a:lnTo>
                        <a:pt x="15" y="19"/>
                      </a:lnTo>
                      <a:lnTo>
                        <a:pt x="19" y="17"/>
                      </a:lnTo>
                      <a:lnTo>
                        <a:pt x="21" y="15"/>
                      </a:lnTo>
                      <a:lnTo>
                        <a:pt x="23" y="18"/>
                      </a:lnTo>
                      <a:lnTo>
                        <a:pt x="22" y="20"/>
                      </a:lnTo>
                      <a:lnTo>
                        <a:pt x="19" y="22"/>
                      </a:lnTo>
                      <a:lnTo>
                        <a:pt x="15" y="23"/>
                      </a:lnTo>
                      <a:lnTo>
                        <a:pt x="12" y="23"/>
                      </a:lnTo>
                      <a:lnTo>
                        <a:pt x="6" y="22"/>
                      </a:lnTo>
                      <a:lnTo>
                        <a:pt x="6" y="23"/>
                      </a:lnTo>
                      <a:lnTo>
                        <a:pt x="7" y="24"/>
                      </a:lnTo>
                      <a:lnTo>
                        <a:pt x="9" y="24"/>
                      </a:lnTo>
                      <a:lnTo>
                        <a:pt x="12" y="25"/>
                      </a:lnTo>
                      <a:lnTo>
                        <a:pt x="16" y="25"/>
                      </a:lnTo>
                      <a:lnTo>
                        <a:pt x="19" y="24"/>
                      </a:lnTo>
                      <a:lnTo>
                        <a:pt x="21" y="23"/>
                      </a:lnTo>
                      <a:lnTo>
                        <a:pt x="23" y="22"/>
                      </a:lnTo>
                      <a:lnTo>
                        <a:pt x="25" y="20"/>
                      </a:lnTo>
                      <a:lnTo>
                        <a:pt x="28" y="22"/>
                      </a:lnTo>
                      <a:lnTo>
                        <a:pt x="31" y="24"/>
                      </a:lnTo>
                      <a:lnTo>
                        <a:pt x="34" y="26"/>
                      </a:lnTo>
                      <a:lnTo>
                        <a:pt x="38" y="26"/>
                      </a:lnTo>
                      <a:lnTo>
                        <a:pt x="40" y="25"/>
                      </a:lnTo>
                      <a:lnTo>
                        <a:pt x="41" y="24"/>
                      </a:lnTo>
                      <a:lnTo>
                        <a:pt x="42" y="22"/>
                      </a:lnTo>
                      <a:lnTo>
                        <a:pt x="43" y="20"/>
                      </a:lnTo>
                      <a:lnTo>
                        <a:pt x="43" y="17"/>
                      </a:lnTo>
                      <a:close/>
                      <a:moveTo>
                        <a:pt x="40" y="19"/>
                      </a:moveTo>
                      <a:lnTo>
                        <a:pt x="40" y="19"/>
                      </a:lnTo>
                      <a:lnTo>
                        <a:pt x="39" y="21"/>
                      </a:lnTo>
                      <a:lnTo>
                        <a:pt x="37" y="22"/>
                      </a:lnTo>
                      <a:lnTo>
                        <a:pt x="36" y="23"/>
                      </a:lnTo>
                      <a:lnTo>
                        <a:pt x="34" y="22"/>
                      </a:lnTo>
                      <a:lnTo>
                        <a:pt x="30" y="20"/>
                      </a:lnTo>
                      <a:lnTo>
                        <a:pt x="27" y="18"/>
                      </a:lnTo>
                      <a:lnTo>
                        <a:pt x="29" y="17"/>
                      </a:lnTo>
                      <a:lnTo>
                        <a:pt x="31" y="17"/>
                      </a:lnTo>
                      <a:lnTo>
                        <a:pt x="36" y="18"/>
                      </a:lnTo>
                      <a:lnTo>
                        <a:pt x="37" y="19"/>
                      </a:lnTo>
                      <a:lnTo>
                        <a:pt x="37" y="18"/>
                      </a:lnTo>
                      <a:lnTo>
                        <a:pt x="37" y="17"/>
                      </a:lnTo>
                      <a:lnTo>
                        <a:pt x="35" y="17"/>
                      </a:lnTo>
                      <a:lnTo>
                        <a:pt x="31" y="16"/>
                      </a:lnTo>
                      <a:lnTo>
                        <a:pt x="28" y="16"/>
                      </a:lnTo>
                      <a:lnTo>
                        <a:pt x="25" y="17"/>
                      </a:lnTo>
                      <a:lnTo>
                        <a:pt x="24" y="15"/>
                      </a:lnTo>
                      <a:lnTo>
                        <a:pt x="23" y="14"/>
                      </a:lnTo>
                      <a:lnTo>
                        <a:pt x="25" y="13"/>
                      </a:lnTo>
                      <a:lnTo>
                        <a:pt x="28" y="12"/>
                      </a:lnTo>
                      <a:lnTo>
                        <a:pt x="32" y="13"/>
                      </a:lnTo>
                      <a:lnTo>
                        <a:pt x="34" y="14"/>
                      </a:lnTo>
                      <a:lnTo>
                        <a:pt x="35" y="14"/>
                      </a:lnTo>
                      <a:lnTo>
                        <a:pt x="34" y="13"/>
                      </a:lnTo>
                      <a:lnTo>
                        <a:pt x="34" y="12"/>
                      </a:lnTo>
                      <a:lnTo>
                        <a:pt x="31" y="11"/>
                      </a:lnTo>
                      <a:lnTo>
                        <a:pt x="28" y="11"/>
                      </a:lnTo>
                      <a:lnTo>
                        <a:pt x="25" y="11"/>
                      </a:lnTo>
                      <a:lnTo>
                        <a:pt x="22" y="11"/>
                      </a:lnTo>
                      <a:lnTo>
                        <a:pt x="22" y="8"/>
                      </a:lnTo>
                      <a:lnTo>
                        <a:pt x="24" y="8"/>
                      </a:lnTo>
                      <a:lnTo>
                        <a:pt x="27" y="8"/>
                      </a:lnTo>
                      <a:lnTo>
                        <a:pt x="31" y="9"/>
                      </a:lnTo>
                      <a:lnTo>
                        <a:pt x="32" y="9"/>
                      </a:lnTo>
                      <a:lnTo>
                        <a:pt x="32" y="8"/>
                      </a:lnTo>
                      <a:lnTo>
                        <a:pt x="31" y="8"/>
                      </a:lnTo>
                      <a:lnTo>
                        <a:pt x="31" y="7"/>
                      </a:lnTo>
                      <a:lnTo>
                        <a:pt x="28" y="6"/>
                      </a:lnTo>
                      <a:lnTo>
                        <a:pt x="25" y="6"/>
                      </a:lnTo>
                      <a:lnTo>
                        <a:pt x="22" y="6"/>
                      </a:lnTo>
                      <a:lnTo>
                        <a:pt x="22" y="5"/>
                      </a:lnTo>
                      <a:lnTo>
                        <a:pt x="24" y="3"/>
                      </a:lnTo>
                      <a:lnTo>
                        <a:pt x="25" y="3"/>
                      </a:lnTo>
                      <a:lnTo>
                        <a:pt x="27" y="3"/>
                      </a:lnTo>
                      <a:lnTo>
                        <a:pt x="31" y="5"/>
                      </a:lnTo>
                      <a:lnTo>
                        <a:pt x="33" y="6"/>
                      </a:lnTo>
                      <a:lnTo>
                        <a:pt x="36" y="8"/>
                      </a:lnTo>
                      <a:lnTo>
                        <a:pt x="37" y="12"/>
                      </a:lnTo>
                      <a:lnTo>
                        <a:pt x="39" y="15"/>
                      </a:lnTo>
                      <a:lnTo>
                        <a:pt x="40" y="19"/>
                      </a:lnTo>
                      <a:close/>
                    </a:path>
                  </a:pathLst>
                </a:custGeom>
                <a:solidFill>
                  <a:srgbClr val="B7425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163" name="Freeform 469"/>
                <p:cNvSpPr>
                  <a:spLocks/>
                </p:cNvSpPr>
                <p:nvPr/>
              </p:nvSpPr>
              <p:spPr bwMode="auto">
                <a:xfrm>
                  <a:off x="7750177" y="2035648"/>
                  <a:ext cx="68263" cy="41275"/>
                </a:xfrm>
                <a:custGeom>
                  <a:avLst/>
                  <a:gdLst>
                    <a:gd name="T0" fmla="*/ 108368306 w 43"/>
                    <a:gd name="T1" fmla="*/ 42843450 h 26"/>
                    <a:gd name="T2" fmla="*/ 93247258 w 43"/>
                    <a:gd name="T3" fmla="*/ 15120938 h 26"/>
                    <a:gd name="T4" fmla="*/ 73085860 w 43"/>
                    <a:gd name="T5" fmla="*/ 2520950 h 26"/>
                    <a:gd name="T6" fmla="*/ 65524542 w 43"/>
                    <a:gd name="T7" fmla="*/ 0 h 26"/>
                    <a:gd name="T8" fmla="*/ 50403494 w 43"/>
                    <a:gd name="T9" fmla="*/ 5040313 h 26"/>
                    <a:gd name="T10" fmla="*/ 47884113 w 43"/>
                    <a:gd name="T11" fmla="*/ 20161250 h 26"/>
                    <a:gd name="T12" fmla="*/ 40322795 w 43"/>
                    <a:gd name="T13" fmla="*/ 25201563 h 26"/>
                    <a:gd name="T14" fmla="*/ 35282446 w 43"/>
                    <a:gd name="T15" fmla="*/ 27722513 h 26"/>
                    <a:gd name="T16" fmla="*/ 22682366 w 43"/>
                    <a:gd name="T17" fmla="*/ 30241875 h 26"/>
                    <a:gd name="T18" fmla="*/ 12601667 w 43"/>
                    <a:gd name="T19" fmla="*/ 27722513 h 26"/>
                    <a:gd name="T20" fmla="*/ 0 w 43"/>
                    <a:gd name="T21" fmla="*/ 27722513 h 26"/>
                    <a:gd name="T22" fmla="*/ 0 w 43"/>
                    <a:gd name="T23" fmla="*/ 27722513 h 26"/>
                    <a:gd name="T24" fmla="*/ 0 w 43"/>
                    <a:gd name="T25" fmla="*/ 30241875 h 26"/>
                    <a:gd name="T26" fmla="*/ 10080699 w 43"/>
                    <a:gd name="T27" fmla="*/ 35282188 h 26"/>
                    <a:gd name="T28" fmla="*/ 20161398 w 43"/>
                    <a:gd name="T29" fmla="*/ 35282188 h 26"/>
                    <a:gd name="T30" fmla="*/ 35282446 w 43"/>
                    <a:gd name="T31" fmla="*/ 35282188 h 26"/>
                    <a:gd name="T32" fmla="*/ 47884113 w 43"/>
                    <a:gd name="T33" fmla="*/ 25201563 h 26"/>
                    <a:gd name="T34" fmla="*/ 50403494 w 43"/>
                    <a:gd name="T35" fmla="*/ 35282188 h 26"/>
                    <a:gd name="T36" fmla="*/ 45363145 w 43"/>
                    <a:gd name="T37" fmla="*/ 37803138 h 26"/>
                    <a:gd name="T38" fmla="*/ 32763065 w 43"/>
                    <a:gd name="T39" fmla="*/ 42843450 h 26"/>
                    <a:gd name="T40" fmla="*/ 25201747 w 43"/>
                    <a:gd name="T41" fmla="*/ 42843450 h 26"/>
                    <a:gd name="T42" fmla="*/ 7561318 w 43"/>
                    <a:gd name="T43" fmla="*/ 42843450 h 26"/>
                    <a:gd name="T44" fmla="*/ 7561318 w 43"/>
                    <a:gd name="T45" fmla="*/ 42843450 h 26"/>
                    <a:gd name="T46" fmla="*/ 7561318 w 43"/>
                    <a:gd name="T47" fmla="*/ 42843450 h 26"/>
                    <a:gd name="T48" fmla="*/ 15121048 w 43"/>
                    <a:gd name="T49" fmla="*/ 47883763 h 26"/>
                    <a:gd name="T50" fmla="*/ 22682366 w 43"/>
                    <a:gd name="T51" fmla="*/ 50403125 h 26"/>
                    <a:gd name="T52" fmla="*/ 37803414 w 43"/>
                    <a:gd name="T53" fmla="*/ 47883763 h 26"/>
                    <a:gd name="T54" fmla="*/ 52924463 w 43"/>
                    <a:gd name="T55" fmla="*/ 37803138 h 26"/>
                    <a:gd name="T56" fmla="*/ 57964812 w 43"/>
                    <a:gd name="T57" fmla="*/ 45362813 h 26"/>
                    <a:gd name="T58" fmla="*/ 55443844 w 43"/>
                    <a:gd name="T59" fmla="*/ 50403125 h 26"/>
                    <a:gd name="T60" fmla="*/ 47884113 w 43"/>
                    <a:gd name="T61" fmla="*/ 55443438 h 26"/>
                    <a:gd name="T62" fmla="*/ 30242097 w 43"/>
                    <a:gd name="T63" fmla="*/ 57964388 h 26"/>
                    <a:gd name="T64" fmla="*/ 15121048 w 43"/>
                    <a:gd name="T65" fmla="*/ 55443438 h 26"/>
                    <a:gd name="T66" fmla="*/ 15121048 w 43"/>
                    <a:gd name="T67" fmla="*/ 55443438 h 26"/>
                    <a:gd name="T68" fmla="*/ 15121048 w 43"/>
                    <a:gd name="T69" fmla="*/ 57964388 h 26"/>
                    <a:gd name="T70" fmla="*/ 22682366 w 43"/>
                    <a:gd name="T71" fmla="*/ 60483750 h 26"/>
                    <a:gd name="T72" fmla="*/ 30242097 w 43"/>
                    <a:gd name="T73" fmla="*/ 63004700 h 26"/>
                    <a:gd name="T74" fmla="*/ 47884113 w 43"/>
                    <a:gd name="T75" fmla="*/ 60483750 h 26"/>
                    <a:gd name="T76" fmla="*/ 52924463 w 43"/>
                    <a:gd name="T77" fmla="*/ 57964388 h 26"/>
                    <a:gd name="T78" fmla="*/ 63005161 w 43"/>
                    <a:gd name="T79" fmla="*/ 50403125 h 26"/>
                    <a:gd name="T80" fmla="*/ 70564892 w 43"/>
                    <a:gd name="T81" fmla="*/ 55443438 h 26"/>
                    <a:gd name="T82" fmla="*/ 85685940 w 43"/>
                    <a:gd name="T83" fmla="*/ 65524063 h 26"/>
                    <a:gd name="T84" fmla="*/ 95766639 w 43"/>
                    <a:gd name="T85" fmla="*/ 65524063 h 26"/>
                    <a:gd name="T86" fmla="*/ 103327957 w 43"/>
                    <a:gd name="T87" fmla="*/ 60483750 h 26"/>
                    <a:gd name="T88" fmla="*/ 105847338 w 43"/>
                    <a:gd name="T89" fmla="*/ 55443438 h 26"/>
                    <a:gd name="T90" fmla="*/ 108368306 w 43"/>
                    <a:gd name="T91" fmla="*/ 42843450 h 2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0" t="0" r="r" b="b"/>
                  <a:pathLst>
                    <a:path w="43" h="26">
                      <a:moveTo>
                        <a:pt x="43" y="17"/>
                      </a:moveTo>
                      <a:lnTo>
                        <a:pt x="43" y="17"/>
                      </a:lnTo>
                      <a:lnTo>
                        <a:pt x="40" y="11"/>
                      </a:lnTo>
                      <a:lnTo>
                        <a:pt x="37" y="6"/>
                      </a:lnTo>
                      <a:lnTo>
                        <a:pt x="31" y="2"/>
                      </a:lnTo>
                      <a:lnTo>
                        <a:pt x="29" y="1"/>
                      </a:lnTo>
                      <a:lnTo>
                        <a:pt x="26" y="0"/>
                      </a:lnTo>
                      <a:lnTo>
                        <a:pt x="23" y="0"/>
                      </a:lnTo>
                      <a:lnTo>
                        <a:pt x="20" y="2"/>
                      </a:lnTo>
                      <a:lnTo>
                        <a:pt x="19" y="4"/>
                      </a:lnTo>
                      <a:lnTo>
                        <a:pt x="19" y="8"/>
                      </a:lnTo>
                      <a:lnTo>
                        <a:pt x="16" y="10"/>
                      </a:lnTo>
                      <a:lnTo>
                        <a:pt x="14" y="11"/>
                      </a:lnTo>
                      <a:lnTo>
                        <a:pt x="11" y="12"/>
                      </a:lnTo>
                      <a:lnTo>
                        <a:pt x="9" y="12"/>
                      </a:lnTo>
                      <a:lnTo>
                        <a:pt x="5" y="11"/>
                      </a:lnTo>
                      <a:lnTo>
                        <a:pt x="0" y="11"/>
                      </a:lnTo>
                      <a:lnTo>
                        <a:pt x="0" y="12"/>
                      </a:lnTo>
                      <a:lnTo>
                        <a:pt x="3" y="14"/>
                      </a:lnTo>
                      <a:lnTo>
                        <a:pt x="4" y="14"/>
                      </a:lnTo>
                      <a:lnTo>
                        <a:pt x="8" y="14"/>
                      </a:lnTo>
                      <a:lnTo>
                        <a:pt x="11" y="14"/>
                      </a:lnTo>
                      <a:lnTo>
                        <a:pt x="14" y="14"/>
                      </a:lnTo>
                      <a:lnTo>
                        <a:pt x="16" y="12"/>
                      </a:lnTo>
                      <a:lnTo>
                        <a:pt x="19" y="10"/>
                      </a:lnTo>
                      <a:lnTo>
                        <a:pt x="20" y="14"/>
                      </a:lnTo>
                      <a:lnTo>
                        <a:pt x="18" y="15"/>
                      </a:lnTo>
                      <a:lnTo>
                        <a:pt x="15" y="17"/>
                      </a:lnTo>
                      <a:lnTo>
                        <a:pt x="13" y="17"/>
                      </a:lnTo>
                      <a:lnTo>
                        <a:pt x="10" y="17"/>
                      </a:lnTo>
                      <a:lnTo>
                        <a:pt x="7" y="17"/>
                      </a:lnTo>
                      <a:lnTo>
                        <a:pt x="3" y="17"/>
                      </a:lnTo>
                      <a:lnTo>
                        <a:pt x="4" y="18"/>
                      </a:lnTo>
                      <a:lnTo>
                        <a:pt x="6" y="19"/>
                      </a:lnTo>
                      <a:lnTo>
                        <a:pt x="9" y="20"/>
                      </a:lnTo>
                      <a:lnTo>
                        <a:pt x="12" y="20"/>
                      </a:lnTo>
                      <a:lnTo>
                        <a:pt x="15" y="19"/>
                      </a:lnTo>
                      <a:lnTo>
                        <a:pt x="19" y="17"/>
                      </a:lnTo>
                      <a:lnTo>
                        <a:pt x="21" y="15"/>
                      </a:lnTo>
                      <a:lnTo>
                        <a:pt x="23" y="18"/>
                      </a:lnTo>
                      <a:lnTo>
                        <a:pt x="22" y="20"/>
                      </a:lnTo>
                      <a:lnTo>
                        <a:pt x="19" y="22"/>
                      </a:lnTo>
                      <a:lnTo>
                        <a:pt x="15" y="23"/>
                      </a:lnTo>
                      <a:lnTo>
                        <a:pt x="12" y="23"/>
                      </a:lnTo>
                      <a:lnTo>
                        <a:pt x="6" y="22"/>
                      </a:lnTo>
                      <a:lnTo>
                        <a:pt x="6" y="23"/>
                      </a:lnTo>
                      <a:lnTo>
                        <a:pt x="7" y="24"/>
                      </a:lnTo>
                      <a:lnTo>
                        <a:pt x="9" y="24"/>
                      </a:lnTo>
                      <a:lnTo>
                        <a:pt x="12" y="25"/>
                      </a:lnTo>
                      <a:lnTo>
                        <a:pt x="16" y="25"/>
                      </a:lnTo>
                      <a:lnTo>
                        <a:pt x="19" y="24"/>
                      </a:lnTo>
                      <a:lnTo>
                        <a:pt x="21" y="23"/>
                      </a:lnTo>
                      <a:lnTo>
                        <a:pt x="23" y="22"/>
                      </a:lnTo>
                      <a:lnTo>
                        <a:pt x="25" y="20"/>
                      </a:lnTo>
                      <a:lnTo>
                        <a:pt x="28" y="22"/>
                      </a:lnTo>
                      <a:lnTo>
                        <a:pt x="31" y="24"/>
                      </a:lnTo>
                      <a:lnTo>
                        <a:pt x="34" y="26"/>
                      </a:lnTo>
                      <a:lnTo>
                        <a:pt x="38" y="26"/>
                      </a:lnTo>
                      <a:lnTo>
                        <a:pt x="40" y="25"/>
                      </a:lnTo>
                      <a:lnTo>
                        <a:pt x="41" y="24"/>
                      </a:lnTo>
                      <a:lnTo>
                        <a:pt x="42" y="22"/>
                      </a:lnTo>
                      <a:lnTo>
                        <a:pt x="43" y="20"/>
                      </a:lnTo>
                      <a:lnTo>
                        <a:pt x="43" y="17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  <p:sp>
              <p:nvSpPr>
                <p:cNvPr id="164" name="Freeform 470"/>
                <p:cNvSpPr>
                  <a:spLocks/>
                </p:cNvSpPr>
                <p:nvPr/>
              </p:nvSpPr>
              <p:spPr bwMode="auto">
                <a:xfrm>
                  <a:off x="7785102" y="2040411"/>
                  <a:ext cx="28575" cy="31750"/>
                </a:xfrm>
                <a:custGeom>
                  <a:avLst/>
                  <a:gdLst>
                    <a:gd name="T0" fmla="*/ 45362813 w 18"/>
                    <a:gd name="T1" fmla="*/ 40322500 h 20"/>
                    <a:gd name="T2" fmla="*/ 37803138 w 18"/>
                    <a:gd name="T3" fmla="*/ 47883763 h 20"/>
                    <a:gd name="T4" fmla="*/ 30241875 w 18"/>
                    <a:gd name="T5" fmla="*/ 47883763 h 20"/>
                    <a:gd name="T6" fmla="*/ 12601575 w 18"/>
                    <a:gd name="T7" fmla="*/ 37803138 h 20"/>
                    <a:gd name="T8" fmla="*/ 17641888 w 18"/>
                    <a:gd name="T9" fmla="*/ 35282188 h 20"/>
                    <a:gd name="T10" fmla="*/ 35282188 w 18"/>
                    <a:gd name="T11" fmla="*/ 37803138 h 20"/>
                    <a:gd name="T12" fmla="*/ 37803138 w 18"/>
                    <a:gd name="T13" fmla="*/ 40322500 h 20"/>
                    <a:gd name="T14" fmla="*/ 37803138 w 18"/>
                    <a:gd name="T15" fmla="*/ 37803138 h 20"/>
                    <a:gd name="T16" fmla="*/ 32762825 w 18"/>
                    <a:gd name="T17" fmla="*/ 35282188 h 20"/>
                    <a:gd name="T18" fmla="*/ 22682200 w 18"/>
                    <a:gd name="T19" fmla="*/ 32762825 h 20"/>
                    <a:gd name="T20" fmla="*/ 7561263 w 18"/>
                    <a:gd name="T21" fmla="*/ 35282188 h 20"/>
                    <a:gd name="T22" fmla="*/ 5040313 w 18"/>
                    <a:gd name="T23" fmla="*/ 30241875 h 20"/>
                    <a:gd name="T24" fmla="*/ 2520950 w 18"/>
                    <a:gd name="T25" fmla="*/ 27722513 h 20"/>
                    <a:gd name="T26" fmla="*/ 15120938 w 18"/>
                    <a:gd name="T27" fmla="*/ 22682200 h 20"/>
                    <a:gd name="T28" fmla="*/ 25201563 w 18"/>
                    <a:gd name="T29" fmla="*/ 25201563 h 20"/>
                    <a:gd name="T30" fmla="*/ 30241875 w 18"/>
                    <a:gd name="T31" fmla="*/ 27722513 h 20"/>
                    <a:gd name="T32" fmla="*/ 30241875 w 18"/>
                    <a:gd name="T33" fmla="*/ 25201563 h 20"/>
                    <a:gd name="T34" fmla="*/ 30241875 w 18"/>
                    <a:gd name="T35" fmla="*/ 22682200 h 20"/>
                    <a:gd name="T36" fmla="*/ 15120938 w 18"/>
                    <a:gd name="T37" fmla="*/ 20161250 h 20"/>
                    <a:gd name="T38" fmla="*/ 0 w 18"/>
                    <a:gd name="T39" fmla="*/ 20161250 h 20"/>
                    <a:gd name="T40" fmla="*/ 0 w 18"/>
                    <a:gd name="T41" fmla="*/ 12601575 h 20"/>
                    <a:gd name="T42" fmla="*/ 5040313 w 18"/>
                    <a:gd name="T43" fmla="*/ 12601575 h 20"/>
                    <a:gd name="T44" fmla="*/ 22682200 w 18"/>
                    <a:gd name="T45" fmla="*/ 15120938 h 20"/>
                    <a:gd name="T46" fmla="*/ 25201563 w 18"/>
                    <a:gd name="T47" fmla="*/ 15120938 h 20"/>
                    <a:gd name="T48" fmla="*/ 25201563 w 18"/>
                    <a:gd name="T49" fmla="*/ 12601575 h 20"/>
                    <a:gd name="T50" fmla="*/ 22682200 w 18"/>
                    <a:gd name="T51" fmla="*/ 10080625 h 20"/>
                    <a:gd name="T52" fmla="*/ 15120938 w 18"/>
                    <a:gd name="T53" fmla="*/ 7561263 h 20"/>
                    <a:gd name="T54" fmla="*/ 0 w 18"/>
                    <a:gd name="T55" fmla="*/ 7561263 h 20"/>
                    <a:gd name="T56" fmla="*/ 0 w 18"/>
                    <a:gd name="T57" fmla="*/ 5040313 h 20"/>
                    <a:gd name="T58" fmla="*/ 7561263 w 18"/>
                    <a:gd name="T59" fmla="*/ 0 h 20"/>
                    <a:gd name="T60" fmla="*/ 22682200 w 18"/>
                    <a:gd name="T61" fmla="*/ 5040313 h 20"/>
                    <a:gd name="T62" fmla="*/ 27722513 w 18"/>
                    <a:gd name="T63" fmla="*/ 7561263 h 20"/>
                    <a:gd name="T64" fmla="*/ 37803138 w 18"/>
                    <a:gd name="T65" fmla="*/ 22682200 h 20"/>
                    <a:gd name="T66" fmla="*/ 45362813 w 18"/>
                    <a:gd name="T67" fmla="*/ 40322500 h 20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18" h="20">
                      <a:moveTo>
                        <a:pt x="18" y="16"/>
                      </a:moveTo>
                      <a:lnTo>
                        <a:pt x="18" y="16"/>
                      </a:lnTo>
                      <a:lnTo>
                        <a:pt x="17" y="18"/>
                      </a:lnTo>
                      <a:lnTo>
                        <a:pt x="15" y="19"/>
                      </a:lnTo>
                      <a:lnTo>
                        <a:pt x="14" y="20"/>
                      </a:lnTo>
                      <a:lnTo>
                        <a:pt x="12" y="19"/>
                      </a:lnTo>
                      <a:lnTo>
                        <a:pt x="8" y="17"/>
                      </a:lnTo>
                      <a:lnTo>
                        <a:pt x="5" y="15"/>
                      </a:lnTo>
                      <a:lnTo>
                        <a:pt x="7" y="14"/>
                      </a:lnTo>
                      <a:lnTo>
                        <a:pt x="9" y="14"/>
                      </a:lnTo>
                      <a:lnTo>
                        <a:pt x="14" y="15"/>
                      </a:lnTo>
                      <a:lnTo>
                        <a:pt x="15" y="16"/>
                      </a:lnTo>
                      <a:lnTo>
                        <a:pt x="15" y="15"/>
                      </a:lnTo>
                      <a:lnTo>
                        <a:pt x="15" y="14"/>
                      </a:lnTo>
                      <a:lnTo>
                        <a:pt x="13" y="14"/>
                      </a:lnTo>
                      <a:lnTo>
                        <a:pt x="9" y="13"/>
                      </a:lnTo>
                      <a:lnTo>
                        <a:pt x="6" y="13"/>
                      </a:lnTo>
                      <a:lnTo>
                        <a:pt x="3" y="14"/>
                      </a:lnTo>
                      <a:lnTo>
                        <a:pt x="2" y="12"/>
                      </a:lnTo>
                      <a:lnTo>
                        <a:pt x="1" y="11"/>
                      </a:lnTo>
                      <a:lnTo>
                        <a:pt x="3" y="10"/>
                      </a:lnTo>
                      <a:lnTo>
                        <a:pt x="6" y="9"/>
                      </a:lnTo>
                      <a:lnTo>
                        <a:pt x="10" y="10"/>
                      </a:lnTo>
                      <a:lnTo>
                        <a:pt x="12" y="11"/>
                      </a:lnTo>
                      <a:lnTo>
                        <a:pt x="13" y="11"/>
                      </a:lnTo>
                      <a:lnTo>
                        <a:pt x="12" y="10"/>
                      </a:lnTo>
                      <a:lnTo>
                        <a:pt x="12" y="9"/>
                      </a:lnTo>
                      <a:lnTo>
                        <a:pt x="9" y="8"/>
                      </a:lnTo>
                      <a:lnTo>
                        <a:pt x="6" y="8"/>
                      </a:lnTo>
                      <a:lnTo>
                        <a:pt x="3" y="8"/>
                      </a:lnTo>
                      <a:lnTo>
                        <a:pt x="0" y="8"/>
                      </a:lnTo>
                      <a:lnTo>
                        <a:pt x="0" y="5"/>
                      </a:lnTo>
                      <a:lnTo>
                        <a:pt x="2" y="5"/>
                      </a:lnTo>
                      <a:lnTo>
                        <a:pt x="5" y="5"/>
                      </a:lnTo>
                      <a:lnTo>
                        <a:pt x="9" y="6"/>
                      </a:lnTo>
                      <a:lnTo>
                        <a:pt x="10" y="6"/>
                      </a:lnTo>
                      <a:lnTo>
                        <a:pt x="10" y="5"/>
                      </a:lnTo>
                      <a:lnTo>
                        <a:pt x="9" y="5"/>
                      </a:lnTo>
                      <a:lnTo>
                        <a:pt x="9" y="4"/>
                      </a:lnTo>
                      <a:lnTo>
                        <a:pt x="6" y="3"/>
                      </a:lnTo>
                      <a:lnTo>
                        <a:pt x="3" y="3"/>
                      </a:lnTo>
                      <a:lnTo>
                        <a:pt x="0" y="3"/>
                      </a:lnTo>
                      <a:lnTo>
                        <a:pt x="0" y="2"/>
                      </a:lnTo>
                      <a:lnTo>
                        <a:pt x="2" y="0"/>
                      </a:lnTo>
                      <a:lnTo>
                        <a:pt x="3" y="0"/>
                      </a:lnTo>
                      <a:lnTo>
                        <a:pt x="5" y="0"/>
                      </a:lnTo>
                      <a:lnTo>
                        <a:pt x="9" y="2"/>
                      </a:lnTo>
                      <a:lnTo>
                        <a:pt x="11" y="3"/>
                      </a:lnTo>
                      <a:lnTo>
                        <a:pt x="14" y="5"/>
                      </a:lnTo>
                      <a:lnTo>
                        <a:pt x="15" y="9"/>
                      </a:lnTo>
                      <a:lnTo>
                        <a:pt x="17" y="12"/>
                      </a:lnTo>
                      <a:lnTo>
                        <a:pt x="18" y="16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algn="ctr" defTabSz="539275" latinLnBrk="0" hangingPunct="0">
                    <a:defRPr/>
                  </a:pPr>
                  <a:endParaRPr kumimoji="0" lang="ko-KR" altLang="en-US" sz="2400" kern="0">
                    <a:solidFill>
                      <a:srgbClr val="000000"/>
                    </a:solidFill>
                    <a:latin typeface="Apple SD 산돌고딕 Neo 옅은체" charset="0"/>
                    <a:sym typeface="Apple SD 산돌고딕 Neo 옅은체" charset="0"/>
                  </a:endParaRPr>
                </a:p>
              </p:txBody>
            </p:sp>
          </p:grpSp>
        </p:grpSp>
        <p:sp>
          <p:nvSpPr>
            <p:cNvPr id="42" name="타원 77"/>
            <p:cNvSpPr>
              <a:spLocks noChangeArrowheads="1"/>
            </p:cNvSpPr>
            <p:nvPr/>
          </p:nvSpPr>
          <p:spPr bwMode="auto">
            <a:xfrm>
              <a:off x="1597445" y="2951209"/>
              <a:ext cx="2976598" cy="1455868"/>
            </a:xfrm>
            <a:prstGeom prst="ellipse">
              <a:avLst/>
            </a:prstGeom>
            <a:solidFill>
              <a:srgbClr val="B0CA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539275" latinLnBrk="0" hangingPunct="0">
                <a:defRPr/>
              </a:pPr>
              <a:endParaRPr kumimoji="0" lang="ko-KR" altLang="en-US" sz="1100" kern="0">
                <a:solidFill>
                  <a:srgbClr val="000000"/>
                </a:solidFill>
                <a:ea typeface="HY견고딕" pitchFamily="18" charset="-127"/>
                <a:cs typeface="맑은 고딕" pitchFamily="50" charset="-127"/>
                <a:sym typeface="Apple SD 산돌고딕 Neo 옅은체" charset="0"/>
              </a:endParaRPr>
            </a:p>
          </p:txBody>
        </p:sp>
        <p:pic>
          <p:nvPicPr>
            <p:cNvPr id="43" name="Picture 67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97827" y="3344714"/>
              <a:ext cx="460188" cy="374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Line 68"/>
            <p:cNvSpPr>
              <a:spLocks noChangeShapeType="1"/>
            </p:cNvSpPr>
            <p:nvPr/>
          </p:nvSpPr>
          <p:spPr bwMode="auto">
            <a:xfrm flipV="1">
              <a:off x="1468109" y="3187711"/>
              <a:ext cx="4323806" cy="5628"/>
            </a:xfrm>
            <a:prstGeom prst="line">
              <a:avLst/>
            </a:prstGeom>
            <a:noFill/>
            <a:ln w="38100">
              <a:solidFill>
                <a:srgbClr val="9966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3231" tIns="33231" rIns="33231" bIns="33231"/>
            <a:lstStyle/>
            <a:p>
              <a:pPr algn="ctr" defTabSz="539275" fontAlgn="auto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100" kern="0" dirty="0">
                <a:solidFill>
                  <a:sysClr val="windowText" lastClr="000000"/>
                </a:solidFill>
                <a:latin typeface="HY견고딕" pitchFamily="18" charset="-127"/>
                <a:ea typeface="HY견고딕" pitchFamily="18" charset="-127"/>
                <a:sym typeface="Apple SD 산돌고딕 Neo 옅은체" charset="0"/>
              </a:endParaRPr>
            </a:p>
          </p:txBody>
        </p:sp>
        <p:sp>
          <p:nvSpPr>
            <p:cNvPr id="45" name="Line 84"/>
            <p:cNvSpPr>
              <a:spLocks noChangeShapeType="1"/>
            </p:cNvSpPr>
            <p:nvPr/>
          </p:nvSpPr>
          <p:spPr bwMode="auto">
            <a:xfrm flipV="1">
              <a:off x="2540910" y="3193339"/>
              <a:ext cx="0" cy="300480"/>
            </a:xfrm>
            <a:prstGeom prst="line">
              <a:avLst/>
            </a:prstGeom>
            <a:noFill/>
            <a:ln w="38100">
              <a:solidFill>
                <a:srgbClr val="9966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3231" tIns="33231" rIns="33231" bIns="33231"/>
            <a:lstStyle/>
            <a:p>
              <a:pPr algn="ctr" defTabSz="539275" fontAlgn="auto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100" kern="0" dirty="0">
                <a:solidFill>
                  <a:sysClr val="windowText" lastClr="000000"/>
                </a:solidFill>
                <a:latin typeface="HY견고딕" pitchFamily="18" charset="-127"/>
                <a:ea typeface="HY견고딕" pitchFamily="18" charset="-127"/>
                <a:sym typeface="Apple SD 산돌고딕 Neo 옅은체" charset="0"/>
              </a:endParaRPr>
            </a:p>
          </p:txBody>
        </p:sp>
        <p:sp>
          <p:nvSpPr>
            <p:cNvPr id="46" name="Line 121"/>
            <p:cNvSpPr>
              <a:spLocks noChangeShapeType="1"/>
            </p:cNvSpPr>
            <p:nvPr/>
          </p:nvSpPr>
          <p:spPr bwMode="auto">
            <a:xfrm flipV="1">
              <a:off x="4874205" y="2927745"/>
              <a:ext cx="0" cy="257716"/>
            </a:xfrm>
            <a:prstGeom prst="line">
              <a:avLst/>
            </a:prstGeom>
            <a:noFill/>
            <a:ln w="38100">
              <a:solidFill>
                <a:srgbClr val="9966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3231" tIns="33231" rIns="33231" bIns="33231"/>
            <a:lstStyle/>
            <a:p>
              <a:pPr algn="ctr" defTabSz="539275" fontAlgn="auto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100" kern="0" dirty="0">
                <a:solidFill>
                  <a:sysClr val="windowText" lastClr="000000"/>
                </a:solidFill>
                <a:latin typeface="HY견고딕" pitchFamily="18" charset="-127"/>
                <a:ea typeface="HY견고딕" pitchFamily="18" charset="-127"/>
                <a:sym typeface="Apple SD 산돌고딕 Neo 옅은체" charset="0"/>
              </a:endParaRPr>
            </a:p>
          </p:txBody>
        </p:sp>
        <p:grpSp>
          <p:nvGrpSpPr>
            <p:cNvPr id="47" name="Group 124"/>
            <p:cNvGrpSpPr>
              <a:grpSpLocks/>
            </p:cNvGrpSpPr>
            <p:nvPr/>
          </p:nvGrpSpPr>
          <p:grpSpPr bwMode="auto">
            <a:xfrm rot="19141616">
              <a:off x="3992904" y="3569165"/>
              <a:ext cx="196908" cy="199786"/>
              <a:chOff x="1115" y="1515"/>
              <a:chExt cx="256" cy="308"/>
            </a:xfrm>
            <a:noFill/>
            <a:scene3d>
              <a:camera prst="perspectiveRelaxedModerately"/>
              <a:lightRig rig="threePt" dir="t"/>
            </a:scene3d>
          </p:grpSpPr>
          <p:sp>
            <p:nvSpPr>
              <p:cNvPr id="128" name="Arc 72"/>
              <p:cNvSpPr>
                <a:spLocks/>
              </p:cNvSpPr>
              <p:nvPr/>
            </p:nvSpPr>
            <p:spPr bwMode="auto">
              <a:xfrm flipH="1">
                <a:off x="1115" y="1515"/>
                <a:ext cx="161" cy="308"/>
              </a:xfrm>
              <a:custGeom>
                <a:avLst/>
                <a:gdLst>
                  <a:gd name="G0" fmla="+- 923 0 0"/>
                  <a:gd name="G1" fmla="+- 21600 0 0"/>
                  <a:gd name="G2" fmla="+- 21600 0 0"/>
                  <a:gd name="T0" fmla="*/ 923 w 22523"/>
                  <a:gd name="T1" fmla="*/ 0 h 43200"/>
                  <a:gd name="T2" fmla="*/ 0 w 22523"/>
                  <a:gd name="T3" fmla="*/ 43180 h 43200"/>
                  <a:gd name="T4" fmla="*/ 923 w 225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523" h="43200" fill="none" extrusionOk="0">
                    <a:moveTo>
                      <a:pt x="923" y="0"/>
                    </a:moveTo>
                    <a:cubicBezTo>
                      <a:pt x="12852" y="0"/>
                      <a:pt x="22523" y="9670"/>
                      <a:pt x="22523" y="21600"/>
                    </a:cubicBezTo>
                    <a:cubicBezTo>
                      <a:pt x="22523" y="33529"/>
                      <a:pt x="12852" y="43200"/>
                      <a:pt x="923" y="43200"/>
                    </a:cubicBezTo>
                    <a:cubicBezTo>
                      <a:pt x="615" y="43200"/>
                      <a:pt x="307" y="43193"/>
                      <a:pt x="-1" y="43180"/>
                    </a:cubicBezTo>
                  </a:path>
                  <a:path w="22523" h="43200" stroke="0" extrusionOk="0">
                    <a:moveTo>
                      <a:pt x="923" y="0"/>
                    </a:moveTo>
                    <a:cubicBezTo>
                      <a:pt x="12852" y="0"/>
                      <a:pt x="22523" y="9670"/>
                      <a:pt x="22523" y="21600"/>
                    </a:cubicBezTo>
                    <a:cubicBezTo>
                      <a:pt x="22523" y="33529"/>
                      <a:pt x="12852" y="43200"/>
                      <a:pt x="923" y="43200"/>
                    </a:cubicBezTo>
                    <a:cubicBezTo>
                      <a:pt x="615" y="43200"/>
                      <a:pt x="307" y="43193"/>
                      <a:pt x="-1" y="43180"/>
                    </a:cubicBezTo>
                    <a:lnTo>
                      <a:pt x="923" y="21600"/>
                    </a:lnTo>
                    <a:close/>
                  </a:path>
                </a:pathLst>
              </a:custGeom>
              <a:grp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33231" tIns="33231" rIns="33231" bIns="33231" anchor="ctr"/>
              <a:lstStyle/>
              <a:p>
                <a:pPr algn="ctr" defTabSz="539275" fontAlgn="auto" latinLnBrk="0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100" kern="0" dirty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  <a:sym typeface="Apple SD 산돌고딕 Neo 옅은체" charset="0"/>
                </a:endParaRPr>
              </a:p>
            </p:txBody>
          </p:sp>
          <p:sp>
            <p:nvSpPr>
              <p:cNvPr id="129" name="Arc 71"/>
              <p:cNvSpPr>
                <a:spLocks/>
              </p:cNvSpPr>
              <p:nvPr/>
            </p:nvSpPr>
            <p:spPr bwMode="auto">
              <a:xfrm flipH="1">
                <a:off x="1220" y="1536"/>
                <a:ext cx="137" cy="264"/>
              </a:xfrm>
              <a:custGeom>
                <a:avLst/>
                <a:gdLst>
                  <a:gd name="G0" fmla="+- 5235 0 0"/>
                  <a:gd name="G1" fmla="+- 21600 0 0"/>
                  <a:gd name="G2" fmla="+- 21600 0 0"/>
                  <a:gd name="T0" fmla="*/ 5235 w 26835"/>
                  <a:gd name="T1" fmla="*/ 0 h 43200"/>
                  <a:gd name="T2" fmla="*/ 0 w 26835"/>
                  <a:gd name="T3" fmla="*/ 42556 h 43200"/>
                  <a:gd name="T4" fmla="*/ 5235 w 2683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835" h="43200" fill="none" extrusionOk="0">
                    <a:moveTo>
                      <a:pt x="5235" y="0"/>
                    </a:moveTo>
                    <a:cubicBezTo>
                      <a:pt x="17164" y="0"/>
                      <a:pt x="26835" y="9670"/>
                      <a:pt x="26835" y="21600"/>
                    </a:cubicBezTo>
                    <a:cubicBezTo>
                      <a:pt x="26835" y="33529"/>
                      <a:pt x="17164" y="43200"/>
                      <a:pt x="5235" y="43200"/>
                    </a:cubicBezTo>
                    <a:cubicBezTo>
                      <a:pt x="3470" y="43200"/>
                      <a:pt x="1712" y="42983"/>
                      <a:pt x="-1" y="42556"/>
                    </a:cubicBezTo>
                  </a:path>
                  <a:path w="26835" h="43200" stroke="0" extrusionOk="0">
                    <a:moveTo>
                      <a:pt x="5235" y="0"/>
                    </a:moveTo>
                    <a:cubicBezTo>
                      <a:pt x="17164" y="0"/>
                      <a:pt x="26835" y="9670"/>
                      <a:pt x="26835" y="21600"/>
                    </a:cubicBezTo>
                    <a:cubicBezTo>
                      <a:pt x="26835" y="33529"/>
                      <a:pt x="17164" y="43200"/>
                      <a:pt x="5235" y="43200"/>
                    </a:cubicBezTo>
                    <a:cubicBezTo>
                      <a:pt x="3470" y="43200"/>
                      <a:pt x="1712" y="42983"/>
                      <a:pt x="-1" y="42556"/>
                    </a:cubicBezTo>
                    <a:lnTo>
                      <a:pt x="5235" y="21600"/>
                    </a:lnTo>
                    <a:close/>
                  </a:path>
                </a:pathLst>
              </a:custGeom>
              <a:grp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33231" tIns="33231" rIns="33231" bIns="33231" anchor="ctr"/>
              <a:lstStyle/>
              <a:p>
                <a:pPr algn="ctr" defTabSz="539275" fontAlgn="auto" latinLnBrk="0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100" kern="0" dirty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  <a:sym typeface="Apple SD 산돌고딕 Neo 옅은체" charset="0"/>
                </a:endParaRPr>
              </a:p>
            </p:txBody>
          </p:sp>
          <p:sp>
            <p:nvSpPr>
              <p:cNvPr id="130" name="Arc 73"/>
              <p:cNvSpPr>
                <a:spLocks/>
              </p:cNvSpPr>
              <p:nvPr/>
            </p:nvSpPr>
            <p:spPr bwMode="auto">
              <a:xfrm flipH="1">
                <a:off x="1316" y="1584"/>
                <a:ext cx="55" cy="179"/>
              </a:xfrm>
              <a:custGeom>
                <a:avLst/>
                <a:gdLst>
                  <a:gd name="G0" fmla="+- 5235 0 0"/>
                  <a:gd name="G1" fmla="+- 21600 0 0"/>
                  <a:gd name="G2" fmla="+- 21600 0 0"/>
                  <a:gd name="T0" fmla="*/ 5235 w 26835"/>
                  <a:gd name="T1" fmla="*/ 0 h 43200"/>
                  <a:gd name="T2" fmla="*/ 0 w 26835"/>
                  <a:gd name="T3" fmla="*/ 42556 h 43200"/>
                  <a:gd name="T4" fmla="*/ 5235 w 2683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835" h="43200" fill="none" extrusionOk="0">
                    <a:moveTo>
                      <a:pt x="5235" y="0"/>
                    </a:moveTo>
                    <a:cubicBezTo>
                      <a:pt x="17164" y="0"/>
                      <a:pt x="26835" y="9670"/>
                      <a:pt x="26835" y="21600"/>
                    </a:cubicBezTo>
                    <a:cubicBezTo>
                      <a:pt x="26835" y="33529"/>
                      <a:pt x="17164" y="43200"/>
                      <a:pt x="5235" y="43200"/>
                    </a:cubicBezTo>
                    <a:cubicBezTo>
                      <a:pt x="3470" y="43200"/>
                      <a:pt x="1712" y="42983"/>
                      <a:pt x="-1" y="42556"/>
                    </a:cubicBezTo>
                  </a:path>
                  <a:path w="26835" h="43200" stroke="0" extrusionOk="0">
                    <a:moveTo>
                      <a:pt x="5235" y="0"/>
                    </a:moveTo>
                    <a:cubicBezTo>
                      <a:pt x="17164" y="0"/>
                      <a:pt x="26835" y="9670"/>
                      <a:pt x="26835" y="21600"/>
                    </a:cubicBezTo>
                    <a:cubicBezTo>
                      <a:pt x="26835" y="33529"/>
                      <a:pt x="17164" y="43200"/>
                      <a:pt x="5235" y="43200"/>
                    </a:cubicBezTo>
                    <a:cubicBezTo>
                      <a:pt x="3470" y="43200"/>
                      <a:pt x="1712" y="42983"/>
                      <a:pt x="-1" y="42556"/>
                    </a:cubicBezTo>
                    <a:lnTo>
                      <a:pt x="5235" y="21600"/>
                    </a:lnTo>
                    <a:close/>
                  </a:path>
                </a:pathLst>
              </a:custGeom>
              <a:grp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33231" tIns="33231" rIns="33231" bIns="33231" anchor="ctr"/>
              <a:lstStyle/>
              <a:p>
                <a:pPr algn="ctr" defTabSz="539275" fontAlgn="auto" latinLnBrk="0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100" kern="0" dirty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  <a:sym typeface="Apple SD 산돌고딕 Neo 옅은체" charset="0"/>
                </a:endParaRPr>
              </a:p>
            </p:txBody>
          </p:sp>
        </p:grpSp>
        <p:grpSp>
          <p:nvGrpSpPr>
            <p:cNvPr id="48" name="Group 124"/>
            <p:cNvGrpSpPr>
              <a:grpSpLocks/>
            </p:cNvGrpSpPr>
            <p:nvPr/>
          </p:nvGrpSpPr>
          <p:grpSpPr bwMode="auto">
            <a:xfrm rot="8403382">
              <a:off x="3123437" y="4362779"/>
              <a:ext cx="502432" cy="475352"/>
              <a:chOff x="1115" y="1515"/>
              <a:chExt cx="256" cy="308"/>
            </a:xfrm>
            <a:noFill/>
          </p:grpSpPr>
          <p:sp>
            <p:nvSpPr>
              <p:cNvPr id="125" name="Arc 72"/>
              <p:cNvSpPr>
                <a:spLocks/>
              </p:cNvSpPr>
              <p:nvPr/>
            </p:nvSpPr>
            <p:spPr bwMode="auto">
              <a:xfrm flipH="1">
                <a:off x="1115" y="1515"/>
                <a:ext cx="161" cy="308"/>
              </a:xfrm>
              <a:custGeom>
                <a:avLst/>
                <a:gdLst>
                  <a:gd name="G0" fmla="+- 923 0 0"/>
                  <a:gd name="G1" fmla="+- 21600 0 0"/>
                  <a:gd name="G2" fmla="+- 21600 0 0"/>
                  <a:gd name="T0" fmla="*/ 923 w 22523"/>
                  <a:gd name="T1" fmla="*/ 0 h 43200"/>
                  <a:gd name="T2" fmla="*/ 0 w 22523"/>
                  <a:gd name="T3" fmla="*/ 43180 h 43200"/>
                  <a:gd name="T4" fmla="*/ 923 w 225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523" h="43200" fill="none" extrusionOk="0">
                    <a:moveTo>
                      <a:pt x="923" y="0"/>
                    </a:moveTo>
                    <a:cubicBezTo>
                      <a:pt x="12852" y="0"/>
                      <a:pt x="22523" y="9670"/>
                      <a:pt x="22523" y="21600"/>
                    </a:cubicBezTo>
                    <a:cubicBezTo>
                      <a:pt x="22523" y="33529"/>
                      <a:pt x="12852" y="43200"/>
                      <a:pt x="923" y="43200"/>
                    </a:cubicBezTo>
                    <a:cubicBezTo>
                      <a:pt x="615" y="43200"/>
                      <a:pt x="307" y="43193"/>
                      <a:pt x="-1" y="43180"/>
                    </a:cubicBezTo>
                  </a:path>
                  <a:path w="22523" h="43200" stroke="0" extrusionOk="0">
                    <a:moveTo>
                      <a:pt x="923" y="0"/>
                    </a:moveTo>
                    <a:cubicBezTo>
                      <a:pt x="12852" y="0"/>
                      <a:pt x="22523" y="9670"/>
                      <a:pt x="22523" y="21600"/>
                    </a:cubicBezTo>
                    <a:cubicBezTo>
                      <a:pt x="22523" y="33529"/>
                      <a:pt x="12852" y="43200"/>
                      <a:pt x="923" y="43200"/>
                    </a:cubicBezTo>
                    <a:cubicBezTo>
                      <a:pt x="615" y="43200"/>
                      <a:pt x="307" y="43193"/>
                      <a:pt x="-1" y="43180"/>
                    </a:cubicBezTo>
                    <a:lnTo>
                      <a:pt x="923" y="21600"/>
                    </a:lnTo>
                    <a:close/>
                  </a:path>
                </a:pathLst>
              </a:custGeom>
              <a:grpFill/>
              <a:ln w="2857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33231" tIns="33231" rIns="33231" bIns="33231" anchor="ctr"/>
              <a:lstStyle/>
              <a:p>
                <a:pPr algn="ctr" defTabSz="539275" fontAlgn="auto" latinLnBrk="0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100" kern="0" dirty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  <a:sym typeface="Apple SD 산돌고딕 Neo 옅은체" charset="0"/>
                </a:endParaRPr>
              </a:p>
            </p:txBody>
          </p:sp>
          <p:sp>
            <p:nvSpPr>
              <p:cNvPr id="126" name="Arc 71"/>
              <p:cNvSpPr>
                <a:spLocks/>
              </p:cNvSpPr>
              <p:nvPr/>
            </p:nvSpPr>
            <p:spPr bwMode="auto">
              <a:xfrm flipH="1">
                <a:off x="1220" y="1536"/>
                <a:ext cx="137" cy="264"/>
              </a:xfrm>
              <a:custGeom>
                <a:avLst/>
                <a:gdLst>
                  <a:gd name="G0" fmla="+- 5235 0 0"/>
                  <a:gd name="G1" fmla="+- 21600 0 0"/>
                  <a:gd name="G2" fmla="+- 21600 0 0"/>
                  <a:gd name="T0" fmla="*/ 5235 w 26835"/>
                  <a:gd name="T1" fmla="*/ 0 h 43200"/>
                  <a:gd name="T2" fmla="*/ 0 w 26835"/>
                  <a:gd name="T3" fmla="*/ 42556 h 43200"/>
                  <a:gd name="T4" fmla="*/ 5235 w 2683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835" h="43200" fill="none" extrusionOk="0">
                    <a:moveTo>
                      <a:pt x="5235" y="0"/>
                    </a:moveTo>
                    <a:cubicBezTo>
                      <a:pt x="17164" y="0"/>
                      <a:pt x="26835" y="9670"/>
                      <a:pt x="26835" y="21600"/>
                    </a:cubicBezTo>
                    <a:cubicBezTo>
                      <a:pt x="26835" y="33529"/>
                      <a:pt x="17164" y="43200"/>
                      <a:pt x="5235" y="43200"/>
                    </a:cubicBezTo>
                    <a:cubicBezTo>
                      <a:pt x="3470" y="43200"/>
                      <a:pt x="1712" y="42983"/>
                      <a:pt x="-1" y="42556"/>
                    </a:cubicBezTo>
                  </a:path>
                  <a:path w="26835" h="43200" stroke="0" extrusionOk="0">
                    <a:moveTo>
                      <a:pt x="5235" y="0"/>
                    </a:moveTo>
                    <a:cubicBezTo>
                      <a:pt x="17164" y="0"/>
                      <a:pt x="26835" y="9670"/>
                      <a:pt x="26835" y="21600"/>
                    </a:cubicBezTo>
                    <a:cubicBezTo>
                      <a:pt x="26835" y="33529"/>
                      <a:pt x="17164" y="43200"/>
                      <a:pt x="5235" y="43200"/>
                    </a:cubicBezTo>
                    <a:cubicBezTo>
                      <a:pt x="3470" y="43200"/>
                      <a:pt x="1712" y="42983"/>
                      <a:pt x="-1" y="42556"/>
                    </a:cubicBezTo>
                    <a:lnTo>
                      <a:pt x="5235" y="21600"/>
                    </a:lnTo>
                    <a:close/>
                  </a:path>
                </a:pathLst>
              </a:custGeom>
              <a:grpFill/>
              <a:ln w="2857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33231" tIns="33231" rIns="33231" bIns="33231" anchor="ctr"/>
              <a:lstStyle/>
              <a:p>
                <a:pPr algn="ctr" defTabSz="539275" fontAlgn="auto" latinLnBrk="0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100" kern="0" dirty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  <a:sym typeface="Apple SD 산돌고딕 Neo 옅은체" charset="0"/>
                </a:endParaRPr>
              </a:p>
            </p:txBody>
          </p:sp>
          <p:sp>
            <p:nvSpPr>
              <p:cNvPr id="127" name="Arc 73"/>
              <p:cNvSpPr>
                <a:spLocks/>
              </p:cNvSpPr>
              <p:nvPr/>
            </p:nvSpPr>
            <p:spPr bwMode="auto">
              <a:xfrm flipH="1">
                <a:off x="1316" y="1584"/>
                <a:ext cx="55" cy="179"/>
              </a:xfrm>
              <a:custGeom>
                <a:avLst/>
                <a:gdLst>
                  <a:gd name="G0" fmla="+- 5235 0 0"/>
                  <a:gd name="G1" fmla="+- 21600 0 0"/>
                  <a:gd name="G2" fmla="+- 21600 0 0"/>
                  <a:gd name="T0" fmla="*/ 5235 w 26835"/>
                  <a:gd name="T1" fmla="*/ 0 h 43200"/>
                  <a:gd name="T2" fmla="*/ 0 w 26835"/>
                  <a:gd name="T3" fmla="*/ 42556 h 43200"/>
                  <a:gd name="T4" fmla="*/ 5235 w 2683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835" h="43200" fill="none" extrusionOk="0">
                    <a:moveTo>
                      <a:pt x="5235" y="0"/>
                    </a:moveTo>
                    <a:cubicBezTo>
                      <a:pt x="17164" y="0"/>
                      <a:pt x="26835" y="9670"/>
                      <a:pt x="26835" y="21600"/>
                    </a:cubicBezTo>
                    <a:cubicBezTo>
                      <a:pt x="26835" y="33529"/>
                      <a:pt x="17164" y="43200"/>
                      <a:pt x="5235" y="43200"/>
                    </a:cubicBezTo>
                    <a:cubicBezTo>
                      <a:pt x="3470" y="43200"/>
                      <a:pt x="1712" y="42983"/>
                      <a:pt x="-1" y="42556"/>
                    </a:cubicBezTo>
                  </a:path>
                  <a:path w="26835" h="43200" stroke="0" extrusionOk="0">
                    <a:moveTo>
                      <a:pt x="5235" y="0"/>
                    </a:moveTo>
                    <a:cubicBezTo>
                      <a:pt x="17164" y="0"/>
                      <a:pt x="26835" y="9670"/>
                      <a:pt x="26835" y="21600"/>
                    </a:cubicBezTo>
                    <a:cubicBezTo>
                      <a:pt x="26835" y="33529"/>
                      <a:pt x="17164" y="43200"/>
                      <a:pt x="5235" y="43200"/>
                    </a:cubicBezTo>
                    <a:cubicBezTo>
                      <a:pt x="3470" y="43200"/>
                      <a:pt x="1712" y="42983"/>
                      <a:pt x="-1" y="42556"/>
                    </a:cubicBezTo>
                    <a:lnTo>
                      <a:pt x="5235" y="21600"/>
                    </a:lnTo>
                    <a:close/>
                  </a:path>
                </a:pathLst>
              </a:custGeom>
              <a:grpFill/>
              <a:ln w="28575">
                <a:solidFill>
                  <a:srgbClr val="FF66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33231" tIns="33231" rIns="33231" bIns="33231" anchor="ctr"/>
              <a:lstStyle/>
              <a:p>
                <a:pPr algn="ctr" defTabSz="539275" fontAlgn="auto" latinLnBrk="0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100" kern="0" dirty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  <a:sym typeface="Apple SD 산돌고딕 Neo 옅은체" charset="0"/>
                </a:endParaRPr>
              </a:p>
            </p:txBody>
          </p:sp>
        </p:grpSp>
        <p:sp>
          <p:nvSpPr>
            <p:cNvPr id="49" name="Line 85"/>
            <p:cNvSpPr>
              <a:spLocks noChangeShapeType="1"/>
            </p:cNvSpPr>
            <p:nvPr/>
          </p:nvSpPr>
          <p:spPr bwMode="auto">
            <a:xfrm flipV="1">
              <a:off x="1951166" y="2859095"/>
              <a:ext cx="0" cy="318487"/>
            </a:xfrm>
            <a:prstGeom prst="line">
              <a:avLst/>
            </a:prstGeom>
            <a:noFill/>
            <a:ln w="38100">
              <a:solidFill>
                <a:srgbClr val="9966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3231" tIns="33231" rIns="33231" bIns="33231"/>
            <a:lstStyle/>
            <a:p>
              <a:pPr algn="ctr" defTabSz="539275" fontAlgn="auto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100" kern="0" dirty="0">
                <a:solidFill>
                  <a:sysClr val="windowText" lastClr="000000"/>
                </a:solidFill>
                <a:latin typeface="HY견고딕" pitchFamily="18" charset="-127"/>
                <a:ea typeface="HY견고딕" pitchFamily="18" charset="-127"/>
                <a:sym typeface="Apple SD 산돌고딕 Neo 옅은체" charset="0"/>
              </a:endParaRPr>
            </a:p>
          </p:txBody>
        </p:sp>
        <p:cxnSp>
          <p:nvCxnSpPr>
            <p:cNvPr id="50" name="꺾인 연결선 49"/>
            <p:cNvCxnSpPr>
              <a:stCxn id="49" idx="1"/>
            </p:cNvCxnSpPr>
            <p:nvPr/>
          </p:nvCxnSpPr>
          <p:spPr bwMode="auto">
            <a:xfrm rot="16200000" flipH="1">
              <a:off x="1911720" y="2897549"/>
              <a:ext cx="635100" cy="557088"/>
            </a:xfrm>
            <a:prstGeom prst="bentConnector3">
              <a:avLst>
                <a:gd name="adj1" fmla="val 50000"/>
              </a:avLst>
            </a:prstGeom>
            <a:noFill/>
            <a:ln w="19050" cap="flat" cmpd="sng" algn="ctr">
              <a:solidFill>
                <a:srgbClr val="FF9900"/>
              </a:solidFill>
              <a:prstDash val="sysDot"/>
              <a:round/>
              <a:headEnd type="triangle" w="med" len="med"/>
              <a:tailEnd type="triangle" w="med" len="med"/>
            </a:ln>
            <a:effectLst>
              <a:glow rad="101600">
                <a:srgbClr val="92D050">
                  <a:alpha val="40000"/>
                </a:srgbClr>
              </a:glow>
            </a:effectLst>
          </p:spPr>
        </p:cxnSp>
        <p:pic>
          <p:nvPicPr>
            <p:cNvPr id="51" name="Picture 473" descr="C:\Users\shykim\AppData\Local\Microsoft\Windows\Temporary Internet Files\Content.IE5\VBN09G60\MC900441735[1].png"/>
            <p:cNvPicPr>
              <a:picLocks noChangeAspect="1" noChangeArrowheads="1"/>
            </p:cNvPicPr>
            <p:nvPr/>
          </p:nvPicPr>
          <p:blipFill>
            <a:blip r:embed="rId6" cstate="print">
              <a:duotone>
                <a:prstClr val="black"/>
                <a:srgbClr val="000066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312672">
              <a:off x="4294768" y="3621290"/>
              <a:ext cx="221002" cy="2658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원호 51"/>
            <p:cNvSpPr/>
            <p:nvPr/>
          </p:nvSpPr>
          <p:spPr bwMode="auto">
            <a:xfrm rot="5648077" flipV="1">
              <a:off x="1901561" y="3230015"/>
              <a:ext cx="1999829" cy="1003652"/>
            </a:xfrm>
            <a:prstGeom prst="arc">
              <a:avLst>
                <a:gd name="adj1" fmla="val 16241485"/>
                <a:gd name="adj2" fmla="val 21581632"/>
              </a:avLst>
            </a:prstGeom>
            <a:noFill/>
            <a:ln w="38100" cap="flat" cmpd="sng" algn="ctr">
              <a:solidFill>
                <a:srgbClr val="FFE89F"/>
              </a:solidFill>
              <a:prstDash val="solid"/>
              <a:headEnd type="triangle" w="med" len="med"/>
              <a:tailEnd type="triangl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defTabSz="539275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kern="0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  <a:sym typeface="Apple SD 산돌고딕 Neo 옅은체" charset="0"/>
              </a:endParaRPr>
            </a:p>
          </p:txBody>
        </p:sp>
        <p:sp>
          <p:nvSpPr>
            <p:cNvPr id="53" name="자유형 52"/>
            <p:cNvSpPr/>
            <p:nvPr/>
          </p:nvSpPr>
          <p:spPr bwMode="auto">
            <a:xfrm rot="21047547">
              <a:off x="2775949" y="3524345"/>
              <a:ext cx="1300859" cy="170522"/>
            </a:xfrm>
            <a:custGeom>
              <a:avLst/>
              <a:gdLst>
                <a:gd name="connsiteX0" fmla="*/ 1324947 w 1324947"/>
                <a:gd name="connsiteY0" fmla="*/ 335902 h 335902"/>
                <a:gd name="connsiteX1" fmla="*/ 634482 w 1324947"/>
                <a:gd name="connsiteY1" fmla="*/ 261257 h 335902"/>
                <a:gd name="connsiteX2" fmla="*/ 0 w 1324947"/>
                <a:gd name="connsiteY2" fmla="*/ 0 h 335902"/>
                <a:gd name="connsiteX3" fmla="*/ 0 w 1324947"/>
                <a:gd name="connsiteY3" fmla="*/ 0 h 335902"/>
                <a:gd name="connsiteX4" fmla="*/ 0 w 1324947"/>
                <a:gd name="connsiteY4" fmla="*/ 0 h 33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4947" h="335902">
                  <a:moveTo>
                    <a:pt x="1324947" y="335902"/>
                  </a:moveTo>
                  <a:cubicBezTo>
                    <a:pt x="1090126" y="326571"/>
                    <a:pt x="855306" y="317241"/>
                    <a:pt x="634482" y="261257"/>
                  </a:cubicBezTo>
                  <a:cubicBezTo>
                    <a:pt x="413658" y="205273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175" cap="flat" cmpd="sng" algn="ctr">
              <a:solidFill>
                <a:srgbClr val="FF9900"/>
              </a:solidFill>
              <a:prstDash val="sysDash"/>
              <a:round/>
              <a:headEnd type="none" w="med" len="med"/>
              <a:tailEnd type="triangle" w="med" len="med"/>
            </a:ln>
            <a:effectLst>
              <a:glow rad="101600">
                <a:srgbClr val="92D050">
                  <a:alpha val="40000"/>
                </a:srgbClr>
              </a:glow>
            </a:effectLst>
          </p:spPr>
          <p:txBody>
            <a:bodyPr anchor="ctr"/>
            <a:lstStyle/>
            <a:p>
              <a:pPr algn="ctr" defTabSz="539275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kern="0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  <a:sym typeface="Apple SD 산돌고딕 Neo 옅은체" charset="0"/>
              </a:endParaRPr>
            </a:p>
          </p:txBody>
        </p:sp>
        <p:sp>
          <p:nvSpPr>
            <p:cNvPr id="54" name="자유형 53"/>
            <p:cNvSpPr/>
            <p:nvPr/>
          </p:nvSpPr>
          <p:spPr bwMode="auto">
            <a:xfrm>
              <a:off x="2649536" y="3705187"/>
              <a:ext cx="512938" cy="669635"/>
            </a:xfrm>
            <a:custGeom>
              <a:avLst/>
              <a:gdLst>
                <a:gd name="connsiteX0" fmla="*/ 727787 w 727787"/>
                <a:gd name="connsiteY0" fmla="*/ 998376 h 998376"/>
                <a:gd name="connsiteX1" fmla="*/ 345232 w 727787"/>
                <a:gd name="connsiteY1" fmla="*/ 802433 h 998376"/>
                <a:gd name="connsiteX2" fmla="*/ 130628 w 727787"/>
                <a:gd name="connsiteY2" fmla="*/ 597159 h 998376"/>
                <a:gd name="connsiteX3" fmla="*/ 0 w 727787"/>
                <a:gd name="connsiteY3" fmla="*/ 0 h 998376"/>
                <a:gd name="connsiteX4" fmla="*/ 0 w 727787"/>
                <a:gd name="connsiteY4" fmla="*/ 0 h 998376"/>
                <a:gd name="connsiteX5" fmla="*/ 0 w 727787"/>
                <a:gd name="connsiteY5" fmla="*/ 0 h 998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787" h="998376">
                  <a:moveTo>
                    <a:pt x="727787" y="998376"/>
                  </a:moveTo>
                  <a:cubicBezTo>
                    <a:pt x="586272" y="933839"/>
                    <a:pt x="444758" y="869302"/>
                    <a:pt x="345232" y="802433"/>
                  </a:cubicBezTo>
                  <a:cubicBezTo>
                    <a:pt x="245705" y="735563"/>
                    <a:pt x="188167" y="730898"/>
                    <a:pt x="130628" y="597159"/>
                  </a:cubicBezTo>
                  <a:cubicBezTo>
                    <a:pt x="73089" y="46342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175" cap="flat" cmpd="sng" algn="ctr">
              <a:solidFill>
                <a:srgbClr val="FF9900"/>
              </a:solidFill>
              <a:prstDash val="sysDash"/>
              <a:round/>
              <a:headEnd type="none" w="med" len="med"/>
              <a:tailEnd type="triangle" w="med" len="med"/>
            </a:ln>
            <a:effectLst>
              <a:glow rad="101600">
                <a:srgbClr val="92D050">
                  <a:alpha val="40000"/>
                </a:srgbClr>
              </a:glow>
            </a:effectLst>
          </p:spPr>
          <p:txBody>
            <a:bodyPr anchor="ctr"/>
            <a:lstStyle/>
            <a:p>
              <a:pPr algn="ctr" defTabSz="539275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kern="0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  <a:sym typeface="Apple SD 산돌고딕 Neo 옅은체" charset="0"/>
              </a:endParaRPr>
            </a:p>
          </p:txBody>
        </p:sp>
        <p:sp>
          <p:nvSpPr>
            <p:cNvPr id="55" name="Rectangle 79"/>
            <p:cNvSpPr>
              <a:spLocks noChangeArrowheads="1"/>
            </p:cNvSpPr>
            <p:nvPr/>
          </p:nvSpPr>
          <p:spPr bwMode="auto">
            <a:xfrm>
              <a:off x="4191258" y="3212882"/>
              <a:ext cx="369455" cy="1670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3231" tIns="33231" rIns="33231" bIns="33231" anchor="ctr"/>
            <a:lstStyle>
              <a:lvl1pPr defTabSz="593725" eaLnBrk="0">
                <a:defRPr sz="3600">
                  <a:solidFill>
                    <a:srgbClr val="000000"/>
                  </a:solidFill>
                  <a:latin typeface="Apple SD 산돌고딕 Neo 옅은체" charset="0"/>
                  <a:ea typeface="Apple SD 산돌고딕 Neo 옅은체" charset="0"/>
                  <a:cs typeface="Apple SD 산돌고딕 Neo 옅은체" charset="0"/>
                  <a:sym typeface="Apple SD 산돌고딕 Neo 옅은체" charset="0"/>
                </a:defRPr>
              </a:lvl1pPr>
              <a:lvl2pPr defTabSz="593725" eaLnBrk="0">
                <a:defRPr sz="3600">
                  <a:solidFill>
                    <a:srgbClr val="000000"/>
                  </a:solidFill>
                  <a:latin typeface="Apple SD 산돌고딕 Neo 옅은체" charset="0"/>
                  <a:ea typeface="Apple SD 산돌고딕 Neo 옅은체" charset="0"/>
                  <a:cs typeface="Apple SD 산돌고딕 Neo 옅은체" charset="0"/>
                  <a:sym typeface="Apple SD 산돌고딕 Neo 옅은체" charset="0"/>
                </a:defRPr>
              </a:lvl2pPr>
              <a:lvl3pPr defTabSz="593725" eaLnBrk="0">
                <a:defRPr sz="3600">
                  <a:solidFill>
                    <a:srgbClr val="000000"/>
                  </a:solidFill>
                  <a:latin typeface="Apple SD 산돌고딕 Neo 옅은체" charset="0"/>
                  <a:ea typeface="Apple SD 산돌고딕 Neo 옅은체" charset="0"/>
                  <a:cs typeface="Apple SD 산돌고딕 Neo 옅은체" charset="0"/>
                  <a:sym typeface="Apple SD 산돌고딕 Neo 옅은체" charset="0"/>
                </a:defRPr>
              </a:lvl3pPr>
              <a:lvl4pPr defTabSz="593725" eaLnBrk="0">
                <a:defRPr sz="3600">
                  <a:solidFill>
                    <a:srgbClr val="000000"/>
                  </a:solidFill>
                  <a:latin typeface="Apple SD 산돌고딕 Neo 옅은체" charset="0"/>
                  <a:ea typeface="Apple SD 산돌고딕 Neo 옅은체" charset="0"/>
                  <a:cs typeface="Apple SD 산돌고딕 Neo 옅은체" charset="0"/>
                  <a:sym typeface="Apple SD 산돌고딕 Neo 옅은체" charset="0"/>
                </a:defRPr>
              </a:lvl4pPr>
              <a:lvl5pPr defTabSz="593725" eaLnBrk="0">
                <a:defRPr sz="3600">
                  <a:solidFill>
                    <a:srgbClr val="000000"/>
                  </a:solidFill>
                  <a:latin typeface="Apple SD 산돌고딕 Neo 옅은체" charset="0"/>
                  <a:ea typeface="Apple SD 산돌고딕 Neo 옅은체" charset="0"/>
                  <a:cs typeface="Apple SD 산돌고딕 Neo 옅은체" charset="0"/>
                  <a:sym typeface="Apple SD 산돌고딕 Neo 옅은체" charset="0"/>
                </a:defRPr>
              </a:lvl5pPr>
              <a:lvl6pPr indent="-914400" algn="ctr" defTabSz="593725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Apple SD 산돌고딕 Neo 옅은체" charset="0"/>
                  <a:ea typeface="Apple SD 산돌고딕 Neo 옅은체" charset="0"/>
                  <a:cs typeface="Apple SD 산돌고딕 Neo 옅은체" charset="0"/>
                  <a:sym typeface="Apple SD 산돌고딕 Neo 옅은체" charset="0"/>
                </a:defRPr>
              </a:lvl6pPr>
              <a:lvl7pPr indent="-914400" algn="ctr" defTabSz="593725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Apple SD 산돌고딕 Neo 옅은체" charset="0"/>
                  <a:ea typeface="Apple SD 산돌고딕 Neo 옅은체" charset="0"/>
                  <a:cs typeface="Apple SD 산돌고딕 Neo 옅은체" charset="0"/>
                  <a:sym typeface="Apple SD 산돌고딕 Neo 옅은체" charset="0"/>
                </a:defRPr>
              </a:lvl7pPr>
              <a:lvl8pPr indent="-914400" algn="ctr" defTabSz="593725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Apple SD 산돌고딕 Neo 옅은체" charset="0"/>
                  <a:ea typeface="Apple SD 산돌고딕 Neo 옅은체" charset="0"/>
                  <a:cs typeface="Apple SD 산돌고딕 Neo 옅은체" charset="0"/>
                  <a:sym typeface="Apple SD 산돌고딕 Neo 옅은체" charset="0"/>
                </a:defRPr>
              </a:lvl8pPr>
              <a:lvl9pPr indent="-914400" algn="ctr" defTabSz="593725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Apple SD 산돌고딕 Neo 옅은체" charset="0"/>
                  <a:ea typeface="Apple SD 산돌고딕 Neo 옅은체" charset="0"/>
                  <a:cs typeface="Apple SD 산돌고딕 Neo 옅은체" charset="0"/>
                  <a:sym typeface="Apple SD 산돌고딕 Neo 옅은체" charset="0"/>
                </a:defRPr>
              </a:lvl9pPr>
            </a:lstStyle>
            <a:p>
              <a:pPr algn="ctr" eaLnBrk="1" latinLnBrk="0" hangingPunct="0">
                <a:defRPr/>
              </a:pPr>
              <a:r>
                <a:rPr kumimoji="0" lang="en-US" altLang="ko-KR" sz="1050" b="1" kern="0">
                  <a:latin typeface="휴먼모음T" pitchFamily="18" charset="-127"/>
                  <a:ea typeface="휴먼모음T" pitchFamily="18" charset="-127"/>
                  <a:cs typeface="Arial Unicode MS" pitchFamily="50" charset="-127"/>
                </a:rPr>
                <a:t>AP</a:t>
              </a:r>
            </a:p>
          </p:txBody>
        </p:sp>
        <p:sp>
          <p:nvSpPr>
            <p:cNvPr id="56" name="자유형 55"/>
            <p:cNvSpPr/>
            <p:nvPr/>
          </p:nvSpPr>
          <p:spPr bwMode="auto">
            <a:xfrm rot="17533836">
              <a:off x="2802229" y="3055237"/>
              <a:ext cx="720492" cy="444928"/>
            </a:xfrm>
            <a:custGeom>
              <a:avLst/>
              <a:gdLst>
                <a:gd name="connsiteX0" fmla="*/ 1324947 w 1324947"/>
                <a:gd name="connsiteY0" fmla="*/ 335902 h 335902"/>
                <a:gd name="connsiteX1" fmla="*/ 634482 w 1324947"/>
                <a:gd name="connsiteY1" fmla="*/ 261257 h 335902"/>
                <a:gd name="connsiteX2" fmla="*/ 0 w 1324947"/>
                <a:gd name="connsiteY2" fmla="*/ 0 h 335902"/>
                <a:gd name="connsiteX3" fmla="*/ 0 w 1324947"/>
                <a:gd name="connsiteY3" fmla="*/ 0 h 335902"/>
                <a:gd name="connsiteX4" fmla="*/ 0 w 1324947"/>
                <a:gd name="connsiteY4" fmla="*/ 0 h 33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4947" h="335902">
                  <a:moveTo>
                    <a:pt x="1324947" y="335902"/>
                  </a:moveTo>
                  <a:cubicBezTo>
                    <a:pt x="1090126" y="326571"/>
                    <a:pt x="855306" y="317241"/>
                    <a:pt x="634482" y="261257"/>
                  </a:cubicBezTo>
                  <a:cubicBezTo>
                    <a:pt x="413658" y="205273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w="3175" cap="flat" cmpd="sng" algn="ctr">
              <a:solidFill>
                <a:srgbClr val="FF9900"/>
              </a:solidFill>
              <a:prstDash val="sysDash"/>
              <a:round/>
              <a:headEnd type="none" w="med" len="med"/>
              <a:tailEnd type="triangle" w="med" len="med"/>
            </a:ln>
            <a:effectLst>
              <a:glow rad="101600">
                <a:srgbClr val="92D050">
                  <a:alpha val="40000"/>
                </a:srgbClr>
              </a:glow>
            </a:effectLst>
          </p:spPr>
          <p:txBody>
            <a:bodyPr anchor="ctr"/>
            <a:lstStyle/>
            <a:p>
              <a:pPr algn="ctr" defTabSz="539275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kern="0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  <a:sym typeface="Apple SD 산돌고딕 Neo 옅은체" charset="0"/>
              </a:endParaRPr>
            </a:p>
          </p:txBody>
        </p:sp>
        <p:grpSp>
          <p:nvGrpSpPr>
            <p:cNvPr id="57" name="Group 124"/>
            <p:cNvGrpSpPr>
              <a:grpSpLocks/>
            </p:cNvGrpSpPr>
            <p:nvPr/>
          </p:nvGrpSpPr>
          <p:grpSpPr bwMode="auto">
            <a:xfrm rot="18281083">
              <a:off x="3448473" y="2939392"/>
              <a:ext cx="110321" cy="166263"/>
              <a:chOff x="1115" y="1515"/>
              <a:chExt cx="256" cy="308"/>
            </a:xfrm>
            <a:noFill/>
            <a:scene3d>
              <a:camera prst="perspectiveRelaxedModerately"/>
              <a:lightRig rig="threePt" dir="t"/>
            </a:scene3d>
          </p:grpSpPr>
          <p:sp>
            <p:nvSpPr>
              <p:cNvPr id="122" name="Arc 72"/>
              <p:cNvSpPr>
                <a:spLocks/>
              </p:cNvSpPr>
              <p:nvPr/>
            </p:nvSpPr>
            <p:spPr bwMode="auto">
              <a:xfrm flipH="1">
                <a:off x="1115" y="1515"/>
                <a:ext cx="161" cy="308"/>
              </a:xfrm>
              <a:custGeom>
                <a:avLst/>
                <a:gdLst>
                  <a:gd name="G0" fmla="+- 923 0 0"/>
                  <a:gd name="G1" fmla="+- 21600 0 0"/>
                  <a:gd name="G2" fmla="+- 21600 0 0"/>
                  <a:gd name="T0" fmla="*/ 923 w 22523"/>
                  <a:gd name="T1" fmla="*/ 0 h 43200"/>
                  <a:gd name="T2" fmla="*/ 0 w 22523"/>
                  <a:gd name="T3" fmla="*/ 43180 h 43200"/>
                  <a:gd name="T4" fmla="*/ 923 w 225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523" h="43200" fill="none" extrusionOk="0">
                    <a:moveTo>
                      <a:pt x="923" y="0"/>
                    </a:moveTo>
                    <a:cubicBezTo>
                      <a:pt x="12852" y="0"/>
                      <a:pt x="22523" y="9670"/>
                      <a:pt x="22523" y="21600"/>
                    </a:cubicBezTo>
                    <a:cubicBezTo>
                      <a:pt x="22523" y="33529"/>
                      <a:pt x="12852" y="43200"/>
                      <a:pt x="923" y="43200"/>
                    </a:cubicBezTo>
                    <a:cubicBezTo>
                      <a:pt x="615" y="43200"/>
                      <a:pt x="307" y="43193"/>
                      <a:pt x="-1" y="43180"/>
                    </a:cubicBezTo>
                  </a:path>
                  <a:path w="22523" h="43200" stroke="0" extrusionOk="0">
                    <a:moveTo>
                      <a:pt x="923" y="0"/>
                    </a:moveTo>
                    <a:cubicBezTo>
                      <a:pt x="12852" y="0"/>
                      <a:pt x="22523" y="9670"/>
                      <a:pt x="22523" y="21600"/>
                    </a:cubicBezTo>
                    <a:cubicBezTo>
                      <a:pt x="22523" y="33529"/>
                      <a:pt x="12852" y="43200"/>
                      <a:pt x="923" y="43200"/>
                    </a:cubicBezTo>
                    <a:cubicBezTo>
                      <a:pt x="615" y="43200"/>
                      <a:pt x="307" y="43193"/>
                      <a:pt x="-1" y="43180"/>
                    </a:cubicBezTo>
                    <a:lnTo>
                      <a:pt x="923" y="21600"/>
                    </a:lnTo>
                    <a:close/>
                  </a:path>
                </a:pathLst>
              </a:custGeom>
              <a:grpFill/>
              <a:ln w="2857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33231" tIns="33231" rIns="33231" bIns="33231" anchor="ctr"/>
              <a:lstStyle/>
              <a:p>
                <a:pPr algn="ctr" defTabSz="539275" fontAlgn="auto" latinLnBrk="0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100" kern="0" dirty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  <a:sym typeface="Apple SD 산돌고딕 Neo 옅은체" charset="0"/>
                </a:endParaRPr>
              </a:p>
            </p:txBody>
          </p:sp>
          <p:sp>
            <p:nvSpPr>
              <p:cNvPr id="123" name="Arc 71"/>
              <p:cNvSpPr>
                <a:spLocks/>
              </p:cNvSpPr>
              <p:nvPr/>
            </p:nvSpPr>
            <p:spPr bwMode="auto">
              <a:xfrm flipH="1">
                <a:off x="1220" y="1536"/>
                <a:ext cx="137" cy="264"/>
              </a:xfrm>
              <a:custGeom>
                <a:avLst/>
                <a:gdLst>
                  <a:gd name="G0" fmla="+- 5235 0 0"/>
                  <a:gd name="G1" fmla="+- 21600 0 0"/>
                  <a:gd name="G2" fmla="+- 21600 0 0"/>
                  <a:gd name="T0" fmla="*/ 5235 w 26835"/>
                  <a:gd name="T1" fmla="*/ 0 h 43200"/>
                  <a:gd name="T2" fmla="*/ 0 w 26835"/>
                  <a:gd name="T3" fmla="*/ 42556 h 43200"/>
                  <a:gd name="T4" fmla="*/ 5235 w 2683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835" h="43200" fill="none" extrusionOk="0">
                    <a:moveTo>
                      <a:pt x="5235" y="0"/>
                    </a:moveTo>
                    <a:cubicBezTo>
                      <a:pt x="17164" y="0"/>
                      <a:pt x="26835" y="9670"/>
                      <a:pt x="26835" y="21600"/>
                    </a:cubicBezTo>
                    <a:cubicBezTo>
                      <a:pt x="26835" y="33529"/>
                      <a:pt x="17164" y="43200"/>
                      <a:pt x="5235" y="43200"/>
                    </a:cubicBezTo>
                    <a:cubicBezTo>
                      <a:pt x="3470" y="43200"/>
                      <a:pt x="1712" y="42983"/>
                      <a:pt x="-1" y="42556"/>
                    </a:cubicBezTo>
                  </a:path>
                  <a:path w="26835" h="43200" stroke="0" extrusionOk="0">
                    <a:moveTo>
                      <a:pt x="5235" y="0"/>
                    </a:moveTo>
                    <a:cubicBezTo>
                      <a:pt x="17164" y="0"/>
                      <a:pt x="26835" y="9670"/>
                      <a:pt x="26835" y="21600"/>
                    </a:cubicBezTo>
                    <a:cubicBezTo>
                      <a:pt x="26835" y="33529"/>
                      <a:pt x="17164" y="43200"/>
                      <a:pt x="5235" y="43200"/>
                    </a:cubicBezTo>
                    <a:cubicBezTo>
                      <a:pt x="3470" y="43200"/>
                      <a:pt x="1712" y="42983"/>
                      <a:pt x="-1" y="42556"/>
                    </a:cubicBezTo>
                    <a:lnTo>
                      <a:pt x="5235" y="21600"/>
                    </a:lnTo>
                    <a:close/>
                  </a:path>
                </a:pathLst>
              </a:custGeom>
              <a:grpFill/>
              <a:ln w="2857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33231" tIns="33231" rIns="33231" bIns="33231" anchor="ctr"/>
              <a:lstStyle/>
              <a:p>
                <a:pPr algn="ctr" defTabSz="539275" fontAlgn="auto" latinLnBrk="0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100" kern="0" dirty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  <a:sym typeface="Apple SD 산돌고딕 Neo 옅은체" charset="0"/>
                </a:endParaRPr>
              </a:p>
            </p:txBody>
          </p:sp>
          <p:sp>
            <p:nvSpPr>
              <p:cNvPr id="124" name="Arc 73"/>
              <p:cNvSpPr>
                <a:spLocks/>
              </p:cNvSpPr>
              <p:nvPr/>
            </p:nvSpPr>
            <p:spPr bwMode="auto">
              <a:xfrm flipH="1">
                <a:off x="1316" y="1584"/>
                <a:ext cx="55" cy="179"/>
              </a:xfrm>
              <a:custGeom>
                <a:avLst/>
                <a:gdLst>
                  <a:gd name="G0" fmla="+- 5235 0 0"/>
                  <a:gd name="G1" fmla="+- 21600 0 0"/>
                  <a:gd name="G2" fmla="+- 21600 0 0"/>
                  <a:gd name="T0" fmla="*/ 5235 w 26835"/>
                  <a:gd name="T1" fmla="*/ 0 h 43200"/>
                  <a:gd name="T2" fmla="*/ 0 w 26835"/>
                  <a:gd name="T3" fmla="*/ 42556 h 43200"/>
                  <a:gd name="T4" fmla="*/ 5235 w 2683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835" h="43200" fill="none" extrusionOk="0">
                    <a:moveTo>
                      <a:pt x="5235" y="0"/>
                    </a:moveTo>
                    <a:cubicBezTo>
                      <a:pt x="17164" y="0"/>
                      <a:pt x="26835" y="9670"/>
                      <a:pt x="26835" y="21600"/>
                    </a:cubicBezTo>
                    <a:cubicBezTo>
                      <a:pt x="26835" y="33529"/>
                      <a:pt x="17164" y="43200"/>
                      <a:pt x="5235" y="43200"/>
                    </a:cubicBezTo>
                    <a:cubicBezTo>
                      <a:pt x="3470" y="43200"/>
                      <a:pt x="1712" y="42983"/>
                      <a:pt x="-1" y="42556"/>
                    </a:cubicBezTo>
                  </a:path>
                  <a:path w="26835" h="43200" stroke="0" extrusionOk="0">
                    <a:moveTo>
                      <a:pt x="5235" y="0"/>
                    </a:moveTo>
                    <a:cubicBezTo>
                      <a:pt x="17164" y="0"/>
                      <a:pt x="26835" y="9670"/>
                      <a:pt x="26835" y="21600"/>
                    </a:cubicBezTo>
                    <a:cubicBezTo>
                      <a:pt x="26835" y="33529"/>
                      <a:pt x="17164" y="43200"/>
                      <a:pt x="5235" y="43200"/>
                    </a:cubicBezTo>
                    <a:cubicBezTo>
                      <a:pt x="3470" y="43200"/>
                      <a:pt x="1712" y="42983"/>
                      <a:pt x="-1" y="42556"/>
                    </a:cubicBezTo>
                    <a:lnTo>
                      <a:pt x="5235" y="21600"/>
                    </a:lnTo>
                    <a:close/>
                  </a:path>
                </a:pathLst>
              </a:custGeom>
              <a:grpFill/>
              <a:ln w="28575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33231" tIns="33231" rIns="33231" bIns="33231" anchor="ctr"/>
              <a:lstStyle/>
              <a:p>
                <a:pPr algn="ctr" defTabSz="539275" fontAlgn="auto" latinLnBrk="0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100" kern="0" dirty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  <a:sym typeface="Apple SD 산돌고딕 Neo 옅은체" charset="0"/>
                </a:endParaRPr>
              </a:p>
            </p:txBody>
          </p:sp>
        </p:grpSp>
        <p:sp>
          <p:nvSpPr>
            <p:cNvPr id="58" name="Rectangle 79"/>
            <p:cNvSpPr>
              <a:spLocks noChangeArrowheads="1"/>
            </p:cNvSpPr>
            <p:nvPr/>
          </p:nvSpPr>
          <p:spPr bwMode="auto">
            <a:xfrm>
              <a:off x="3376980" y="2655209"/>
              <a:ext cx="481399" cy="1734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3231" tIns="33231" rIns="33231" bIns="33231" anchor="ctr"/>
            <a:lstStyle>
              <a:lvl1pPr defTabSz="593725" eaLnBrk="0">
                <a:defRPr sz="3600">
                  <a:solidFill>
                    <a:srgbClr val="000000"/>
                  </a:solidFill>
                  <a:latin typeface="Apple SD 산돌고딕 Neo 옅은체" charset="0"/>
                  <a:ea typeface="Apple SD 산돌고딕 Neo 옅은체" charset="0"/>
                  <a:cs typeface="Apple SD 산돌고딕 Neo 옅은체" charset="0"/>
                  <a:sym typeface="Apple SD 산돌고딕 Neo 옅은체" charset="0"/>
                </a:defRPr>
              </a:lvl1pPr>
              <a:lvl2pPr defTabSz="593725" eaLnBrk="0">
                <a:defRPr sz="3600">
                  <a:solidFill>
                    <a:srgbClr val="000000"/>
                  </a:solidFill>
                  <a:latin typeface="Apple SD 산돌고딕 Neo 옅은체" charset="0"/>
                  <a:ea typeface="Apple SD 산돌고딕 Neo 옅은체" charset="0"/>
                  <a:cs typeface="Apple SD 산돌고딕 Neo 옅은체" charset="0"/>
                  <a:sym typeface="Apple SD 산돌고딕 Neo 옅은체" charset="0"/>
                </a:defRPr>
              </a:lvl2pPr>
              <a:lvl3pPr defTabSz="593725" eaLnBrk="0">
                <a:defRPr sz="3600">
                  <a:solidFill>
                    <a:srgbClr val="000000"/>
                  </a:solidFill>
                  <a:latin typeface="Apple SD 산돌고딕 Neo 옅은체" charset="0"/>
                  <a:ea typeface="Apple SD 산돌고딕 Neo 옅은체" charset="0"/>
                  <a:cs typeface="Apple SD 산돌고딕 Neo 옅은체" charset="0"/>
                  <a:sym typeface="Apple SD 산돌고딕 Neo 옅은체" charset="0"/>
                </a:defRPr>
              </a:lvl3pPr>
              <a:lvl4pPr defTabSz="593725" eaLnBrk="0">
                <a:defRPr sz="3600">
                  <a:solidFill>
                    <a:srgbClr val="000000"/>
                  </a:solidFill>
                  <a:latin typeface="Apple SD 산돌고딕 Neo 옅은체" charset="0"/>
                  <a:ea typeface="Apple SD 산돌고딕 Neo 옅은체" charset="0"/>
                  <a:cs typeface="Apple SD 산돌고딕 Neo 옅은체" charset="0"/>
                  <a:sym typeface="Apple SD 산돌고딕 Neo 옅은체" charset="0"/>
                </a:defRPr>
              </a:lvl4pPr>
              <a:lvl5pPr defTabSz="593725" eaLnBrk="0">
                <a:defRPr sz="3600">
                  <a:solidFill>
                    <a:srgbClr val="000000"/>
                  </a:solidFill>
                  <a:latin typeface="Apple SD 산돌고딕 Neo 옅은체" charset="0"/>
                  <a:ea typeface="Apple SD 산돌고딕 Neo 옅은체" charset="0"/>
                  <a:cs typeface="Apple SD 산돌고딕 Neo 옅은체" charset="0"/>
                  <a:sym typeface="Apple SD 산돌고딕 Neo 옅은체" charset="0"/>
                </a:defRPr>
              </a:lvl5pPr>
              <a:lvl6pPr indent="-914400" algn="ctr" defTabSz="593725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Apple SD 산돌고딕 Neo 옅은체" charset="0"/>
                  <a:ea typeface="Apple SD 산돌고딕 Neo 옅은체" charset="0"/>
                  <a:cs typeface="Apple SD 산돌고딕 Neo 옅은체" charset="0"/>
                  <a:sym typeface="Apple SD 산돌고딕 Neo 옅은체" charset="0"/>
                </a:defRPr>
              </a:lvl6pPr>
              <a:lvl7pPr indent="-914400" algn="ctr" defTabSz="593725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Apple SD 산돌고딕 Neo 옅은체" charset="0"/>
                  <a:ea typeface="Apple SD 산돌고딕 Neo 옅은체" charset="0"/>
                  <a:cs typeface="Apple SD 산돌고딕 Neo 옅은체" charset="0"/>
                  <a:sym typeface="Apple SD 산돌고딕 Neo 옅은체" charset="0"/>
                </a:defRPr>
              </a:lvl7pPr>
              <a:lvl8pPr indent="-914400" algn="ctr" defTabSz="593725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Apple SD 산돌고딕 Neo 옅은체" charset="0"/>
                  <a:ea typeface="Apple SD 산돌고딕 Neo 옅은체" charset="0"/>
                  <a:cs typeface="Apple SD 산돌고딕 Neo 옅은체" charset="0"/>
                  <a:sym typeface="Apple SD 산돌고딕 Neo 옅은체" charset="0"/>
                </a:defRPr>
              </a:lvl8pPr>
              <a:lvl9pPr indent="-914400" algn="ctr" defTabSz="593725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Apple SD 산돌고딕 Neo 옅은체" charset="0"/>
                  <a:ea typeface="Apple SD 산돌고딕 Neo 옅은체" charset="0"/>
                  <a:cs typeface="Apple SD 산돌고딕 Neo 옅은체" charset="0"/>
                  <a:sym typeface="Apple SD 산돌고딕 Neo 옅은체" charset="0"/>
                </a:defRPr>
              </a:lvl9pPr>
            </a:lstStyle>
            <a:p>
              <a:pPr algn="ctr" eaLnBrk="1" latinLnBrk="0" hangingPunct="0">
                <a:defRPr/>
              </a:pPr>
              <a:r>
                <a:rPr kumimoji="0" lang="ko-KR" altLang="en-US" sz="1050" kern="0">
                  <a:solidFill>
                    <a:srgbClr val="C00000"/>
                  </a:solidFill>
                  <a:latin typeface="휴먼모음T" pitchFamily="18" charset="-127"/>
                  <a:ea typeface="휴먼모음T" pitchFamily="18" charset="-127"/>
                  <a:cs typeface="Arial Unicode MS" pitchFamily="50" charset="-127"/>
                </a:rPr>
                <a:t>불법</a:t>
              </a:r>
              <a:r>
                <a:rPr kumimoji="0" lang="en-US" altLang="ko-KR" sz="1050" kern="0">
                  <a:solidFill>
                    <a:srgbClr val="C00000"/>
                  </a:solidFill>
                  <a:latin typeface="휴먼모음T" pitchFamily="18" charset="-127"/>
                  <a:ea typeface="휴먼모음T" pitchFamily="18" charset="-127"/>
                  <a:cs typeface="Arial Unicode MS" pitchFamily="50" charset="-127"/>
                </a:rPr>
                <a:t>AP</a:t>
              </a:r>
            </a:p>
          </p:txBody>
        </p:sp>
        <p:pic>
          <p:nvPicPr>
            <p:cNvPr id="59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0031" y="3255636"/>
              <a:ext cx="425557" cy="400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60" name="그룹 31"/>
            <p:cNvGrpSpPr>
              <a:grpSpLocks/>
            </p:cNvGrpSpPr>
            <p:nvPr/>
          </p:nvGrpSpPr>
          <p:grpSpPr bwMode="auto">
            <a:xfrm>
              <a:off x="4922095" y="3366927"/>
              <a:ext cx="524926" cy="373966"/>
              <a:chOff x="7713641" y="463025"/>
              <a:chExt cx="2596686" cy="2596686"/>
            </a:xfrm>
          </p:grpSpPr>
          <p:pic>
            <p:nvPicPr>
              <p:cNvPr id="120" name="Picture 3"/>
              <p:cNvPicPr>
                <a:picLocks noChangeAspect="1" noChangeArrowheads="1"/>
              </p:cNvPicPr>
              <p:nvPr/>
            </p:nvPicPr>
            <p:blipFill>
              <a:blip r:embed="rId8">
                <a:duotone>
                  <a:prstClr val="black"/>
                  <a:srgbClr val="53585F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13641" y="463025"/>
                <a:ext cx="2596686" cy="259668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21" name="직선 연결선 120"/>
              <p:cNvCxnSpPr/>
              <p:nvPr/>
            </p:nvCxnSpPr>
            <p:spPr bwMode="auto">
              <a:xfrm flipH="1">
                <a:off x="9343437" y="1015916"/>
                <a:ext cx="0" cy="750177"/>
              </a:xfrm>
              <a:prstGeom prst="line">
                <a:avLst/>
              </a:prstGeom>
              <a:solidFill>
                <a:srgbClr val="0365C0"/>
              </a:solidFill>
              <a:ln w="28575" cap="flat" cmpd="sng" algn="ctr">
                <a:solidFill>
                  <a:srgbClr val="FFFFFF">
                    <a:lumMod val="50000"/>
                  </a:srgbClr>
                </a:solidFill>
                <a:prstDash val="solid"/>
                <a:round/>
                <a:headEnd type="oval" w="sm" len="sm"/>
                <a:tailEnd type="none" w="med" len="med"/>
              </a:ln>
              <a:effectLst/>
            </p:spPr>
          </p:cxnSp>
        </p:grpSp>
        <p:sp>
          <p:nvSpPr>
            <p:cNvPr id="61" name="직사각형 411"/>
            <p:cNvSpPr>
              <a:spLocks noChangeArrowheads="1"/>
            </p:cNvSpPr>
            <p:nvPr/>
          </p:nvSpPr>
          <p:spPr bwMode="auto">
            <a:xfrm>
              <a:off x="2084981" y="5106266"/>
              <a:ext cx="1129109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defTabSz="539275" fontAlgn="auto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100" kern="0" dirty="0">
                  <a:solidFill>
                    <a:srgbClr val="C00000"/>
                  </a:solidFill>
                  <a:latin typeface="휴먼모음T" pitchFamily="18" charset="-127"/>
                  <a:ea typeface="휴먼모음T" pitchFamily="18" charset="-127"/>
                  <a:sym typeface="Apple SD 산돌고딕 Neo 옅은체" charset="0"/>
                </a:rPr>
                <a:t>무선 </a:t>
              </a:r>
              <a:r>
                <a:rPr kumimoji="0" lang="en-US" altLang="ko-KR" sz="1100" kern="0" dirty="0" err="1">
                  <a:solidFill>
                    <a:srgbClr val="C00000"/>
                  </a:solidFill>
                  <a:latin typeface="휴먼모음T" pitchFamily="18" charset="-127"/>
                  <a:ea typeface="휴먼모음T" pitchFamily="18" charset="-127"/>
                  <a:sym typeface="Apple SD 산돌고딕 Neo 옅은체" charset="0"/>
                </a:rPr>
                <a:t>DoS</a:t>
              </a:r>
              <a:endParaRPr kumimoji="0" lang="en-US" altLang="ko-KR" sz="1100" kern="0" dirty="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  <a:sym typeface="Apple SD 산돌고딕 Neo 옅은체" charset="0"/>
              </a:endParaRPr>
            </a:p>
          </p:txBody>
        </p:sp>
        <p:sp>
          <p:nvSpPr>
            <p:cNvPr id="62" name="Line 121"/>
            <p:cNvSpPr>
              <a:spLocks noChangeShapeType="1"/>
            </p:cNvSpPr>
            <p:nvPr/>
          </p:nvSpPr>
          <p:spPr bwMode="auto">
            <a:xfrm flipH="1" flipV="1">
              <a:off x="3645323" y="3009898"/>
              <a:ext cx="0" cy="178939"/>
            </a:xfrm>
            <a:prstGeom prst="line">
              <a:avLst/>
            </a:prstGeom>
            <a:noFill/>
            <a:ln w="38100">
              <a:solidFill>
                <a:srgbClr val="9966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3231" tIns="33231" rIns="33231" bIns="33231"/>
            <a:lstStyle/>
            <a:p>
              <a:pPr algn="ctr" defTabSz="539275" fontAlgn="auto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100" kern="0" dirty="0">
                <a:solidFill>
                  <a:sysClr val="windowText" lastClr="000000"/>
                </a:solidFill>
                <a:latin typeface="HY견고딕" pitchFamily="18" charset="-127"/>
                <a:ea typeface="HY견고딕" pitchFamily="18" charset="-127"/>
                <a:sym typeface="Apple SD 산돌고딕 Neo 옅은체" charset="0"/>
              </a:endParaRPr>
            </a:p>
          </p:txBody>
        </p:sp>
        <p:sp>
          <p:nvSpPr>
            <p:cNvPr id="63" name="Line 121"/>
            <p:cNvSpPr>
              <a:spLocks noChangeShapeType="1"/>
            </p:cNvSpPr>
            <p:nvPr/>
          </p:nvSpPr>
          <p:spPr bwMode="auto">
            <a:xfrm flipV="1">
              <a:off x="4257788" y="3187711"/>
              <a:ext cx="0" cy="257716"/>
            </a:xfrm>
            <a:prstGeom prst="line">
              <a:avLst/>
            </a:prstGeom>
            <a:noFill/>
            <a:ln w="38100">
              <a:solidFill>
                <a:srgbClr val="9966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3231" tIns="33231" rIns="33231" bIns="33231"/>
            <a:lstStyle/>
            <a:p>
              <a:pPr algn="ctr" defTabSz="539275" fontAlgn="auto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100" kern="0" dirty="0">
                <a:solidFill>
                  <a:sysClr val="windowText" lastClr="000000"/>
                </a:solidFill>
                <a:latin typeface="HY견고딕" pitchFamily="18" charset="-127"/>
                <a:ea typeface="HY견고딕" pitchFamily="18" charset="-127"/>
                <a:sym typeface="Apple SD 산돌고딕 Neo 옅은체" charset="0"/>
              </a:endParaRPr>
            </a:p>
          </p:txBody>
        </p:sp>
        <p:pic>
          <p:nvPicPr>
            <p:cNvPr id="64" name="Picture 3"/>
            <p:cNvPicPr>
              <a:picLocks noChangeAspect="1" noChangeArrowheads="1"/>
            </p:cNvPicPr>
            <p:nvPr/>
          </p:nvPicPr>
          <p:blipFill>
            <a:blip r:embed="rId7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9064" y="2659653"/>
              <a:ext cx="425557" cy="4009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5" name="Line 83"/>
            <p:cNvSpPr>
              <a:spLocks noChangeShapeType="1"/>
            </p:cNvSpPr>
            <p:nvPr/>
          </p:nvSpPr>
          <p:spPr bwMode="auto">
            <a:xfrm flipV="1">
              <a:off x="5291076" y="3193339"/>
              <a:ext cx="0" cy="311735"/>
            </a:xfrm>
            <a:prstGeom prst="line">
              <a:avLst/>
            </a:prstGeom>
            <a:noFill/>
            <a:ln w="38100">
              <a:solidFill>
                <a:srgbClr val="99663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3231" tIns="33231" rIns="33231" bIns="33231"/>
            <a:lstStyle/>
            <a:p>
              <a:pPr algn="ctr" defTabSz="539275" fontAlgn="auto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100" kern="0" dirty="0">
                <a:solidFill>
                  <a:sysClr val="windowText" lastClr="000000"/>
                </a:solidFill>
                <a:latin typeface="HY견고딕" pitchFamily="18" charset="-127"/>
                <a:ea typeface="HY견고딕" pitchFamily="18" charset="-127"/>
                <a:sym typeface="Apple SD 산돌고딕 Neo 옅은체" charset="0"/>
              </a:endParaRPr>
            </a:p>
          </p:txBody>
        </p:sp>
        <p:sp>
          <p:nvSpPr>
            <p:cNvPr id="66" name="Rectangle 81"/>
            <p:cNvSpPr>
              <a:spLocks noChangeArrowheads="1"/>
            </p:cNvSpPr>
            <p:nvPr/>
          </p:nvSpPr>
          <p:spPr bwMode="auto">
            <a:xfrm>
              <a:off x="1818795" y="3264238"/>
              <a:ext cx="830779" cy="361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3231" tIns="33231" rIns="33231" bIns="33231" anchor="ctr"/>
            <a:lstStyle/>
            <a:p>
              <a:pPr algn="ctr" defTabSz="548068" fontAlgn="auto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b="1" kern="0" dirty="0">
                  <a:solidFill>
                    <a:srgbClr val="3333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  <a:cs typeface="Arial Unicode MS" pitchFamily="50" charset="-127"/>
                  <a:sym typeface="Apple SD 산돌고딕 Neo 옅은체" charset="0"/>
                </a:rPr>
                <a:t>WIPS </a:t>
              </a:r>
            </a:p>
            <a:p>
              <a:pPr algn="ctr" defTabSz="548068" fontAlgn="auto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b="1" kern="0" dirty="0">
                  <a:solidFill>
                    <a:srgbClr val="3333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  <a:cs typeface="Arial Unicode MS" pitchFamily="50" charset="-127"/>
                  <a:sym typeface="Apple SD 산돌고딕 Neo 옅은체" charset="0"/>
                </a:rPr>
                <a:t>Sensor </a:t>
              </a:r>
            </a:p>
          </p:txBody>
        </p:sp>
        <p:sp>
          <p:nvSpPr>
            <p:cNvPr id="67" name="원호 66"/>
            <p:cNvSpPr/>
            <p:nvPr/>
          </p:nvSpPr>
          <p:spPr bwMode="auto">
            <a:xfrm rot="9097671">
              <a:off x="2519154" y="3326728"/>
              <a:ext cx="185682" cy="253975"/>
            </a:xfrm>
            <a:prstGeom prst="arc">
              <a:avLst>
                <a:gd name="adj1" fmla="val 16200000"/>
                <a:gd name="adj2" fmla="val 13667556"/>
              </a:avLst>
            </a:prstGeom>
            <a:noFill/>
            <a:ln w="57150" cap="flat" cmpd="sng" algn="ctr">
              <a:solidFill>
                <a:srgbClr val="800000"/>
              </a:solidFill>
              <a:prstDash val="solid"/>
              <a:round/>
              <a:headEnd type="triangle" w="med" len="med"/>
              <a:tailEnd type="none" w="lg" len="lg"/>
            </a:ln>
            <a:effectLst/>
            <a:scene3d>
              <a:camera prst="isometricOffAxis1Top"/>
              <a:lightRig rig="threePt" dir="t"/>
            </a:scene3d>
          </p:spPr>
          <p:txBody>
            <a:bodyPr wrap="none" lIns="83077" tIns="0" bIns="16615" anchor="b"/>
            <a:lstStyle/>
            <a:p>
              <a:pPr algn="ctr" defTabSz="539275" latinLnBrk="0" hangingPunct="0">
                <a:defRPr/>
              </a:pPr>
              <a:endParaRPr kumimoji="0" lang="ko-KR" altLang="en-US" sz="1600" kern="0" dirty="0">
                <a:solidFill>
                  <a:srgbClr val="000000"/>
                </a:solidFill>
                <a:latin typeface="Apple SD 산돌고딕 Neo 옅은체" charset="0"/>
                <a:sym typeface="Apple SD 산돌고딕 Neo 옅은체" charset="0"/>
              </a:endParaRPr>
            </a:p>
          </p:txBody>
        </p:sp>
        <p:pic>
          <p:nvPicPr>
            <p:cNvPr id="68" name="Picture 473" descr="C:\Users\shykim\AppData\Local\Microsoft\Windows\Temporary Internet Files\Content.IE5\VBN09G60\MC900441735[1].png"/>
            <p:cNvPicPr>
              <a:picLocks noChangeAspect="1" noChangeArrowheads="1"/>
            </p:cNvPicPr>
            <p:nvPr/>
          </p:nvPicPr>
          <p:blipFill>
            <a:blip r:embed="rId9" cstate="print">
              <a:duotone>
                <a:prstClr val="black"/>
                <a:srgbClr val="000066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678735">
              <a:off x="5023795" y="3765304"/>
              <a:ext cx="296503" cy="286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9" name="Group 124"/>
            <p:cNvGrpSpPr>
              <a:grpSpLocks/>
            </p:cNvGrpSpPr>
            <p:nvPr/>
          </p:nvGrpSpPr>
          <p:grpSpPr bwMode="auto">
            <a:xfrm rot="1241607">
              <a:off x="4950197" y="3285358"/>
              <a:ext cx="179196" cy="237121"/>
              <a:chOff x="1115" y="1515"/>
              <a:chExt cx="256" cy="308"/>
            </a:xfrm>
            <a:noFill/>
            <a:scene3d>
              <a:camera prst="perspectiveRelaxedModerately"/>
              <a:lightRig rig="threePt" dir="t"/>
            </a:scene3d>
          </p:grpSpPr>
          <p:sp>
            <p:nvSpPr>
              <p:cNvPr id="117" name="Arc 72"/>
              <p:cNvSpPr>
                <a:spLocks/>
              </p:cNvSpPr>
              <p:nvPr/>
            </p:nvSpPr>
            <p:spPr bwMode="auto">
              <a:xfrm flipH="1">
                <a:off x="1115" y="1515"/>
                <a:ext cx="161" cy="308"/>
              </a:xfrm>
              <a:custGeom>
                <a:avLst/>
                <a:gdLst>
                  <a:gd name="G0" fmla="+- 923 0 0"/>
                  <a:gd name="G1" fmla="+- 21600 0 0"/>
                  <a:gd name="G2" fmla="+- 21600 0 0"/>
                  <a:gd name="T0" fmla="*/ 923 w 22523"/>
                  <a:gd name="T1" fmla="*/ 0 h 43200"/>
                  <a:gd name="T2" fmla="*/ 0 w 22523"/>
                  <a:gd name="T3" fmla="*/ 43180 h 43200"/>
                  <a:gd name="T4" fmla="*/ 923 w 22523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523" h="43200" fill="none" extrusionOk="0">
                    <a:moveTo>
                      <a:pt x="923" y="0"/>
                    </a:moveTo>
                    <a:cubicBezTo>
                      <a:pt x="12852" y="0"/>
                      <a:pt x="22523" y="9670"/>
                      <a:pt x="22523" y="21600"/>
                    </a:cubicBezTo>
                    <a:cubicBezTo>
                      <a:pt x="22523" y="33529"/>
                      <a:pt x="12852" y="43200"/>
                      <a:pt x="923" y="43200"/>
                    </a:cubicBezTo>
                    <a:cubicBezTo>
                      <a:pt x="615" y="43200"/>
                      <a:pt x="307" y="43193"/>
                      <a:pt x="-1" y="43180"/>
                    </a:cubicBezTo>
                  </a:path>
                  <a:path w="22523" h="43200" stroke="0" extrusionOk="0">
                    <a:moveTo>
                      <a:pt x="923" y="0"/>
                    </a:moveTo>
                    <a:cubicBezTo>
                      <a:pt x="12852" y="0"/>
                      <a:pt x="22523" y="9670"/>
                      <a:pt x="22523" y="21600"/>
                    </a:cubicBezTo>
                    <a:cubicBezTo>
                      <a:pt x="22523" y="33529"/>
                      <a:pt x="12852" y="43200"/>
                      <a:pt x="923" y="43200"/>
                    </a:cubicBezTo>
                    <a:cubicBezTo>
                      <a:pt x="615" y="43200"/>
                      <a:pt x="307" y="43193"/>
                      <a:pt x="-1" y="43180"/>
                    </a:cubicBezTo>
                    <a:lnTo>
                      <a:pt x="923" y="21600"/>
                    </a:lnTo>
                    <a:close/>
                  </a:path>
                </a:pathLst>
              </a:custGeom>
              <a:grp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33231" tIns="33231" rIns="33231" bIns="33231" anchor="ctr"/>
              <a:lstStyle/>
              <a:p>
                <a:pPr algn="ctr" defTabSz="539275" fontAlgn="auto" latinLnBrk="0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100" kern="0" dirty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  <a:sym typeface="Apple SD 산돌고딕 Neo 옅은체" charset="0"/>
                </a:endParaRPr>
              </a:p>
            </p:txBody>
          </p:sp>
          <p:sp>
            <p:nvSpPr>
              <p:cNvPr id="118" name="Arc 71"/>
              <p:cNvSpPr>
                <a:spLocks/>
              </p:cNvSpPr>
              <p:nvPr/>
            </p:nvSpPr>
            <p:spPr bwMode="auto">
              <a:xfrm flipH="1">
                <a:off x="1220" y="1536"/>
                <a:ext cx="137" cy="264"/>
              </a:xfrm>
              <a:custGeom>
                <a:avLst/>
                <a:gdLst>
                  <a:gd name="G0" fmla="+- 5235 0 0"/>
                  <a:gd name="G1" fmla="+- 21600 0 0"/>
                  <a:gd name="G2" fmla="+- 21600 0 0"/>
                  <a:gd name="T0" fmla="*/ 5235 w 26835"/>
                  <a:gd name="T1" fmla="*/ 0 h 43200"/>
                  <a:gd name="T2" fmla="*/ 0 w 26835"/>
                  <a:gd name="T3" fmla="*/ 42556 h 43200"/>
                  <a:gd name="T4" fmla="*/ 5235 w 2683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835" h="43200" fill="none" extrusionOk="0">
                    <a:moveTo>
                      <a:pt x="5235" y="0"/>
                    </a:moveTo>
                    <a:cubicBezTo>
                      <a:pt x="17164" y="0"/>
                      <a:pt x="26835" y="9670"/>
                      <a:pt x="26835" y="21600"/>
                    </a:cubicBezTo>
                    <a:cubicBezTo>
                      <a:pt x="26835" y="33529"/>
                      <a:pt x="17164" y="43200"/>
                      <a:pt x="5235" y="43200"/>
                    </a:cubicBezTo>
                    <a:cubicBezTo>
                      <a:pt x="3470" y="43200"/>
                      <a:pt x="1712" y="42983"/>
                      <a:pt x="-1" y="42556"/>
                    </a:cubicBezTo>
                  </a:path>
                  <a:path w="26835" h="43200" stroke="0" extrusionOk="0">
                    <a:moveTo>
                      <a:pt x="5235" y="0"/>
                    </a:moveTo>
                    <a:cubicBezTo>
                      <a:pt x="17164" y="0"/>
                      <a:pt x="26835" y="9670"/>
                      <a:pt x="26835" y="21600"/>
                    </a:cubicBezTo>
                    <a:cubicBezTo>
                      <a:pt x="26835" y="33529"/>
                      <a:pt x="17164" y="43200"/>
                      <a:pt x="5235" y="43200"/>
                    </a:cubicBezTo>
                    <a:cubicBezTo>
                      <a:pt x="3470" y="43200"/>
                      <a:pt x="1712" y="42983"/>
                      <a:pt x="-1" y="42556"/>
                    </a:cubicBezTo>
                    <a:lnTo>
                      <a:pt x="5235" y="21600"/>
                    </a:lnTo>
                    <a:close/>
                  </a:path>
                </a:pathLst>
              </a:custGeom>
              <a:grp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33231" tIns="33231" rIns="33231" bIns="33231" anchor="ctr"/>
              <a:lstStyle/>
              <a:p>
                <a:pPr algn="ctr" defTabSz="539275" fontAlgn="auto" latinLnBrk="0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100" kern="0" dirty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  <a:sym typeface="Apple SD 산돌고딕 Neo 옅은체" charset="0"/>
                </a:endParaRPr>
              </a:p>
            </p:txBody>
          </p:sp>
          <p:sp>
            <p:nvSpPr>
              <p:cNvPr id="119" name="Arc 73"/>
              <p:cNvSpPr>
                <a:spLocks/>
              </p:cNvSpPr>
              <p:nvPr/>
            </p:nvSpPr>
            <p:spPr bwMode="auto">
              <a:xfrm flipH="1">
                <a:off x="1316" y="1584"/>
                <a:ext cx="55" cy="179"/>
              </a:xfrm>
              <a:custGeom>
                <a:avLst/>
                <a:gdLst>
                  <a:gd name="G0" fmla="+- 5235 0 0"/>
                  <a:gd name="G1" fmla="+- 21600 0 0"/>
                  <a:gd name="G2" fmla="+- 21600 0 0"/>
                  <a:gd name="T0" fmla="*/ 5235 w 26835"/>
                  <a:gd name="T1" fmla="*/ 0 h 43200"/>
                  <a:gd name="T2" fmla="*/ 0 w 26835"/>
                  <a:gd name="T3" fmla="*/ 42556 h 43200"/>
                  <a:gd name="T4" fmla="*/ 5235 w 26835"/>
                  <a:gd name="T5" fmla="*/ 21600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6835" h="43200" fill="none" extrusionOk="0">
                    <a:moveTo>
                      <a:pt x="5235" y="0"/>
                    </a:moveTo>
                    <a:cubicBezTo>
                      <a:pt x="17164" y="0"/>
                      <a:pt x="26835" y="9670"/>
                      <a:pt x="26835" y="21600"/>
                    </a:cubicBezTo>
                    <a:cubicBezTo>
                      <a:pt x="26835" y="33529"/>
                      <a:pt x="17164" y="43200"/>
                      <a:pt x="5235" y="43200"/>
                    </a:cubicBezTo>
                    <a:cubicBezTo>
                      <a:pt x="3470" y="43200"/>
                      <a:pt x="1712" y="42983"/>
                      <a:pt x="-1" y="42556"/>
                    </a:cubicBezTo>
                  </a:path>
                  <a:path w="26835" h="43200" stroke="0" extrusionOk="0">
                    <a:moveTo>
                      <a:pt x="5235" y="0"/>
                    </a:moveTo>
                    <a:cubicBezTo>
                      <a:pt x="17164" y="0"/>
                      <a:pt x="26835" y="9670"/>
                      <a:pt x="26835" y="21600"/>
                    </a:cubicBezTo>
                    <a:cubicBezTo>
                      <a:pt x="26835" y="33529"/>
                      <a:pt x="17164" y="43200"/>
                      <a:pt x="5235" y="43200"/>
                    </a:cubicBezTo>
                    <a:cubicBezTo>
                      <a:pt x="3470" y="43200"/>
                      <a:pt x="1712" y="42983"/>
                      <a:pt x="-1" y="42556"/>
                    </a:cubicBezTo>
                    <a:lnTo>
                      <a:pt x="5235" y="21600"/>
                    </a:lnTo>
                    <a:close/>
                  </a:path>
                </a:pathLst>
              </a:custGeom>
              <a:grpFill/>
              <a:ln w="28575">
                <a:solidFill>
                  <a:srgbClr val="0000FF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33231" tIns="33231" rIns="33231" bIns="33231" anchor="ctr"/>
              <a:lstStyle/>
              <a:p>
                <a:pPr algn="ctr" defTabSz="539275" fontAlgn="auto" latinLnBrk="0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100" kern="0" dirty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  <a:sym typeface="Apple SD 산돌고딕 Neo 옅은체" charset="0"/>
                </a:endParaRPr>
              </a:p>
            </p:txBody>
          </p:sp>
        </p:grpSp>
        <p:sp>
          <p:nvSpPr>
            <p:cNvPr id="70" name="자유형 69"/>
            <p:cNvSpPr/>
            <p:nvPr/>
          </p:nvSpPr>
          <p:spPr bwMode="auto">
            <a:xfrm>
              <a:off x="2736156" y="3675130"/>
              <a:ext cx="1517903" cy="723824"/>
            </a:xfrm>
            <a:custGeom>
              <a:avLst/>
              <a:gdLst>
                <a:gd name="connsiteX0" fmla="*/ 2155372 w 2155372"/>
                <a:gd name="connsiteY0" fmla="*/ 923731 h 923731"/>
                <a:gd name="connsiteX1" fmla="*/ 1175657 w 2155372"/>
                <a:gd name="connsiteY1" fmla="*/ 867747 h 923731"/>
                <a:gd name="connsiteX2" fmla="*/ 522515 w 2155372"/>
                <a:gd name="connsiteY2" fmla="*/ 615820 h 923731"/>
                <a:gd name="connsiteX3" fmla="*/ 0 w 2155372"/>
                <a:gd name="connsiteY3" fmla="*/ 0 h 923731"/>
                <a:gd name="connsiteX0" fmla="*/ 2155372 w 2155372"/>
                <a:gd name="connsiteY0" fmla="*/ 923731 h 923731"/>
                <a:gd name="connsiteX1" fmla="*/ 1291731 w 2155372"/>
                <a:gd name="connsiteY1" fmla="*/ 777065 h 923731"/>
                <a:gd name="connsiteX2" fmla="*/ 522515 w 2155372"/>
                <a:gd name="connsiteY2" fmla="*/ 615820 h 923731"/>
                <a:gd name="connsiteX3" fmla="*/ 0 w 2155372"/>
                <a:gd name="connsiteY3" fmla="*/ 0 h 923731"/>
                <a:gd name="connsiteX0" fmla="*/ 2155372 w 2155372"/>
                <a:gd name="connsiteY0" fmla="*/ 923731 h 923731"/>
                <a:gd name="connsiteX1" fmla="*/ 1291731 w 2155372"/>
                <a:gd name="connsiteY1" fmla="*/ 777065 h 923731"/>
                <a:gd name="connsiteX2" fmla="*/ 664383 w 2155372"/>
                <a:gd name="connsiteY2" fmla="*/ 535215 h 923731"/>
                <a:gd name="connsiteX3" fmla="*/ 0 w 2155372"/>
                <a:gd name="connsiteY3" fmla="*/ 0 h 923731"/>
                <a:gd name="connsiteX0" fmla="*/ 2155372 w 2155372"/>
                <a:gd name="connsiteY0" fmla="*/ 923731 h 923731"/>
                <a:gd name="connsiteX1" fmla="*/ 1291731 w 2155372"/>
                <a:gd name="connsiteY1" fmla="*/ 777065 h 923731"/>
                <a:gd name="connsiteX2" fmla="*/ 664383 w 2155372"/>
                <a:gd name="connsiteY2" fmla="*/ 535215 h 923731"/>
                <a:gd name="connsiteX3" fmla="*/ 0 w 2155372"/>
                <a:gd name="connsiteY3" fmla="*/ 0 h 923731"/>
                <a:gd name="connsiteX0" fmla="*/ 2155372 w 2155372"/>
                <a:gd name="connsiteY0" fmla="*/ 923731 h 923731"/>
                <a:gd name="connsiteX1" fmla="*/ 1291731 w 2155372"/>
                <a:gd name="connsiteY1" fmla="*/ 777065 h 923731"/>
                <a:gd name="connsiteX2" fmla="*/ 715972 w 2155372"/>
                <a:gd name="connsiteY2" fmla="*/ 525140 h 923731"/>
                <a:gd name="connsiteX3" fmla="*/ 0 w 2155372"/>
                <a:gd name="connsiteY3" fmla="*/ 0 h 923731"/>
                <a:gd name="connsiteX0" fmla="*/ 2155372 w 2155372"/>
                <a:gd name="connsiteY0" fmla="*/ 923731 h 923731"/>
                <a:gd name="connsiteX1" fmla="*/ 1317525 w 2155372"/>
                <a:gd name="connsiteY1" fmla="*/ 736762 h 923731"/>
                <a:gd name="connsiteX2" fmla="*/ 715972 w 2155372"/>
                <a:gd name="connsiteY2" fmla="*/ 525140 h 923731"/>
                <a:gd name="connsiteX3" fmla="*/ 0 w 2155372"/>
                <a:gd name="connsiteY3" fmla="*/ 0 h 92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55372" h="923731">
                  <a:moveTo>
                    <a:pt x="2155372" y="923731"/>
                  </a:moveTo>
                  <a:cubicBezTo>
                    <a:pt x="1801586" y="921398"/>
                    <a:pt x="1557425" y="803194"/>
                    <a:pt x="1317525" y="736762"/>
                  </a:cubicBezTo>
                  <a:cubicBezTo>
                    <a:pt x="1077625" y="670330"/>
                    <a:pt x="1002195" y="639537"/>
                    <a:pt x="715972" y="525140"/>
                  </a:cubicBezTo>
                  <a:cubicBezTo>
                    <a:pt x="520029" y="380516"/>
                    <a:pt x="163286" y="235598"/>
                    <a:pt x="0" y="0"/>
                  </a:cubicBezTo>
                </a:path>
              </a:pathLst>
            </a:custGeom>
            <a:noFill/>
            <a:ln w="3175" cap="flat" cmpd="sng" algn="ctr">
              <a:solidFill>
                <a:srgbClr val="FF9900"/>
              </a:solidFill>
              <a:prstDash val="sysDash"/>
              <a:round/>
              <a:headEnd type="none" w="med" len="med"/>
              <a:tailEnd type="triangle" w="med" len="med"/>
            </a:ln>
            <a:effectLst>
              <a:glow rad="101600">
                <a:srgbClr val="92D050">
                  <a:alpha val="40000"/>
                </a:srgbClr>
              </a:glow>
            </a:effectLst>
          </p:spPr>
          <p:txBody>
            <a:bodyPr anchor="ctr"/>
            <a:lstStyle/>
            <a:p>
              <a:pPr algn="ctr" defTabSz="539275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kern="0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  <a:sym typeface="Apple SD 산돌고딕 Neo 옅은체" charset="0"/>
              </a:endParaRPr>
            </a:p>
          </p:txBody>
        </p:sp>
        <p:pic>
          <p:nvPicPr>
            <p:cNvPr id="71" name="Picture 358"/>
            <p:cNvPicPr preferRelativeResize="0"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1064" y="2960085"/>
              <a:ext cx="366300" cy="4299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" name="Picture 5" descr="http://pixabay.com/static/uploads/photo/2011/08/15/01/03/technical-device-8676_640.p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3666" y="2541996"/>
              <a:ext cx="819034" cy="680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" name="TextBox 45"/>
            <p:cNvSpPr txBox="1">
              <a:spLocks noChangeArrowheads="1"/>
            </p:cNvSpPr>
            <p:nvPr/>
          </p:nvSpPr>
          <p:spPr bwMode="auto">
            <a:xfrm>
              <a:off x="1621227" y="4232817"/>
              <a:ext cx="1299987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defTabSz="539275" latinLnBrk="0" hangingPunct="0">
                <a:defRPr/>
              </a:pPr>
              <a:r>
                <a:rPr kumimoji="0" lang="ko-KR" altLang="en-US" sz="1050" kern="0" dirty="0" err="1">
                  <a:solidFill>
                    <a:srgbClr val="006600"/>
                  </a:solidFill>
                  <a:latin typeface="HY견고딕" pitchFamily="18" charset="-127"/>
                  <a:ea typeface="HY견고딕" pitchFamily="18" charset="-127"/>
                  <a:cs typeface="Tahoma" pitchFamily="34" charset="0"/>
                  <a:sym typeface="Apple SD 산돌고딕 Neo 옅은체" charset="0"/>
                </a:rPr>
                <a:t>위협탐지</a:t>
              </a:r>
              <a:r>
                <a:rPr kumimoji="0" lang="en-US" altLang="ko-KR" sz="1050" kern="0" dirty="0">
                  <a:solidFill>
                    <a:srgbClr val="006600"/>
                  </a:solidFill>
                  <a:latin typeface="HY견고딕" pitchFamily="18" charset="-127"/>
                  <a:ea typeface="HY견고딕" pitchFamily="18" charset="-127"/>
                  <a:cs typeface="Tahoma" pitchFamily="34" charset="0"/>
                  <a:sym typeface="Apple SD 산돌고딕 Neo 옅은체" charset="0"/>
                </a:rPr>
                <a:t>/</a:t>
              </a:r>
            </a:p>
            <a:p>
              <a:pPr algn="ctr" defTabSz="539275" latinLnBrk="0" hangingPunct="0">
                <a:defRPr/>
              </a:pPr>
              <a:r>
                <a:rPr kumimoji="0" lang="ko-KR" altLang="en-US" sz="1050" kern="0" dirty="0" err="1">
                  <a:solidFill>
                    <a:srgbClr val="006600"/>
                  </a:solidFill>
                  <a:latin typeface="HY견고딕" pitchFamily="18" charset="-127"/>
                  <a:ea typeface="HY견고딕" pitchFamily="18" charset="-127"/>
                  <a:cs typeface="Tahoma" pitchFamily="34" charset="0"/>
                  <a:sym typeface="Apple SD 산돌고딕 Neo 옅은체" charset="0"/>
                </a:rPr>
                <a:t>접속차단</a:t>
              </a:r>
              <a:r>
                <a:rPr kumimoji="0" lang="en-US" altLang="ko-KR" sz="1050" kern="0" dirty="0">
                  <a:solidFill>
                    <a:srgbClr val="006600"/>
                  </a:solidFill>
                  <a:latin typeface="HY견고딕" pitchFamily="18" charset="-127"/>
                  <a:ea typeface="HY견고딕" pitchFamily="18" charset="-127"/>
                  <a:cs typeface="Tahoma" pitchFamily="34" charset="0"/>
                  <a:sym typeface="Apple SD 산돌고딕 Neo 옅은체" charset="0"/>
                </a:rPr>
                <a:t> </a:t>
              </a:r>
              <a:r>
                <a:rPr kumimoji="0" lang="ko-KR" altLang="en-US" sz="1050" kern="0" dirty="0">
                  <a:solidFill>
                    <a:srgbClr val="006600"/>
                  </a:solidFill>
                  <a:latin typeface="HY견고딕" pitchFamily="18" charset="-127"/>
                  <a:ea typeface="HY견고딕" pitchFamily="18" charset="-127"/>
                  <a:cs typeface="Tahoma" pitchFamily="34" charset="0"/>
                  <a:sym typeface="Apple SD 산돌고딕 Neo 옅은체" charset="0"/>
                </a:rPr>
                <a:t>등 대응</a:t>
              </a:r>
            </a:p>
          </p:txBody>
        </p:sp>
        <p:sp>
          <p:nvSpPr>
            <p:cNvPr id="74" name="TextBox 46"/>
            <p:cNvSpPr txBox="1">
              <a:spLocks noChangeArrowheads="1"/>
            </p:cNvSpPr>
            <p:nvPr/>
          </p:nvSpPr>
          <p:spPr bwMode="auto">
            <a:xfrm>
              <a:off x="2652359" y="3342524"/>
              <a:ext cx="86884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defTabSz="539275" latinLnBrk="0" hangingPunct="0">
                <a:defRPr/>
              </a:pPr>
              <a:r>
                <a:rPr kumimoji="0" lang="ko-KR" altLang="en-US" sz="1050" kern="0" dirty="0">
                  <a:solidFill>
                    <a:srgbClr val="006600"/>
                  </a:solidFill>
                  <a:latin typeface="HY견고딕" pitchFamily="18" charset="-127"/>
                  <a:ea typeface="HY견고딕" pitchFamily="18" charset="-127"/>
                  <a:cs typeface="Tahoma" pitchFamily="34" charset="0"/>
                  <a:sym typeface="Apple SD 산돌고딕 Neo 옅은체" charset="0"/>
                </a:rPr>
                <a:t>다채널 감시</a:t>
              </a:r>
            </a:p>
          </p:txBody>
        </p:sp>
        <p:sp>
          <p:nvSpPr>
            <p:cNvPr id="75" name="직사각형 74"/>
            <p:cNvSpPr/>
            <p:nvPr/>
          </p:nvSpPr>
          <p:spPr bwMode="auto">
            <a:xfrm rot="6458913">
              <a:off x="3740047" y="3996618"/>
              <a:ext cx="549825" cy="66822"/>
            </a:xfrm>
            <a:prstGeom prst="rect">
              <a:avLst/>
            </a:prstGeom>
            <a:pattFill prst="wave">
              <a:fgClr>
                <a:srgbClr val="53585F">
                  <a:lumMod val="95000"/>
                  <a:lumOff val="5000"/>
                </a:srgbClr>
              </a:fgClr>
              <a:bgClr>
                <a:srgbClr val="FFFFFF"/>
              </a:bgClr>
            </a:pattFill>
            <a:ln w="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sunset" dir="t"/>
            </a:scene3d>
            <a:sp3d prstMaterial="metal"/>
          </p:spPr>
          <p:txBody>
            <a:bodyPr wrap="none" lIns="83077" tIns="0" bIns="16615" anchor="b"/>
            <a:lstStyle/>
            <a:p>
              <a:pPr algn="ctr" defTabSz="539275" latinLnBrk="0" hangingPunct="0">
                <a:defRPr/>
              </a:pPr>
              <a:endParaRPr kumimoji="0" lang="ko-KR" altLang="en-US" sz="1600" kern="0" dirty="0">
                <a:solidFill>
                  <a:srgbClr val="000000"/>
                </a:solidFill>
                <a:latin typeface="Apple SD 산돌고딕 Neo 옅은체" charset="0"/>
                <a:sym typeface="Apple SD 산돌고딕 Neo 옅은체" charset="0"/>
              </a:endParaRPr>
            </a:p>
          </p:txBody>
        </p:sp>
        <p:pic>
          <p:nvPicPr>
            <p:cNvPr id="76" name="Picture 473" descr="C:\Users\shykim\AppData\Local\Microsoft\Windows\Temporary Internet Files\Content.IE5\VBN09G60\MC900441735[1].png"/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236682">
              <a:off x="3880075" y="2755653"/>
              <a:ext cx="248132" cy="240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Text Box 451"/>
            <p:cNvSpPr txBox="1">
              <a:spLocks noChangeArrowheads="1"/>
            </p:cNvSpPr>
            <p:nvPr/>
          </p:nvSpPr>
          <p:spPr bwMode="auto">
            <a:xfrm>
              <a:off x="3088973" y="5078517"/>
              <a:ext cx="984106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ECC5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defTabSz="539275" latinLnBrk="0" hangingPunct="0">
                <a:buClr>
                  <a:srgbClr val="000000"/>
                </a:buClr>
                <a:buSzPct val="90000"/>
                <a:defRPr/>
              </a:pPr>
              <a:r>
                <a:rPr kumimoji="0" lang="en-US" altLang="ko-KR" sz="1200" kern="0" dirty="0">
                  <a:solidFill>
                    <a:srgbClr val="CC3300"/>
                  </a:solidFill>
                  <a:latin typeface="휴먼모음T" pitchFamily="18" charset="-127"/>
                  <a:ea typeface="휴먼모음T" pitchFamily="18" charset="-127"/>
                  <a:cs typeface="Aharoni" pitchFamily="2" charset="-79"/>
                  <a:sym typeface="Apple SD 산돌고딕 Neo 옅은체" charset="0"/>
                </a:rPr>
                <a:t>MAC</a:t>
              </a:r>
              <a:r>
                <a:rPr kumimoji="0" lang="ko-KR" altLang="en-US" sz="1200" kern="0" dirty="0">
                  <a:solidFill>
                    <a:srgbClr val="CC3300"/>
                  </a:solidFill>
                  <a:latin typeface="휴먼모음T" pitchFamily="18" charset="-127"/>
                  <a:ea typeface="휴먼모음T" pitchFamily="18" charset="-127"/>
                  <a:cs typeface="Aharoni" pitchFamily="2" charset="-79"/>
                  <a:sym typeface="Apple SD 산돌고딕 Neo 옅은체" charset="0"/>
                </a:rPr>
                <a:t>주소</a:t>
              </a:r>
              <a:endParaRPr kumimoji="0" lang="en-US" altLang="ko-KR" sz="1200" kern="0" dirty="0">
                <a:solidFill>
                  <a:srgbClr val="CC3300"/>
                </a:solidFill>
                <a:latin typeface="휴먼모음T" pitchFamily="18" charset="-127"/>
                <a:ea typeface="휴먼모음T" pitchFamily="18" charset="-127"/>
                <a:cs typeface="Aharoni" pitchFamily="2" charset="-79"/>
                <a:sym typeface="Apple SD 산돌고딕 Neo 옅은체" charset="0"/>
              </a:endParaRPr>
            </a:p>
            <a:p>
              <a:pPr algn="ctr" defTabSz="539275" latinLnBrk="0" hangingPunct="0">
                <a:buClr>
                  <a:srgbClr val="000000"/>
                </a:buClr>
                <a:buSzPct val="90000"/>
                <a:defRPr/>
              </a:pPr>
              <a:r>
                <a:rPr kumimoji="0" lang="ko-KR" altLang="en-US" sz="1200" kern="0" dirty="0" err="1">
                  <a:solidFill>
                    <a:srgbClr val="CC3300"/>
                  </a:solidFill>
                  <a:latin typeface="휴먼모음T" pitchFamily="18" charset="-127"/>
                  <a:ea typeface="휴먼모음T" pitchFamily="18" charset="-127"/>
                  <a:cs typeface="Aharoni" pitchFamily="2" charset="-79"/>
                  <a:sym typeface="Apple SD 산돌고딕 Neo 옅은체" charset="0"/>
                </a:rPr>
                <a:t>불법복제</a:t>
              </a:r>
              <a:r>
                <a:rPr kumimoji="0" lang="en-US" altLang="ko-KR" sz="1200" kern="0" dirty="0">
                  <a:solidFill>
                    <a:srgbClr val="CC3300"/>
                  </a:solidFill>
                  <a:latin typeface="휴먼모음T" pitchFamily="18" charset="-127"/>
                  <a:ea typeface="휴먼모음T" pitchFamily="18" charset="-127"/>
                  <a:cs typeface="Aharoni" pitchFamily="2" charset="-79"/>
                  <a:sym typeface="Apple SD 산돌고딕 Neo 옅은체" charset="0"/>
                </a:rPr>
                <a:t>AP</a:t>
              </a:r>
            </a:p>
          </p:txBody>
        </p:sp>
        <p:sp>
          <p:nvSpPr>
            <p:cNvPr id="78" name="Text Box 452"/>
            <p:cNvSpPr txBox="1">
              <a:spLocks noChangeArrowheads="1"/>
            </p:cNvSpPr>
            <p:nvPr/>
          </p:nvSpPr>
          <p:spPr bwMode="auto">
            <a:xfrm>
              <a:off x="3899830" y="4882638"/>
              <a:ext cx="893989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ECC5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defTabSz="539275" latinLnBrk="0" hangingPunct="0">
                <a:buClr>
                  <a:srgbClr val="000000"/>
                </a:buClr>
                <a:buSzPct val="90000"/>
                <a:defRPr/>
              </a:pPr>
              <a:r>
                <a:rPr kumimoji="0" lang="ko-KR" altLang="en-US" sz="1100" kern="0" dirty="0" err="1">
                  <a:solidFill>
                    <a:srgbClr val="CC3300"/>
                  </a:solidFill>
                  <a:latin typeface="휴먼모음T" pitchFamily="18" charset="-127"/>
                  <a:ea typeface="휴먼모음T" pitchFamily="18" charset="-127"/>
                  <a:cs typeface="Aharoni" pitchFamily="2" charset="-79"/>
                  <a:sym typeface="Apple SD 산돌고딕 Neo 옅은체" charset="0"/>
                </a:rPr>
                <a:t>무선피슁</a:t>
              </a:r>
              <a:endParaRPr kumimoji="0" lang="en-US" altLang="ko-KR" sz="1100" kern="0" dirty="0">
                <a:solidFill>
                  <a:srgbClr val="CC3300"/>
                </a:solidFill>
                <a:latin typeface="휴먼모음T" pitchFamily="18" charset="-127"/>
                <a:ea typeface="휴먼모음T" pitchFamily="18" charset="-127"/>
                <a:cs typeface="Aharoni" pitchFamily="2" charset="-79"/>
                <a:sym typeface="Apple SD 산돌고딕 Neo 옅은체" charset="0"/>
              </a:endParaRPr>
            </a:p>
            <a:p>
              <a:pPr algn="ctr" defTabSz="539275" latinLnBrk="0" hangingPunct="0">
                <a:buClr>
                  <a:srgbClr val="000000"/>
                </a:buClr>
                <a:buSzPct val="90000"/>
                <a:defRPr/>
              </a:pPr>
              <a:r>
                <a:rPr kumimoji="0" lang="en-US" altLang="ko-KR" sz="1050" kern="0" dirty="0">
                  <a:solidFill>
                    <a:srgbClr val="CC3300"/>
                  </a:solidFill>
                  <a:latin typeface="휴먼모음T" pitchFamily="18" charset="-127"/>
                  <a:ea typeface="휴먼모음T" pitchFamily="18" charset="-127"/>
                  <a:cs typeface="Aharoni" pitchFamily="2" charset="-79"/>
                  <a:sym typeface="Apple SD 산돌고딕 Neo 옅은체" charset="0"/>
                </a:rPr>
                <a:t>(</a:t>
              </a:r>
              <a:r>
                <a:rPr kumimoji="0" lang="ko-KR" altLang="en-US" sz="1050" kern="0" dirty="0" err="1">
                  <a:solidFill>
                    <a:srgbClr val="CC3300"/>
                  </a:solidFill>
                  <a:latin typeface="휴먼모음T" pitchFamily="18" charset="-127"/>
                  <a:ea typeface="휴먼모음T" pitchFamily="18" charset="-127"/>
                  <a:cs typeface="Aharoni" pitchFamily="2" charset="-79"/>
                  <a:sym typeface="Apple SD 산돌고딕 Neo 옅은체" charset="0"/>
                </a:rPr>
                <a:t>개인정보유출</a:t>
              </a:r>
              <a:r>
                <a:rPr kumimoji="0" lang="en-US" altLang="ko-KR" sz="1050" kern="0" dirty="0">
                  <a:solidFill>
                    <a:srgbClr val="CC3300"/>
                  </a:solidFill>
                  <a:latin typeface="휴먼모음T" pitchFamily="18" charset="-127"/>
                  <a:ea typeface="휴먼모음T" pitchFamily="18" charset="-127"/>
                  <a:cs typeface="Aharoni" pitchFamily="2" charset="-79"/>
                  <a:sym typeface="Apple SD 산돌고딕 Neo 옅은체" charset="0"/>
                </a:rPr>
                <a:t>)</a:t>
              </a:r>
            </a:p>
          </p:txBody>
        </p:sp>
        <p:pic>
          <p:nvPicPr>
            <p:cNvPr id="79" name="Picture 3" descr="C:\Users\shykim\AppData\Local\Microsoft\Windows\Temporary Internet Files\Content.IE5\PV1CKX1M\MC900441452[1].png"/>
            <p:cNvPicPr>
              <a:picLocks noChangeAspect="1" noChangeArrowheads="1"/>
            </p:cNvPicPr>
            <p:nvPr/>
          </p:nvPicPr>
          <p:blipFill>
            <a:blip r:embed="rId13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430440" y="4836870"/>
              <a:ext cx="368456" cy="395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471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2356" y="4749487"/>
              <a:ext cx="328946" cy="3719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81" name="Group 75"/>
            <p:cNvGrpSpPr>
              <a:grpSpLocks/>
            </p:cNvGrpSpPr>
            <p:nvPr/>
          </p:nvGrpSpPr>
          <p:grpSpPr bwMode="auto">
            <a:xfrm>
              <a:off x="2803441" y="4654386"/>
              <a:ext cx="431047" cy="270480"/>
              <a:chOff x="2272" y="3571"/>
              <a:chExt cx="574" cy="375"/>
            </a:xfrm>
          </p:grpSpPr>
          <p:sp>
            <p:nvSpPr>
              <p:cNvPr id="115" name="Oval 76"/>
              <p:cNvSpPr>
                <a:spLocks noChangeArrowheads="1"/>
              </p:cNvSpPr>
              <p:nvPr/>
            </p:nvSpPr>
            <p:spPr bwMode="auto">
              <a:xfrm>
                <a:off x="2272" y="3700"/>
                <a:ext cx="574" cy="248"/>
              </a:xfrm>
              <a:prstGeom prst="ellipse">
                <a:avLst/>
              </a:prstGeom>
              <a:solidFill>
                <a:srgbClr val="AE283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33231" tIns="33231" rIns="33231" bIns="33231" anchor="ctr"/>
              <a:lstStyle/>
              <a:p>
                <a:pPr algn="ctr" defTabSz="539275" fontAlgn="auto" latinLnBrk="0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100" kern="0" dirty="0">
                  <a:solidFill>
                    <a:sysClr val="windowText" lastClr="000000"/>
                  </a:solidFill>
                  <a:latin typeface="HY견고딕" pitchFamily="18" charset="-127"/>
                  <a:ea typeface="HY견고딕" pitchFamily="18" charset="-127"/>
                  <a:sym typeface="Apple SD 산돌고딕 Neo 옅은체" charset="0"/>
                </a:endParaRPr>
              </a:p>
            </p:txBody>
          </p:sp>
          <p:pic>
            <p:nvPicPr>
              <p:cNvPr id="116" name="Picture 77" descr="j0285778"/>
              <p:cNvPicPr>
                <a:picLocks noChangeAspect="1" noChangeArrowheads="1"/>
              </p:cNvPicPr>
              <p:nvPr/>
            </p:nvPicPr>
            <p:blipFill>
              <a:blip r:embed="rId15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95" y="3571"/>
                <a:ext cx="551" cy="3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</p:pic>
        </p:grpSp>
        <p:pic>
          <p:nvPicPr>
            <p:cNvPr id="82" name="Picture 473" descr="C:\Users\shykim\AppData\Local\Microsoft\Windows\Temporary Internet Files\Content.IE5\VBN09G60\MC900441735[1].png"/>
            <p:cNvPicPr>
              <a:picLocks noChangeAspect="1" noChangeArrowheads="1"/>
            </p:cNvPicPr>
            <p:nvPr/>
          </p:nvPicPr>
          <p:blipFill>
            <a:blip r:embed="rId12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854470">
              <a:off x="4242661" y="4470497"/>
              <a:ext cx="248132" cy="240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11"/>
            <p:cNvPicPr>
              <a:picLocks noChangeAspect="1" noChangeArrowheads="1"/>
            </p:cNvPicPr>
            <p:nvPr/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FF0000">
                  <a:tint val="45000"/>
                  <a:satMod val="400000"/>
                </a:srgbClr>
              </a:duotone>
              <a:extLst/>
            </a:blip>
            <a:srcRect/>
            <a:stretch>
              <a:fillRect/>
            </a:stretch>
          </p:blipFill>
          <p:spPr bwMode="auto">
            <a:xfrm>
              <a:off x="3676698" y="4183105"/>
              <a:ext cx="356624" cy="21584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F0000"/>
              </a:extrusionClr>
            </a:sp3d>
          </p:spPr>
        </p:pic>
        <p:sp>
          <p:nvSpPr>
            <p:cNvPr id="84" name="Rectangle 78"/>
            <p:cNvSpPr>
              <a:spLocks noChangeArrowheads="1"/>
            </p:cNvSpPr>
            <p:nvPr/>
          </p:nvSpPr>
          <p:spPr bwMode="auto">
            <a:xfrm>
              <a:off x="3586213" y="3903998"/>
              <a:ext cx="472246" cy="254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3231" tIns="33231" rIns="33231" bIns="33231" anchor="ctr"/>
            <a:lstStyle>
              <a:lvl1pPr defTabSz="593725" eaLnBrk="0">
                <a:defRPr sz="3600">
                  <a:solidFill>
                    <a:srgbClr val="000000"/>
                  </a:solidFill>
                  <a:latin typeface="Apple SD 산돌고딕 Neo 옅은체" charset="0"/>
                  <a:ea typeface="Apple SD 산돌고딕 Neo 옅은체" charset="0"/>
                  <a:cs typeface="Apple SD 산돌고딕 Neo 옅은체" charset="0"/>
                  <a:sym typeface="Apple SD 산돌고딕 Neo 옅은체" charset="0"/>
                </a:defRPr>
              </a:lvl1pPr>
              <a:lvl2pPr defTabSz="593725" eaLnBrk="0">
                <a:defRPr sz="3600">
                  <a:solidFill>
                    <a:srgbClr val="000000"/>
                  </a:solidFill>
                  <a:latin typeface="Apple SD 산돌고딕 Neo 옅은체" charset="0"/>
                  <a:ea typeface="Apple SD 산돌고딕 Neo 옅은체" charset="0"/>
                  <a:cs typeface="Apple SD 산돌고딕 Neo 옅은체" charset="0"/>
                  <a:sym typeface="Apple SD 산돌고딕 Neo 옅은체" charset="0"/>
                </a:defRPr>
              </a:lvl2pPr>
              <a:lvl3pPr defTabSz="593725" eaLnBrk="0">
                <a:defRPr sz="3600">
                  <a:solidFill>
                    <a:srgbClr val="000000"/>
                  </a:solidFill>
                  <a:latin typeface="Apple SD 산돌고딕 Neo 옅은체" charset="0"/>
                  <a:ea typeface="Apple SD 산돌고딕 Neo 옅은체" charset="0"/>
                  <a:cs typeface="Apple SD 산돌고딕 Neo 옅은체" charset="0"/>
                  <a:sym typeface="Apple SD 산돌고딕 Neo 옅은체" charset="0"/>
                </a:defRPr>
              </a:lvl3pPr>
              <a:lvl4pPr defTabSz="593725" eaLnBrk="0">
                <a:defRPr sz="3600">
                  <a:solidFill>
                    <a:srgbClr val="000000"/>
                  </a:solidFill>
                  <a:latin typeface="Apple SD 산돌고딕 Neo 옅은체" charset="0"/>
                  <a:ea typeface="Apple SD 산돌고딕 Neo 옅은체" charset="0"/>
                  <a:cs typeface="Apple SD 산돌고딕 Neo 옅은체" charset="0"/>
                  <a:sym typeface="Apple SD 산돌고딕 Neo 옅은체" charset="0"/>
                </a:defRPr>
              </a:lvl4pPr>
              <a:lvl5pPr defTabSz="593725" eaLnBrk="0">
                <a:defRPr sz="3600">
                  <a:solidFill>
                    <a:srgbClr val="000000"/>
                  </a:solidFill>
                  <a:latin typeface="Apple SD 산돌고딕 Neo 옅은체" charset="0"/>
                  <a:ea typeface="Apple SD 산돌고딕 Neo 옅은체" charset="0"/>
                  <a:cs typeface="Apple SD 산돌고딕 Neo 옅은체" charset="0"/>
                  <a:sym typeface="Apple SD 산돌고딕 Neo 옅은체" charset="0"/>
                </a:defRPr>
              </a:lvl5pPr>
              <a:lvl6pPr indent="-914400" algn="ctr" defTabSz="593725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Apple SD 산돌고딕 Neo 옅은체" charset="0"/>
                  <a:ea typeface="Apple SD 산돌고딕 Neo 옅은체" charset="0"/>
                  <a:cs typeface="Apple SD 산돌고딕 Neo 옅은체" charset="0"/>
                  <a:sym typeface="Apple SD 산돌고딕 Neo 옅은체" charset="0"/>
                </a:defRPr>
              </a:lvl6pPr>
              <a:lvl7pPr indent="-914400" algn="ctr" defTabSz="593725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Apple SD 산돌고딕 Neo 옅은체" charset="0"/>
                  <a:ea typeface="Apple SD 산돌고딕 Neo 옅은체" charset="0"/>
                  <a:cs typeface="Apple SD 산돌고딕 Neo 옅은체" charset="0"/>
                  <a:sym typeface="Apple SD 산돌고딕 Neo 옅은체" charset="0"/>
                </a:defRPr>
              </a:lvl7pPr>
              <a:lvl8pPr indent="-914400" algn="ctr" defTabSz="593725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Apple SD 산돌고딕 Neo 옅은체" charset="0"/>
                  <a:ea typeface="Apple SD 산돌고딕 Neo 옅은체" charset="0"/>
                  <a:cs typeface="Apple SD 산돌고딕 Neo 옅은체" charset="0"/>
                  <a:sym typeface="Apple SD 산돌고딕 Neo 옅은체" charset="0"/>
                </a:defRPr>
              </a:lvl8pPr>
              <a:lvl9pPr indent="-914400" algn="ctr" defTabSz="593725" eaLnBrk="0" fontAlgn="base" hangingPunct="0">
                <a:spcBef>
                  <a:spcPct val="0"/>
                </a:spcBef>
                <a:spcAft>
                  <a:spcPct val="0"/>
                </a:spcAft>
                <a:defRPr sz="3600">
                  <a:solidFill>
                    <a:srgbClr val="000000"/>
                  </a:solidFill>
                  <a:latin typeface="Apple SD 산돌고딕 Neo 옅은체" charset="0"/>
                  <a:ea typeface="Apple SD 산돌고딕 Neo 옅은체" charset="0"/>
                  <a:cs typeface="Apple SD 산돌고딕 Neo 옅은체" charset="0"/>
                  <a:sym typeface="Apple SD 산돌고딕 Neo 옅은체" charset="0"/>
                </a:defRPr>
              </a:lvl9pPr>
            </a:lstStyle>
            <a:p>
              <a:pPr algn="ctr" eaLnBrk="1" latinLnBrk="0" hangingPunct="0">
                <a:defRPr/>
              </a:pPr>
              <a:r>
                <a:rPr kumimoji="0" lang="ko-KR" altLang="en-US" sz="1050" kern="0" dirty="0">
                  <a:solidFill>
                    <a:srgbClr val="C00000"/>
                  </a:solidFill>
                  <a:latin typeface="휴먼모음T" pitchFamily="18" charset="-127"/>
                  <a:ea typeface="휴먼모음T" pitchFamily="18" charset="-127"/>
                  <a:cs typeface="Arial Unicode MS" pitchFamily="50" charset="-127"/>
                </a:rPr>
                <a:t>불법 단말</a:t>
              </a:r>
              <a:endParaRPr kumimoji="0" lang="en-US" altLang="ko-KR" sz="1050" kern="0" dirty="0">
                <a:solidFill>
                  <a:srgbClr val="C00000"/>
                </a:solidFill>
                <a:latin typeface="휴먼모음T" pitchFamily="18" charset="-127"/>
                <a:ea typeface="휴먼모음T" pitchFamily="18" charset="-127"/>
                <a:cs typeface="Arial Unicode MS" pitchFamily="50" charset="-127"/>
              </a:endParaRPr>
            </a:p>
          </p:txBody>
        </p:sp>
        <p:pic>
          <p:nvPicPr>
            <p:cNvPr id="88" name="Picture 3" descr="C:\Users\shykim\AppData\Local\Microsoft\Windows\Temporary Internet Files\Content.IE5\PV1CKX1M\MC900441452[1].png"/>
            <p:cNvPicPr>
              <a:picLocks noChangeAspect="1" noChangeArrowheads="1"/>
            </p:cNvPicPr>
            <p:nvPr/>
          </p:nvPicPr>
          <p:blipFill>
            <a:blip r:embed="rId17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098809" y="4583639"/>
              <a:ext cx="368456" cy="406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0" name="Picture 7" descr="D:\LDCC\11. 디자인자료\ICONS\1273383604_Apple iPhone.png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1570" y="3957167"/>
              <a:ext cx="300532" cy="256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1" name="Picture 4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9456" y="2616122"/>
              <a:ext cx="273551" cy="4474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" name="Picture 7" descr="D:\LDCC\11. 디자인자료\ICONS\1273383604_Apple iPhone.png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1383" y="2794523"/>
              <a:ext cx="380653" cy="325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3" name="Picture 6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238026" y="4196742"/>
              <a:ext cx="391212" cy="2969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4" name="자유형 93"/>
            <p:cNvSpPr/>
            <p:nvPr/>
          </p:nvSpPr>
          <p:spPr bwMode="auto">
            <a:xfrm>
              <a:off x="2769851" y="3655032"/>
              <a:ext cx="2141660" cy="344003"/>
            </a:xfrm>
            <a:custGeom>
              <a:avLst/>
              <a:gdLst>
                <a:gd name="connsiteX0" fmla="*/ 2155372 w 2155372"/>
                <a:gd name="connsiteY0" fmla="*/ 923731 h 923731"/>
                <a:gd name="connsiteX1" fmla="*/ 1175657 w 2155372"/>
                <a:gd name="connsiteY1" fmla="*/ 867747 h 923731"/>
                <a:gd name="connsiteX2" fmla="*/ 522515 w 2155372"/>
                <a:gd name="connsiteY2" fmla="*/ 615820 h 923731"/>
                <a:gd name="connsiteX3" fmla="*/ 0 w 2155372"/>
                <a:gd name="connsiteY3" fmla="*/ 0 h 923731"/>
                <a:gd name="connsiteX0" fmla="*/ 2155372 w 2155372"/>
                <a:gd name="connsiteY0" fmla="*/ 923731 h 923952"/>
                <a:gd name="connsiteX1" fmla="*/ 1175657 w 2155372"/>
                <a:gd name="connsiteY1" fmla="*/ 867747 h 923952"/>
                <a:gd name="connsiteX2" fmla="*/ 667044 w 2155372"/>
                <a:gd name="connsiteY2" fmla="*/ 500496 h 923952"/>
                <a:gd name="connsiteX3" fmla="*/ 0 w 2155372"/>
                <a:gd name="connsiteY3" fmla="*/ 0 h 923952"/>
                <a:gd name="connsiteX0" fmla="*/ 2155372 w 2155372"/>
                <a:gd name="connsiteY0" fmla="*/ 923731 h 923731"/>
                <a:gd name="connsiteX1" fmla="*/ 1213690 w 2155372"/>
                <a:gd name="connsiteY1" fmla="*/ 637100 h 923731"/>
                <a:gd name="connsiteX2" fmla="*/ 667044 w 2155372"/>
                <a:gd name="connsiteY2" fmla="*/ 500496 h 923731"/>
                <a:gd name="connsiteX3" fmla="*/ 0 w 2155372"/>
                <a:gd name="connsiteY3" fmla="*/ 0 h 923731"/>
                <a:gd name="connsiteX0" fmla="*/ 2109732 w 2109732"/>
                <a:gd name="connsiteY0" fmla="*/ 704616 h 704616"/>
                <a:gd name="connsiteX1" fmla="*/ 1213690 w 2109732"/>
                <a:gd name="connsiteY1" fmla="*/ 637100 h 704616"/>
                <a:gd name="connsiteX2" fmla="*/ 667044 w 2109732"/>
                <a:gd name="connsiteY2" fmla="*/ 500496 h 704616"/>
                <a:gd name="connsiteX3" fmla="*/ 0 w 2109732"/>
                <a:gd name="connsiteY3" fmla="*/ 0 h 704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9732" h="704616">
                  <a:moveTo>
                    <a:pt x="2109732" y="704616"/>
                  </a:moveTo>
                  <a:cubicBezTo>
                    <a:pt x="1755946" y="702283"/>
                    <a:pt x="1454138" y="671120"/>
                    <a:pt x="1213690" y="637100"/>
                  </a:cubicBezTo>
                  <a:cubicBezTo>
                    <a:pt x="973242" y="603080"/>
                    <a:pt x="862987" y="645120"/>
                    <a:pt x="667044" y="500496"/>
                  </a:cubicBezTo>
                  <a:cubicBezTo>
                    <a:pt x="471101" y="355872"/>
                    <a:pt x="163286" y="235598"/>
                    <a:pt x="0" y="0"/>
                  </a:cubicBezTo>
                </a:path>
              </a:pathLst>
            </a:custGeom>
            <a:noFill/>
            <a:ln w="3175" cap="flat" cmpd="sng" algn="ctr">
              <a:solidFill>
                <a:srgbClr val="FF9900"/>
              </a:solidFill>
              <a:prstDash val="sysDash"/>
              <a:round/>
              <a:headEnd type="none" w="med" len="med"/>
              <a:tailEnd type="triangle" w="med" len="med"/>
            </a:ln>
            <a:effectLst>
              <a:glow rad="101600">
                <a:srgbClr val="92D050">
                  <a:alpha val="40000"/>
                </a:srgbClr>
              </a:glow>
            </a:effectLst>
          </p:spPr>
          <p:txBody>
            <a:bodyPr anchor="ctr"/>
            <a:lstStyle/>
            <a:p>
              <a:pPr algn="ctr" defTabSz="539275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200" kern="0" dirty="0">
                <a:solidFill>
                  <a:srgbClr val="000000"/>
                </a:solidFill>
                <a:latin typeface="HY견고딕" pitchFamily="18" charset="-127"/>
                <a:ea typeface="HY견고딕" pitchFamily="18" charset="-127"/>
                <a:sym typeface="Apple SD 산돌고딕 Neo 옅은체" charset="0"/>
              </a:endParaRPr>
            </a:p>
          </p:txBody>
        </p:sp>
        <p:pic>
          <p:nvPicPr>
            <p:cNvPr id="95" name="Picture 6"/>
            <p:cNvPicPr>
              <a:picLocks noChangeAspect="1" noChangeArrowheads="1"/>
            </p:cNvPicPr>
            <p:nvPr/>
          </p:nvPicPr>
          <p:blipFill>
            <a:blip r:embed="rId22" cstate="print">
              <a:duotone>
                <a:srgbClr val="00882B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724602" flipH="1">
              <a:off x="2290435" y="2137456"/>
              <a:ext cx="474976" cy="658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97" name="그룹 69"/>
            <p:cNvGrpSpPr>
              <a:grpSpLocks/>
            </p:cNvGrpSpPr>
            <p:nvPr/>
          </p:nvGrpSpPr>
          <p:grpSpPr bwMode="auto">
            <a:xfrm>
              <a:off x="5189329" y="4335615"/>
              <a:ext cx="847666" cy="803480"/>
              <a:chOff x="5585216" y="3732902"/>
              <a:chExt cx="2634620" cy="2758249"/>
            </a:xfrm>
          </p:grpSpPr>
          <p:pic>
            <p:nvPicPr>
              <p:cNvPr id="113" name="_x247435864" descr="EMB000018b0371a"/>
              <p:cNvPicPr>
                <a:picLocks noChangeAspect="1" noChangeArrowheads="1"/>
              </p:cNvPicPr>
              <p:nvPr/>
            </p:nvPicPr>
            <p:blipFill>
              <a:blip r:embed="rId23"/>
              <a:srcRect/>
              <a:stretch>
                <a:fillRect/>
              </a:stretch>
            </p:blipFill>
            <p:spPr bwMode="auto">
              <a:xfrm>
                <a:off x="5585216" y="3732902"/>
                <a:ext cx="2634620" cy="1920089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4" name="타원 86"/>
              <p:cNvSpPr>
                <a:spLocks noChangeArrowheads="1"/>
              </p:cNvSpPr>
              <p:nvPr/>
            </p:nvSpPr>
            <p:spPr bwMode="auto">
              <a:xfrm>
                <a:off x="7610113" y="4975714"/>
                <a:ext cx="277891" cy="1515437"/>
              </a:xfrm>
              <a:prstGeom prst="ellipse">
                <a:avLst/>
              </a:prstGeom>
              <a:noFill/>
              <a:ln w="19050" algn="ctr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/>
              <a:p>
                <a:pPr algn="ctr" defTabSz="539275" latinLnBrk="0" hangingPunct="0">
                  <a:lnSpc>
                    <a:spcPct val="120000"/>
                  </a:lnSpc>
                  <a:spcBef>
                    <a:spcPct val="50000"/>
                  </a:spcBef>
                  <a:defRPr/>
                </a:pPr>
                <a:endParaRPr kumimoji="0" lang="ko-KR" altLang="en-US" sz="1200" b="1" kern="0">
                  <a:solidFill>
                    <a:srgbClr val="000000"/>
                  </a:solidFill>
                  <a:latin typeface="HY견고딕" pitchFamily="18" charset="-127"/>
                  <a:ea typeface="HY견고딕" pitchFamily="18" charset="-127"/>
                  <a:sym typeface="Apple SD 산돌고딕 Neo 옅은체" charset="0"/>
                </a:endParaRPr>
              </a:p>
            </p:txBody>
          </p:sp>
        </p:grpSp>
        <p:sp>
          <p:nvSpPr>
            <p:cNvPr id="98" name="Text Box 452"/>
            <p:cNvSpPr txBox="1">
              <a:spLocks noChangeArrowheads="1"/>
            </p:cNvSpPr>
            <p:nvPr/>
          </p:nvSpPr>
          <p:spPr bwMode="auto">
            <a:xfrm>
              <a:off x="4877539" y="4178802"/>
              <a:ext cx="592669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ECC5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sz="12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5pPr>
              <a:lvl6pPr marL="2286000" algn="l" defTabSz="914400" rtl="0" eaLnBrk="1" latinLnBrk="1" hangingPunct="1">
                <a:defRPr sz="12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6pPr>
              <a:lvl7pPr marL="2743200" algn="l" defTabSz="914400" rtl="0" eaLnBrk="1" latinLnBrk="1" hangingPunct="1">
                <a:defRPr sz="12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7pPr>
              <a:lvl8pPr marL="3200400" algn="l" defTabSz="914400" rtl="0" eaLnBrk="1" latinLnBrk="1" hangingPunct="1">
                <a:defRPr sz="12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8pPr>
              <a:lvl9pPr marL="3657600" algn="l" defTabSz="914400" rtl="0" eaLnBrk="1" latinLnBrk="1" hangingPunct="1">
                <a:defRPr sz="1200" kern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  <a:cs typeface="+mn-cs"/>
                </a:defRPr>
              </a:lvl9pPr>
            </a:lstStyle>
            <a:p>
              <a:pPr algn="ctr" defTabSz="539275" latinLnBrk="0" hangingPunct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90000"/>
                <a:defRPr/>
              </a:pPr>
              <a:r>
                <a:rPr kumimoji="0" lang="ko-KR" altLang="en-US" sz="1100" b="1" dirty="0">
                  <a:solidFill>
                    <a:srgbClr val="006600"/>
                  </a:solidFill>
                  <a:latin typeface="맑은 고딕"/>
                  <a:ea typeface="맑은 고딕"/>
                  <a:cs typeface="Aharoni" pitchFamily="2" charset="-79"/>
                  <a:sym typeface="Apple SD 산돌고딕 Neo 옅은체" charset="0"/>
                </a:rPr>
                <a:t>위치</a:t>
              </a:r>
              <a:endParaRPr kumimoji="0" lang="en-US" altLang="ko-KR" sz="1100" b="1" dirty="0">
                <a:solidFill>
                  <a:srgbClr val="006600"/>
                </a:solidFill>
                <a:latin typeface="맑은 고딕"/>
                <a:ea typeface="맑은 고딕"/>
                <a:cs typeface="Aharoni" pitchFamily="2" charset="-79"/>
                <a:sym typeface="Apple SD 산돌고딕 Neo 옅은체" charset="0"/>
              </a:endParaRPr>
            </a:p>
            <a:p>
              <a:pPr algn="ctr" defTabSz="539275" latinLnBrk="0" hangingPunct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90000"/>
                <a:defRPr/>
              </a:pPr>
              <a:r>
                <a:rPr kumimoji="0" lang="ko-KR" altLang="en-US" sz="1100" b="1" dirty="0">
                  <a:solidFill>
                    <a:srgbClr val="006600"/>
                  </a:solidFill>
                  <a:latin typeface="맑은 고딕"/>
                  <a:ea typeface="맑은 고딕"/>
                  <a:cs typeface="Aharoni" pitchFamily="2" charset="-79"/>
                  <a:sym typeface="Apple SD 산돌고딕 Neo 옅은체" charset="0"/>
                </a:rPr>
                <a:t>추적</a:t>
              </a:r>
              <a:endParaRPr kumimoji="0" lang="en-US" altLang="ko-KR" sz="1100" b="1" dirty="0">
                <a:solidFill>
                  <a:srgbClr val="006600"/>
                </a:solidFill>
                <a:latin typeface="맑은 고딕"/>
                <a:ea typeface="맑은 고딕"/>
                <a:cs typeface="Aharoni" pitchFamily="2" charset="-79"/>
                <a:sym typeface="Apple SD 산돌고딕 Neo 옅은체" charset="0"/>
              </a:endParaRPr>
            </a:p>
          </p:txBody>
        </p:sp>
        <p:sp>
          <p:nvSpPr>
            <p:cNvPr id="99" name="자유형 98"/>
            <p:cNvSpPr/>
            <p:nvPr/>
          </p:nvSpPr>
          <p:spPr bwMode="auto">
            <a:xfrm rot="20902568">
              <a:off x="4320023" y="4665357"/>
              <a:ext cx="1011555" cy="194693"/>
            </a:xfrm>
            <a:custGeom>
              <a:avLst/>
              <a:gdLst>
                <a:gd name="connsiteX0" fmla="*/ 0 w 1333500"/>
                <a:gd name="connsiteY0" fmla="*/ 137160 h 152400"/>
                <a:gd name="connsiteX1" fmla="*/ 19050 w 1333500"/>
                <a:gd name="connsiteY1" fmla="*/ 129540 h 152400"/>
                <a:gd name="connsiteX2" fmla="*/ 34290 w 1333500"/>
                <a:gd name="connsiteY2" fmla="*/ 125730 h 152400"/>
                <a:gd name="connsiteX3" fmla="*/ 64770 w 1333500"/>
                <a:gd name="connsiteY3" fmla="*/ 118110 h 152400"/>
                <a:gd name="connsiteX4" fmla="*/ 160020 w 1333500"/>
                <a:gd name="connsiteY4" fmla="*/ 121920 h 152400"/>
                <a:gd name="connsiteX5" fmla="*/ 194310 w 1333500"/>
                <a:gd name="connsiteY5" fmla="*/ 140970 h 152400"/>
                <a:gd name="connsiteX6" fmla="*/ 217170 w 1333500"/>
                <a:gd name="connsiteY6" fmla="*/ 152400 h 152400"/>
                <a:gd name="connsiteX7" fmla="*/ 270510 w 1333500"/>
                <a:gd name="connsiteY7" fmla="*/ 148590 h 152400"/>
                <a:gd name="connsiteX8" fmla="*/ 316230 w 1333500"/>
                <a:gd name="connsiteY8" fmla="*/ 125730 h 152400"/>
                <a:gd name="connsiteX9" fmla="*/ 339090 w 1333500"/>
                <a:gd name="connsiteY9" fmla="*/ 106680 h 152400"/>
                <a:gd name="connsiteX10" fmla="*/ 346710 w 1333500"/>
                <a:gd name="connsiteY10" fmla="*/ 95250 h 152400"/>
                <a:gd name="connsiteX11" fmla="*/ 388620 w 1333500"/>
                <a:gd name="connsiteY11" fmla="*/ 76200 h 152400"/>
                <a:gd name="connsiteX12" fmla="*/ 419100 w 1333500"/>
                <a:gd name="connsiteY12" fmla="*/ 80010 h 152400"/>
                <a:gd name="connsiteX13" fmla="*/ 441960 w 1333500"/>
                <a:gd name="connsiteY13" fmla="*/ 87630 h 152400"/>
                <a:gd name="connsiteX14" fmla="*/ 453390 w 1333500"/>
                <a:gd name="connsiteY14" fmla="*/ 91440 h 152400"/>
                <a:gd name="connsiteX15" fmla="*/ 464820 w 1333500"/>
                <a:gd name="connsiteY15" fmla="*/ 95250 h 152400"/>
                <a:gd name="connsiteX16" fmla="*/ 491490 w 1333500"/>
                <a:gd name="connsiteY16" fmla="*/ 110490 h 152400"/>
                <a:gd name="connsiteX17" fmla="*/ 510540 w 1333500"/>
                <a:gd name="connsiteY17" fmla="*/ 125730 h 152400"/>
                <a:gd name="connsiteX18" fmla="*/ 533400 w 1333500"/>
                <a:gd name="connsiteY18" fmla="*/ 140970 h 152400"/>
                <a:gd name="connsiteX19" fmla="*/ 556260 w 1333500"/>
                <a:gd name="connsiteY19" fmla="*/ 148590 h 152400"/>
                <a:gd name="connsiteX20" fmla="*/ 567690 w 1333500"/>
                <a:gd name="connsiteY20" fmla="*/ 152400 h 152400"/>
                <a:gd name="connsiteX21" fmla="*/ 628650 w 1333500"/>
                <a:gd name="connsiteY21" fmla="*/ 148590 h 152400"/>
                <a:gd name="connsiteX22" fmla="*/ 666750 w 1333500"/>
                <a:gd name="connsiteY22" fmla="*/ 137160 h 152400"/>
                <a:gd name="connsiteX23" fmla="*/ 678180 w 1333500"/>
                <a:gd name="connsiteY23" fmla="*/ 133350 h 152400"/>
                <a:gd name="connsiteX24" fmla="*/ 689610 w 1333500"/>
                <a:gd name="connsiteY24" fmla="*/ 129540 h 152400"/>
                <a:gd name="connsiteX25" fmla="*/ 701040 w 1333500"/>
                <a:gd name="connsiteY25" fmla="*/ 121920 h 152400"/>
                <a:gd name="connsiteX26" fmla="*/ 723900 w 1333500"/>
                <a:gd name="connsiteY26" fmla="*/ 114300 h 152400"/>
                <a:gd name="connsiteX27" fmla="*/ 746760 w 1333500"/>
                <a:gd name="connsiteY27" fmla="*/ 102870 h 152400"/>
                <a:gd name="connsiteX28" fmla="*/ 758190 w 1333500"/>
                <a:gd name="connsiteY28" fmla="*/ 95250 h 152400"/>
                <a:gd name="connsiteX29" fmla="*/ 773430 w 1333500"/>
                <a:gd name="connsiteY29" fmla="*/ 91440 h 152400"/>
                <a:gd name="connsiteX30" fmla="*/ 796290 w 1333500"/>
                <a:gd name="connsiteY30" fmla="*/ 83820 h 152400"/>
                <a:gd name="connsiteX31" fmla="*/ 822960 w 1333500"/>
                <a:gd name="connsiteY31" fmla="*/ 76200 h 152400"/>
                <a:gd name="connsiteX32" fmla="*/ 1082040 w 1333500"/>
                <a:gd name="connsiteY32" fmla="*/ 72390 h 152400"/>
                <a:gd name="connsiteX33" fmla="*/ 1104900 w 1333500"/>
                <a:gd name="connsiteY33" fmla="*/ 64770 h 152400"/>
                <a:gd name="connsiteX34" fmla="*/ 1116330 w 1333500"/>
                <a:gd name="connsiteY34" fmla="*/ 60960 h 152400"/>
                <a:gd name="connsiteX35" fmla="*/ 1127760 w 1333500"/>
                <a:gd name="connsiteY35" fmla="*/ 57150 h 152400"/>
                <a:gd name="connsiteX36" fmla="*/ 1143000 w 1333500"/>
                <a:gd name="connsiteY36" fmla="*/ 53340 h 152400"/>
                <a:gd name="connsiteX37" fmla="*/ 1192530 w 1333500"/>
                <a:gd name="connsiteY37" fmla="*/ 41910 h 152400"/>
                <a:gd name="connsiteX38" fmla="*/ 1219200 w 1333500"/>
                <a:gd name="connsiteY38" fmla="*/ 34290 h 152400"/>
                <a:gd name="connsiteX39" fmla="*/ 1242060 w 1333500"/>
                <a:gd name="connsiteY39" fmla="*/ 26670 h 152400"/>
                <a:gd name="connsiteX40" fmla="*/ 1253490 w 1333500"/>
                <a:gd name="connsiteY40" fmla="*/ 22860 h 152400"/>
                <a:gd name="connsiteX41" fmla="*/ 1272540 w 1333500"/>
                <a:gd name="connsiteY41" fmla="*/ 19050 h 152400"/>
                <a:gd name="connsiteX42" fmla="*/ 1283970 w 1333500"/>
                <a:gd name="connsiteY42" fmla="*/ 15240 h 152400"/>
                <a:gd name="connsiteX43" fmla="*/ 1314450 w 1333500"/>
                <a:gd name="connsiteY43" fmla="*/ 7620 h 152400"/>
                <a:gd name="connsiteX44" fmla="*/ 1333500 w 1333500"/>
                <a:gd name="connsiteY44" fmla="*/ 0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333500" h="152400">
                  <a:moveTo>
                    <a:pt x="0" y="137160"/>
                  </a:moveTo>
                  <a:cubicBezTo>
                    <a:pt x="6350" y="134620"/>
                    <a:pt x="12562" y="131703"/>
                    <a:pt x="19050" y="129540"/>
                  </a:cubicBezTo>
                  <a:cubicBezTo>
                    <a:pt x="24018" y="127884"/>
                    <a:pt x="29255" y="127169"/>
                    <a:pt x="34290" y="125730"/>
                  </a:cubicBezTo>
                  <a:cubicBezTo>
                    <a:pt x="61626" y="117920"/>
                    <a:pt x="26039" y="125856"/>
                    <a:pt x="64770" y="118110"/>
                  </a:cubicBezTo>
                  <a:cubicBezTo>
                    <a:pt x="96520" y="119380"/>
                    <a:pt x="128325" y="119656"/>
                    <a:pt x="160020" y="121920"/>
                  </a:cubicBezTo>
                  <a:cubicBezTo>
                    <a:pt x="171286" y="122725"/>
                    <a:pt x="188294" y="136959"/>
                    <a:pt x="194310" y="140970"/>
                  </a:cubicBezTo>
                  <a:cubicBezTo>
                    <a:pt x="209082" y="150818"/>
                    <a:pt x="201396" y="147142"/>
                    <a:pt x="217170" y="152400"/>
                  </a:cubicBezTo>
                  <a:cubicBezTo>
                    <a:pt x="234950" y="151130"/>
                    <a:pt x="252882" y="151234"/>
                    <a:pt x="270510" y="148590"/>
                  </a:cubicBezTo>
                  <a:cubicBezTo>
                    <a:pt x="285092" y="146403"/>
                    <a:pt x="306031" y="135929"/>
                    <a:pt x="316230" y="125730"/>
                  </a:cubicBezTo>
                  <a:cubicBezTo>
                    <a:pt x="330898" y="111062"/>
                    <a:pt x="323177" y="117289"/>
                    <a:pt x="339090" y="106680"/>
                  </a:cubicBezTo>
                  <a:cubicBezTo>
                    <a:pt x="341630" y="102870"/>
                    <a:pt x="343264" y="98265"/>
                    <a:pt x="346710" y="95250"/>
                  </a:cubicBezTo>
                  <a:cubicBezTo>
                    <a:pt x="366240" y="78162"/>
                    <a:pt x="366755" y="80573"/>
                    <a:pt x="388620" y="76200"/>
                  </a:cubicBezTo>
                  <a:cubicBezTo>
                    <a:pt x="398780" y="77470"/>
                    <a:pt x="409088" y="77865"/>
                    <a:pt x="419100" y="80010"/>
                  </a:cubicBezTo>
                  <a:cubicBezTo>
                    <a:pt x="426954" y="81693"/>
                    <a:pt x="434340" y="85090"/>
                    <a:pt x="441960" y="87630"/>
                  </a:cubicBezTo>
                  <a:lnTo>
                    <a:pt x="453390" y="91440"/>
                  </a:lnTo>
                  <a:cubicBezTo>
                    <a:pt x="457200" y="92710"/>
                    <a:pt x="461228" y="93454"/>
                    <a:pt x="464820" y="95250"/>
                  </a:cubicBezTo>
                  <a:cubicBezTo>
                    <a:pt x="484156" y="104918"/>
                    <a:pt x="475334" y="99720"/>
                    <a:pt x="491490" y="110490"/>
                  </a:cubicBezTo>
                  <a:cubicBezTo>
                    <a:pt x="505570" y="131609"/>
                    <a:pt x="491054" y="114905"/>
                    <a:pt x="510540" y="125730"/>
                  </a:cubicBezTo>
                  <a:cubicBezTo>
                    <a:pt x="518546" y="130178"/>
                    <a:pt x="524712" y="138074"/>
                    <a:pt x="533400" y="140970"/>
                  </a:cubicBezTo>
                  <a:lnTo>
                    <a:pt x="556260" y="148590"/>
                  </a:lnTo>
                  <a:lnTo>
                    <a:pt x="567690" y="152400"/>
                  </a:lnTo>
                  <a:cubicBezTo>
                    <a:pt x="588010" y="151130"/>
                    <a:pt x="608391" y="150616"/>
                    <a:pt x="628650" y="148590"/>
                  </a:cubicBezTo>
                  <a:cubicBezTo>
                    <a:pt x="636876" y="147767"/>
                    <a:pt x="661635" y="138865"/>
                    <a:pt x="666750" y="137160"/>
                  </a:cubicBezTo>
                  <a:lnTo>
                    <a:pt x="678180" y="133350"/>
                  </a:lnTo>
                  <a:cubicBezTo>
                    <a:pt x="681990" y="132080"/>
                    <a:pt x="686268" y="131768"/>
                    <a:pt x="689610" y="129540"/>
                  </a:cubicBezTo>
                  <a:cubicBezTo>
                    <a:pt x="693420" y="127000"/>
                    <a:pt x="696856" y="123780"/>
                    <a:pt x="701040" y="121920"/>
                  </a:cubicBezTo>
                  <a:cubicBezTo>
                    <a:pt x="708380" y="118658"/>
                    <a:pt x="717217" y="118755"/>
                    <a:pt x="723900" y="114300"/>
                  </a:cubicBezTo>
                  <a:cubicBezTo>
                    <a:pt x="756657" y="92462"/>
                    <a:pt x="715212" y="118644"/>
                    <a:pt x="746760" y="102870"/>
                  </a:cubicBezTo>
                  <a:cubicBezTo>
                    <a:pt x="750856" y="100822"/>
                    <a:pt x="753981" y="97054"/>
                    <a:pt x="758190" y="95250"/>
                  </a:cubicBezTo>
                  <a:cubicBezTo>
                    <a:pt x="763003" y="93187"/>
                    <a:pt x="768414" y="92945"/>
                    <a:pt x="773430" y="91440"/>
                  </a:cubicBezTo>
                  <a:cubicBezTo>
                    <a:pt x="781123" y="89132"/>
                    <a:pt x="788670" y="86360"/>
                    <a:pt x="796290" y="83820"/>
                  </a:cubicBezTo>
                  <a:cubicBezTo>
                    <a:pt x="802014" y="81912"/>
                    <a:pt x="817741" y="76345"/>
                    <a:pt x="822960" y="76200"/>
                  </a:cubicBezTo>
                  <a:cubicBezTo>
                    <a:pt x="909296" y="73802"/>
                    <a:pt x="995680" y="73660"/>
                    <a:pt x="1082040" y="72390"/>
                  </a:cubicBezTo>
                  <a:lnTo>
                    <a:pt x="1104900" y="64770"/>
                  </a:lnTo>
                  <a:lnTo>
                    <a:pt x="1116330" y="60960"/>
                  </a:lnTo>
                  <a:cubicBezTo>
                    <a:pt x="1120140" y="59690"/>
                    <a:pt x="1123864" y="58124"/>
                    <a:pt x="1127760" y="57150"/>
                  </a:cubicBezTo>
                  <a:cubicBezTo>
                    <a:pt x="1132840" y="55880"/>
                    <a:pt x="1137888" y="54476"/>
                    <a:pt x="1143000" y="53340"/>
                  </a:cubicBezTo>
                  <a:cubicBezTo>
                    <a:pt x="1161134" y="49310"/>
                    <a:pt x="1173856" y="48135"/>
                    <a:pt x="1192530" y="41910"/>
                  </a:cubicBezTo>
                  <a:cubicBezTo>
                    <a:pt x="1230943" y="29106"/>
                    <a:pt x="1171360" y="48642"/>
                    <a:pt x="1219200" y="34290"/>
                  </a:cubicBezTo>
                  <a:cubicBezTo>
                    <a:pt x="1226893" y="31982"/>
                    <a:pt x="1234440" y="29210"/>
                    <a:pt x="1242060" y="26670"/>
                  </a:cubicBezTo>
                  <a:cubicBezTo>
                    <a:pt x="1245870" y="25400"/>
                    <a:pt x="1249552" y="23648"/>
                    <a:pt x="1253490" y="22860"/>
                  </a:cubicBezTo>
                  <a:cubicBezTo>
                    <a:pt x="1259840" y="21590"/>
                    <a:pt x="1266258" y="20621"/>
                    <a:pt x="1272540" y="19050"/>
                  </a:cubicBezTo>
                  <a:cubicBezTo>
                    <a:pt x="1276436" y="18076"/>
                    <a:pt x="1280095" y="16297"/>
                    <a:pt x="1283970" y="15240"/>
                  </a:cubicBezTo>
                  <a:cubicBezTo>
                    <a:pt x="1294074" y="12484"/>
                    <a:pt x="1304290" y="10160"/>
                    <a:pt x="1314450" y="7620"/>
                  </a:cubicBezTo>
                  <a:cubicBezTo>
                    <a:pt x="1331432" y="3374"/>
                    <a:pt x="1325987" y="7513"/>
                    <a:pt x="1333500" y="0"/>
                  </a:cubicBezTo>
                </a:path>
              </a:pathLst>
            </a:custGeom>
            <a:noFill/>
            <a:ln w="19050" cap="flat" cmpd="sng" algn="ctr">
              <a:solidFill>
                <a:srgbClr val="00B050"/>
              </a:solidFill>
              <a:prstDash val="sysDash"/>
              <a:round/>
              <a:headEnd type="none" w="med" len="med"/>
              <a:tailEnd type="triangle" w="med" len="med"/>
            </a:ln>
            <a:effectLst/>
          </p:spPr>
          <p:txBody>
            <a:bodyPr anchor="ctr"/>
            <a:lstStyle/>
            <a:p>
              <a:pPr algn="ctr" defTabSz="539275" fontAlgn="auto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100" kern="0">
                <a:solidFill>
                  <a:sysClr val="windowText" lastClr="000000"/>
                </a:solidFill>
                <a:latin typeface="굴림"/>
                <a:sym typeface="Apple SD 산돌고딕 Neo 옅은체" charset="0"/>
              </a:endParaRPr>
            </a:p>
          </p:txBody>
        </p:sp>
        <p:pic>
          <p:nvPicPr>
            <p:cNvPr id="100" name="Picture 11"/>
            <p:cNvPicPr>
              <a:picLocks noChangeAspect="1" noChangeArrowheads="1"/>
            </p:cNvPicPr>
            <p:nvPr/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AAB8DC">
                  <a:tint val="45000"/>
                  <a:satMod val="400000"/>
                </a:srgbClr>
              </a:duotone>
              <a:extLst/>
            </a:blip>
            <a:srcRect/>
            <a:stretch>
              <a:fillRect/>
            </a:stretch>
          </p:blipFill>
          <p:spPr bwMode="auto">
            <a:xfrm>
              <a:off x="5264421" y="4388761"/>
              <a:ext cx="356624" cy="215847"/>
            </a:xfrm>
            <a:prstGeom prst="rect">
              <a:avLst/>
            </a:prstGeom>
            <a:noFill/>
            <a:ln>
              <a:noFill/>
            </a:ln>
            <a:scene3d>
              <a:camera prst="orthographicFront"/>
              <a:lightRig rig="threePt" dir="t"/>
            </a:scene3d>
            <a:sp3d extrusionH="76200">
              <a:extrusionClr>
                <a:srgbClr val="FF0000"/>
              </a:extrusionClr>
            </a:sp3d>
          </p:spPr>
        </p:pic>
        <p:sp>
          <p:nvSpPr>
            <p:cNvPr id="101" name="TextBox 73"/>
            <p:cNvSpPr txBox="1">
              <a:spLocks noChangeArrowheads="1"/>
            </p:cNvSpPr>
            <p:nvPr/>
          </p:nvSpPr>
          <p:spPr bwMode="auto">
            <a:xfrm>
              <a:off x="2270824" y="3617796"/>
              <a:ext cx="1605155" cy="5770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defTabSz="539275" latinLnBrk="0" hangingPunct="0">
                <a:defRPr/>
              </a:pPr>
              <a:r>
                <a:rPr kumimoji="0" lang="ko-KR" altLang="en-US" sz="1050" kern="0" dirty="0" err="1">
                  <a:solidFill>
                    <a:srgbClr val="006600"/>
                  </a:solidFill>
                  <a:latin typeface="HY견고딕" pitchFamily="18" charset="-127"/>
                  <a:ea typeface="HY견고딕" pitchFamily="18" charset="-127"/>
                  <a:cs typeface="Tahoma" pitchFamily="34" charset="0"/>
                  <a:sym typeface="Apple SD 산돌고딕 Neo 옅은체" charset="0"/>
                </a:rPr>
                <a:t>무선랜</a:t>
              </a:r>
              <a:r>
                <a:rPr kumimoji="0" lang="ko-KR" altLang="en-US" sz="1050" kern="0" dirty="0">
                  <a:solidFill>
                    <a:srgbClr val="006600"/>
                  </a:solidFill>
                  <a:latin typeface="HY견고딕" pitchFamily="18" charset="-127"/>
                  <a:ea typeface="HY견고딕" pitchFamily="18" charset="-127"/>
                  <a:cs typeface="Tahoma" pitchFamily="34" charset="0"/>
                  <a:sym typeface="Apple SD 산돌고딕 Neo 옅은체" charset="0"/>
                </a:rPr>
                <a:t> 프레임</a:t>
              </a:r>
              <a:r>
                <a:rPr kumimoji="0" lang="en-US" altLang="ko-KR" sz="1050" kern="0" dirty="0">
                  <a:solidFill>
                    <a:srgbClr val="006600"/>
                  </a:solidFill>
                  <a:latin typeface="HY견고딕" pitchFamily="18" charset="-127"/>
                  <a:ea typeface="HY견고딕" pitchFamily="18" charset="-127"/>
                  <a:cs typeface="Tahoma" pitchFamily="34" charset="0"/>
                  <a:sym typeface="Apple SD 산돌고딕 Neo 옅은체" charset="0"/>
                </a:rPr>
                <a:t> </a:t>
              </a:r>
              <a:r>
                <a:rPr kumimoji="0" lang="ko-KR" altLang="en-US" sz="1050" kern="0" dirty="0">
                  <a:solidFill>
                    <a:srgbClr val="006600"/>
                  </a:solidFill>
                  <a:latin typeface="HY견고딕" pitchFamily="18" charset="-127"/>
                  <a:ea typeface="HY견고딕" pitchFamily="18" charset="-127"/>
                  <a:cs typeface="Tahoma" pitchFamily="34" charset="0"/>
                  <a:sym typeface="Apple SD 산돌고딕 Neo 옅은체" charset="0"/>
                </a:rPr>
                <a:t>및 </a:t>
              </a:r>
              <a:endParaRPr kumimoji="0" lang="en-US" altLang="ko-KR" sz="1050" kern="0" dirty="0">
                <a:solidFill>
                  <a:srgbClr val="006600"/>
                </a:solidFill>
                <a:latin typeface="HY견고딕" pitchFamily="18" charset="-127"/>
                <a:ea typeface="HY견고딕" pitchFamily="18" charset="-127"/>
                <a:cs typeface="Tahoma" pitchFamily="34" charset="0"/>
                <a:sym typeface="Apple SD 산돌고딕 Neo 옅은체" charset="0"/>
              </a:endParaRPr>
            </a:p>
            <a:p>
              <a:pPr algn="ctr" defTabSz="539275" latinLnBrk="0" hangingPunct="0">
                <a:defRPr/>
              </a:pPr>
              <a:r>
                <a:rPr kumimoji="0" lang="ko-KR" altLang="en-US" sz="1050" kern="0" dirty="0" err="1">
                  <a:solidFill>
                    <a:srgbClr val="006600"/>
                  </a:solidFill>
                  <a:latin typeface="HY견고딕" pitchFamily="18" charset="-127"/>
                  <a:ea typeface="HY견고딕" pitchFamily="18" charset="-127"/>
                  <a:cs typeface="Tahoma" pitchFamily="34" charset="0"/>
                  <a:sym typeface="Apple SD 산돌고딕 Neo 옅은체" charset="0"/>
                </a:rPr>
                <a:t>무선핑거프린트</a:t>
              </a:r>
              <a:r>
                <a:rPr kumimoji="0" lang="en-US" altLang="ko-KR" sz="1050" kern="0" dirty="0">
                  <a:solidFill>
                    <a:srgbClr val="006600"/>
                  </a:solidFill>
                  <a:latin typeface="HY견고딕" pitchFamily="18" charset="-127"/>
                  <a:ea typeface="HY견고딕" pitchFamily="18" charset="-127"/>
                  <a:cs typeface="Tahoma" pitchFamily="34" charset="0"/>
                  <a:sym typeface="Apple SD 산돌고딕 Neo 옅은체" charset="0"/>
                </a:rPr>
                <a:t> </a:t>
              </a:r>
              <a:r>
                <a:rPr kumimoji="0" lang="ko-KR" altLang="en-US" sz="1050" kern="0" dirty="0">
                  <a:solidFill>
                    <a:srgbClr val="006600"/>
                  </a:solidFill>
                  <a:latin typeface="HY견고딕" pitchFamily="18" charset="-127"/>
                  <a:ea typeface="HY견고딕" pitchFamily="18" charset="-127"/>
                  <a:cs typeface="Tahoma" pitchFamily="34" charset="0"/>
                  <a:sym typeface="Apple SD 산돌고딕 Neo 옅은체" charset="0"/>
                </a:rPr>
                <a:t> 수집</a:t>
              </a:r>
              <a:r>
                <a:rPr kumimoji="0" lang="en-US" altLang="ko-KR" sz="1050" kern="0" dirty="0">
                  <a:solidFill>
                    <a:srgbClr val="006600"/>
                  </a:solidFill>
                  <a:latin typeface="HY견고딕" pitchFamily="18" charset="-127"/>
                  <a:ea typeface="HY견고딕" pitchFamily="18" charset="-127"/>
                  <a:cs typeface="Tahoma" pitchFamily="34" charset="0"/>
                  <a:sym typeface="Apple SD 산돌고딕 Neo 옅은체" charset="0"/>
                </a:rPr>
                <a:t>/</a:t>
              </a:r>
              <a:r>
                <a:rPr kumimoji="0" lang="ko-KR" altLang="en-US" sz="1050" kern="0" dirty="0">
                  <a:solidFill>
                    <a:srgbClr val="006600"/>
                  </a:solidFill>
                  <a:latin typeface="HY견고딕" pitchFamily="18" charset="-127"/>
                  <a:ea typeface="HY견고딕" pitchFamily="18" charset="-127"/>
                  <a:cs typeface="Tahoma" pitchFamily="34" charset="0"/>
                  <a:sym typeface="Apple SD 산돌고딕 Neo 옅은체" charset="0"/>
                </a:rPr>
                <a:t>분석 </a:t>
              </a:r>
            </a:p>
          </p:txBody>
        </p:sp>
        <p:pic>
          <p:nvPicPr>
            <p:cNvPr id="102" name="Picture 11"/>
            <p:cNvPicPr>
              <a:picLocks noChangeAspect="1" noChangeArrowheads="1"/>
            </p:cNvPicPr>
            <p:nvPr/>
          </p:nvPicPr>
          <p:blipFill>
            <a:blip r:embed="rId2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3208" y="3851521"/>
              <a:ext cx="430159" cy="260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" name="Picture 473" descr="C:\Users\shykim\AppData\Local\Microsoft\Windows\Temporary Internet Files\Content.IE5\VBN09G60\MC900441735[1].png"/>
            <p:cNvPicPr>
              <a:picLocks noChangeAspect="1" noChangeArrowheads="1"/>
            </p:cNvPicPr>
            <p:nvPr/>
          </p:nvPicPr>
          <p:blipFill>
            <a:blip r:embed="rId25" cstate="print">
              <a:duotone>
                <a:prstClr val="black"/>
                <a:srgbClr val="FF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215774">
              <a:off x="3698917" y="4521871"/>
              <a:ext cx="363277" cy="351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5" name="그룹 77"/>
            <p:cNvGrpSpPr>
              <a:grpSpLocks/>
            </p:cNvGrpSpPr>
            <p:nvPr/>
          </p:nvGrpSpPr>
          <p:grpSpPr bwMode="auto">
            <a:xfrm>
              <a:off x="4698820" y="4933703"/>
              <a:ext cx="637920" cy="556753"/>
              <a:chOff x="763277" y="5033351"/>
              <a:chExt cx="1273640" cy="960025"/>
            </a:xfrm>
          </p:grpSpPr>
          <p:pic>
            <p:nvPicPr>
              <p:cNvPr id="110" name="Picture 3"/>
              <p:cNvPicPr>
                <a:picLocks noChangeAspect="1" noChangeArrowheads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3277" y="5033351"/>
                <a:ext cx="1256099" cy="8548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1" name="Picture 3" descr="C:\Users\shykim\AppData\Local\Microsoft\Windows\Temporary Internet Files\Content.IE5\PV1CKX1M\MC900441452[1].png"/>
              <p:cNvPicPr>
                <a:picLocks noChangeAspect="1" noChangeArrowheads="1"/>
              </p:cNvPicPr>
              <p:nvPr/>
            </p:nvPicPr>
            <p:blipFill>
              <a:blip r:embed="rId27">
                <a:grayscl/>
                <a:biLevel thresh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1448293" y="5372714"/>
                <a:ext cx="588624" cy="6206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2" name="직사각형 84"/>
              <p:cNvSpPr>
                <a:spLocks noChangeArrowheads="1"/>
              </p:cNvSpPr>
              <p:nvPr/>
            </p:nvSpPr>
            <p:spPr bwMode="auto">
              <a:xfrm>
                <a:off x="1440675" y="5471168"/>
                <a:ext cx="499916" cy="2122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 defTabSz="539275" latinLnBrk="0" hangingPunct="0">
                  <a:buClr>
                    <a:srgbClr val="000000"/>
                  </a:buClr>
                  <a:buSzPct val="90000"/>
                  <a:defRPr/>
                </a:pPr>
                <a:r>
                  <a:rPr kumimoji="0" lang="en-US" altLang="ko-KR" sz="200" kern="0" dirty="0">
                    <a:solidFill>
                      <a:srgbClr val="0000FF"/>
                    </a:solidFill>
                    <a:latin typeface="Verdana"/>
                    <a:sym typeface="Apple SD 산돌고딕 Neo 옅은체" charset="0"/>
                  </a:rPr>
                  <a:t>MAC </a:t>
                </a:r>
              </a:p>
            </p:txBody>
          </p:sp>
        </p:grpSp>
        <p:sp>
          <p:nvSpPr>
            <p:cNvPr id="106" name="Text Box 452"/>
            <p:cNvSpPr txBox="1">
              <a:spLocks noChangeArrowheads="1"/>
            </p:cNvSpPr>
            <p:nvPr/>
          </p:nvSpPr>
          <p:spPr bwMode="auto">
            <a:xfrm>
              <a:off x="4530698" y="5367949"/>
              <a:ext cx="1145145" cy="2616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ECC5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 defTabSz="539275" latinLnBrk="0" hangingPunct="0">
                <a:buClr>
                  <a:srgbClr val="000000"/>
                </a:buClr>
                <a:buSzPct val="90000"/>
                <a:defRPr/>
              </a:pPr>
              <a:r>
                <a:rPr kumimoji="0" lang="ko-KR" altLang="en-US" sz="1100" b="1" kern="0" dirty="0" err="1">
                  <a:solidFill>
                    <a:srgbClr val="006600"/>
                  </a:solidFill>
                  <a:latin typeface="맑은 고딕" pitchFamily="50" charset="-127"/>
                  <a:ea typeface="맑은 고딕" pitchFamily="50" charset="-127"/>
                  <a:cs typeface="Aharoni" pitchFamily="2" charset="-79"/>
                  <a:sym typeface="Apple SD 산돌고딕 Neo 옅은체" charset="0"/>
                </a:rPr>
                <a:t>불법단말</a:t>
              </a:r>
              <a:r>
                <a:rPr kumimoji="0" lang="ko-KR" altLang="en-US" sz="1100" b="1" kern="0" dirty="0">
                  <a:solidFill>
                    <a:srgbClr val="006600"/>
                  </a:solidFill>
                  <a:latin typeface="맑은 고딕" pitchFamily="50" charset="-127"/>
                  <a:ea typeface="맑은 고딕" pitchFamily="50" charset="-127"/>
                  <a:cs typeface="Aharoni" pitchFamily="2" charset="-79"/>
                  <a:sym typeface="Apple SD 산돌고딕 Neo 옅은체" charset="0"/>
                </a:rPr>
                <a:t> 식별 </a:t>
              </a:r>
              <a:endParaRPr kumimoji="0" lang="en-US" altLang="ko-KR" sz="1100" b="1" kern="0" dirty="0">
                <a:solidFill>
                  <a:srgbClr val="006600"/>
                </a:solidFill>
                <a:latin typeface="맑은 고딕" pitchFamily="50" charset="-127"/>
                <a:ea typeface="맑은 고딕" pitchFamily="50" charset="-127"/>
                <a:cs typeface="Aharoni" pitchFamily="2" charset="-79"/>
                <a:sym typeface="Apple SD 산돌고딕 Neo 옅은체" charset="0"/>
              </a:endParaRPr>
            </a:p>
          </p:txBody>
        </p:sp>
        <p:sp>
          <p:nvSpPr>
            <p:cNvPr id="107" name="자유형 106"/>
            <p:cNvSpPr/>
            <p:nvPr/>
          </p:nvSpPr>
          <p:spPr bwMode="auto">
            <a:xfrm rot="4887798">
              <a:off x="4328916" y="4641904"/>
              <a:ext cx="210449" cy="1203395"/>
            </a:xfrm>
            <a:custGeom>
              <a:avLst/>
              <a:gdLst>
                <a:gd name="connsiteX0" fmla="*/ 0 w 167951"/>
                <a:gd name="connsiteY0" fmla="*/ 653143 h 653143"/>
                <a:gd name="connsiteX1" fmla="*/ 9330 w 167951"/>
                <a:gd name="connsiteY1" fmla="*/ 606490 h 653143"/>
                <a:gd name="connsiteX2" fmla="*/ 27992 w 167951"/>
                <a:gd name="connsiteY2" fmla="*/ 475862 h 653143"/>
                <a:gd name="connsiteX3" fmla="*/ 74645 w 167951"/>
                <a:gd name="connsiteY3" fmla="*/ 438539 h 653143"/>
                <a:gd name="connsiteX4" fmla="*/ 111967 w 167951"/>
                <a:gd name="connsiteY4" fmla="*/ 373225 h 653143"/>
                <a:gd name="connsiteX5" fmla="*/ 139959 w 167951"/>
                <a:gd name="connsiteY5" fmla="*/ 354564 h 653143"/>
                <a:gd name="connsiteX6" fmla="*/ 158620 w 167951"/>
                <a:gd name="connsiteY6" fmla="*/ 298580 h 653143"/>
                <a:gd name="connsiteX7" fmla="*/ 167951 w 167951"/>
                <a:gd name="connsiteY7" fmla="*/ 270588 h 653143"/>
                <a:gd name="connsiteX8" fmla="*/ 139959 w 167951"/>
                <a:gd name="connsiteY8" fmla="*/ 102637 h 653143"/>
                <a:gd name="connsiteX9" fmla="*/ 130628 w 167951"/>
                <a:gd name="connsiteY9" fmla="*/ 74645 h 653143"/>
                <a:gd name="connsiteX10" fmla="*/ 121298 w 167951"/>
                <a:gd name="connsiteY10" fmla="*/ 46653 h 653143"/>
                <a:gd name="connsiteX11" fmla="*/ 102637 w 167951"/>
                <a:gd name="connsiteY11" fmla="*/ 0 h 653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7951" h="653143">
                  <a:moveTo>
                    <a:pt x="0" y="653143"/>
                  </a:moveTo>
                  <a:cubicBezTo>
                    <a:pt x="3110" y="637592"/>
                    <a:pt x="7363" y="622226"/>
                    <a:pt x="9330" y="606490"/>
                  </a:cubicBezTo>
                  <a:cubicBezTo>
                    <a:pt x="9544" y="604777"/>
                    <a:pt x="10662" y="504745"/>
                    <a:pt x="27992" y="475862"/>
                  </a:cubicBezTo>
                  <a:cubicBezTo>
                    <a:pt x="36857" y="461087"/>
                    <a:pt x="61928" y="447017"/>
                    <a:pt x="74645" y="438539"/>
                  </a:cubicBezTo>
                  <a:cubicBezTo>
                    <a:pt x="81963" y="423904"/>
                    <a:pt x="98780" y="386412"/>
                    <a:pt x="111967" y="373225"/>
                  </a:cubicBezTo>
                  <a:cubicBezTo>
                    <a:pt x="119896" y="365296"/>
                    <a:pt x="130628" y="360784"/>
                    <a:pt x="139959" y="354564"/>
                  </a:cubicBezTo>
                  <a:lnTo>
                    <a:pt x="158620" y="298580"/>
                  </a:lnTo>
                  <a:lnTo>
                    <a:pt x="167951" y="270588"/>
                  </a:lnTo>
                  <a:cubicBezTo>
                    <a:pt x="156987" y="139022"/>
                    <a:pt x="170463" y="194149"/>
                    <a:pt x="139959" y="102637"/>
                  </a:cubicBezTo>
                  <a:lnTo>
                    <a:pt x="130628" y="74645"/>
                  </a:lnTo>
                  <a:cubicBezTo>
                    <a:pt x="127518" y="65314"/>
                    <a:pt x="126754" y="54836"/>
                    <a:pt x="121298" y="46653"/>
                  </a:cubicBezTo>
                  <a:cubicBezTo>
                    <a:pt x="99186" y="13486"/>
                    <a:pt x="102637" y="29876"/>
                    <a:pt x="102637" y="0"/>
                  </a:cubicBezTo>
                </a:path>
              </a:pathLst>
            </a:custGeom>
            <a:noFill/>
            <a:ln w="19050" cap="flat" cmpd="sng" algn="ctr">
              <a:solidFill>
                <a:srgbClr val="00B050"/>
              </a:solidFill>
              <a:prstDash val="sysDash"/>
              <a:round/>
              <a:headEnd type="none" w="med" len="med"/>
              <a:tailEnd type="triangle" w="med" len="med"/>
            </a:ln>
            <a:effectLst/>
          </p:spPr>
          <p:txBody>
            <a:bodyPr anchor="ctr"/>
            <a:lstStyle/>
            <a:p>
              <a:pPr algn="ctr" defTabSz="539275" fontAlgn="auto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100" kern="0">
                <a:solidFill>
                  <a:sysClr val="windowText" lastClr="000000"/>
                </a:solidFill>
                <a:latin typeface="굴림"/>
                <a:sym typeface="Apple SD 산돌고딕 Neo 옅은체" charset="0"/>
              </a:endParaRPr>
            </a:p>
          </p:txBody>
        </p:sp>
        <p:sp>
          <p:nvSpPr>
            <p:cNvPr id="109" name="Rectangle 81"/>
            <p:cNvSpPr>
              <a:spLocks noChangeArrowheads="1"/>
            </p:cNvSpPr>
            <p:nvPr/>
          </p:nvSpPr>
          <p:spPr bwMode="auto">
            <a:xfrm>
              <a:off x="1193487" y="2558615"/>
              <a:ext cx="897953" cy="2397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3231" tIns="33231" rIns="33231" bIns="33231" anchor="ctr"/>
            <a:lstStyle/>
            <a:p>
              <a:pPr algn="ctr" defTabSz="548068" fontAlgn="auto" latinLnBrk="0" hangingPunct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200" b="1" kern="0" dirty="0">
                  <a:solidFill>
                    <a:srgbClr val="3333C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  <a:cs typeface="Arial Unicode MS" pitchFamily="50" charset="-127"/>
                  <a:sym typeface="Apple SD 산돌고딕 Neo 옅은체" charset="0"/>
                </a:rPr>
                <a:t>WIPS Server</a:t>
              </a:r>
            </a:p>
          </p:txBody>
        </p:sp>
      </p:grpSp>
      <p:sp>
        <p:nvSpPr>
          <p:cNvPr id="1429" name="제목 1"/>
          <p:cNvSpPr txBox="1">
            <a:spLocks/>
          </p:cNvSpPr>
          <p:nvPr/>
        </p:nvSpPr>
        <p:spPr>
          <a:xfrm>
            <a:off x="878904" y="96311"/>
            <a:ext cx="8229600" cy="452369"/>
          </a:xfrm>
          <a:prstGeom prst="rect">
            <a:avLst/>
          </a:prstGeom>
        </p:spPr>
        <p:txBody>
          <a:bodyPr vert="horz" lIns="84406" tIns="42203" rIns="84406" bIns="42203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ko-KR" altLang="en-US" sz="3200" cap="all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무선지문 기반 </a:t>
            </a:r>
            <a:r>
              <a:rPr lang="ko-KR" altLang="en-US" sz="3200" cap="all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무선랜침해방지기술</a:t>
            </a:r>
            <a:r>
              <a:rPr lang="ko-KR" altLang="en-US" sz="3200" cap="all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 소개</a:t>
            </a:r>
            <a:r>
              <a:rPr lang="en-US" altLang="ko-KR" sz="3200" cap="all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  <a:cs typeface="Arial" pitchFamily="34" charset="0"/>
              </a:rPr>
              <a:t>(1)</a:t>
            </a:r>
            <a:endParaRPr kumimoji="0"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430" name="자유형 1429"/>
          <p:cNvSpPr/>
          <p:nvPr/>
        </p:nvSpPr>
        <p:spPr>
          <a:xfrm>
            <a:off x="1386497" y="4797152"/>
            <a:ext cx="5993815" cy="1329126"/>
          </a:xfrm>
          <a:custGeom>
            <a:avLst/>
            <a:gdLst>
              <a:gd name="connsiteX0" fmla="*/ 0 w 4382414"/>
              <a:gd name="connsiteY0" fmla="*/ 95167 h 570988"/>
              <a:gd name="connsiteX1" fmla="*/ 95167 w 4382414"/>
              <a:gd name="connsiteY1" fmla="*/ 0 h 570988"/>
              <a:gd name="connsiteX2" fmla="*/ 4287247 w 4382414"/>
              <a:gd name="connsiteY2" fmla="*/ 0 h 570988"/>
              <a:gd name="connsiteX3" fmla="*/ 4382414 w 4382414"/>
              <a:gd name="connsiteY3" fmla="*/ 95167 h 570988"/>
              <a:gd name="connsiteX4" fmla="*/ 4382414 w 4382414"/>
              <a:gd name="connsiteY4" fmla="*/ 475821 h 570988"/>
              <a:gd name="connsiteX5" fmla="*/ 4287247 w 4382414"/>
              <a:gd name="connsiteY5" fmla="*/ 570988 h 570988"/>
              <a:gd name="connsiteX6" fmla="*/ 95167 w 4382414"/>
              <a:gd name="connsiteY6" fmla="*/ 570988 h 570988"/>
              <a:gd name="connsiteX7" fmla="*/ 0 w 4382414"/>
              <a:gd name="connsiteY7" fmla="*/ 475821 h 570988"/>
              <a:gd name="connsiteX8" fmla="*/ 0 w 4382414"/>
              <a:gd name="connsiteY8" fmla="*/ 95167 h 570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2414" h="570988">
                <a:moveTo>
                  <a:pt x="0" y="95167"/>
                </a:moveTo>
                <a:cubicBezTo>
                  <a:pt x="0" y="42608"/>
                  <a:pt x="42608" y="0"/>
                  <a:pt x="95167" y="0"/>
                </a:cubicBezTo>
                <a:lnTo>
                  <a:pt x="4287247" y="0"/>
                </a:lnTo>
                <a:cubicBezTo>
                  <a:pt x="4339806" y="0"/>
                  <a:pt x="4382414" y="42608"/>
                  <a:pt x="4382414" y="95167"/>
                </a:cubicBezTo>
                <a:lnTo>
                  <a:pt x="4382414" y="475821"/>
                </a:lnTo>
                <a:cubicBezTo>
                  <a:pt x="4382414" y="528380"/>
                  <a:pt x="4339806" y="570988"/>
                  <a:pt x="4287247" y="570988"/>
                </a:cubicBezTo>
                <a:lnTo>
                  <a:pt x="95167" y="570988"/>
                </a:lnTo>
                <a:cubicBezTo>
                  <a:pt x="42608" y="570988"/>
                  <a:pt x="0" y="528380"/>
                  <a:pt x="0" y="475821"/>
                </a:cubicBezTo>
                <a:lnTo>
                  <a:pt x="0" y="95167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99077" tIns="103101" rIns="66462" bIns="103101" numCol="1" spcCol="1270" anchor="ctr" anchorCtr="0">
            <a:noAutofit/>
          </a:bodyPr>
          <a:lstStyle/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569" spc="-92" dirty="0">
                <a:ln w="11430"/>
                <a:solidFill>
                  <a:srgbClr val="FFFF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AP/</a:t>
            </a:r>
            <a:r>
              <a:rPr kumimoji="0" lang="ko-KR" altLang="en-US" sz="1569" spc="-92" dirty="0">
                <a:ln w="11430"/>
                <a:solidFill>
                  <a:srgbClr val="FFFF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단말이 지니고 있는 고유의 기기 특성 등을</a:t>
            </a:r>
            <a:r>
              <a:rPr kumimoji="0" lang="en-US" altLang="ko-KR" sz="1569" spc="-92" dirty="0">
                <a:ln w="11430"/>
                <a:solidFill>
                  <a:srgbClr val="FFFF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r>
              <a:rPr kumimoji="0" lang="ko-KR" altLang="en-US" sz="1569" spc="-92" dirty="0">
                <a:ln w="11430"/>
                <a:solidFill>
                  <a:srgbClr val="FFFF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이용하여</a:t>
            </a:r>
            <a:r>
              <a:rPr kumimoji="0" lang="en-US" altLang="ko-KR" sz="1569" spc="-92" dirty="0">
                <a:ln w="11430"/>
                <a:solidFill>
                  <a:srgbClr val="FFFF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,</a:t>
            </a:r>
          </a:p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46" b="1" spc="-92" dirty="0">
                <a:ln w="11430"/>
                <a:solidFill>
                  <a:srgbClr val="00B0F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복제 불법 </a:t>
            </a:r>
            <a:r>
              <a:rPr kumimoji="0" lang="en-US" altLang="ko-KR" sz="1846" b="1" spc="-92" dirty="0">
                <a:ln w="11430"/>
                <a:solidFill>
                  <a:srgbClr val="00B0F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AP</a:t>
            </a:r>
            <a:r>
              <a:rPr kumimoji="0" lang="ko-KR" altLang="en-US" sz="1846" b="1" spc="-92" dirty="0">
                <a:ln w="11430"/>
                <a:solidFill>
                  <a:srgbClr val="FFFF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를 정교하게 탐지하여 사용을 차단 </a:t>
            </a:r>
            <a:endParaRPr kumimoji="0" lang="en-US" altLang="ko-KR" sz="1569" b="1" spc="-92" dirty="0">
              <a:ln w="11430"/>
              <a:solidFill>
                <a:srgbClr val="FFFF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  <a:p>
            <a:pPr marL="285750" indent="-285750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r>
              <a:rPr kumimoji="0" lang="ko-KR" altLang="en-US" sz="1292" spc="-92" dirty="0" err="1" smtClean="0">
                <a:ln w="11430"/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무선랜</a:t>
            </a:r>
            <a:r>
              <a:rPr kumimoji="0" lang="ko-KR" altLang="en-US" sz="1292" spc="-92" dirty="0" smtClean="0">
                <a:ln w="11430"/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r>
              <a:rPr kumimoji="0" lang="ko-KR" altLang="en-US" sz="1292" spc="-92" dirty="0">
                <a:ln w="11430"/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이용을 제한하여야 하는 정부</a:t>
            </a:r>
            <a:r>
              <a:rPr kumimoji="0" lang="en-US" altLang="ko-KR" sz="1292" spc="-92" dirty="0">
                <a:ln w="11430"/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, </a:t>
            </a:r>
            <a:r>
              <a:rPr kumimoji="0" lang="ko-KR" altLang="en-US" sz="1292" spc="-92" dirty="0" err="1">
                <a:ln w="11430"/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공공기관</a:t>
            </a:r>
            <a:r>
              <a:rPr kumimoji="0" lang="en-US" altLang="ko-KR" sz="1292" spc="-92" dirty="0">
                <a:ln w="11430"/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, </a:t>
            </a:r>
            <a:r>
              <a:rPr kumimoji="0" lang="ko-KR" altLang="en-US" sz="1292" spc="-92" dirty="0">
                <a:ln w="11430"/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기업체 등에서 </a:t>
            </a:r>
            <a:r>
              <a:rPr kumimoji="0" lang="ko-KR" altLang="en-US" sz="1292" spc="-92" dirty="0" smtClean="0">
                <a:ln w="11430"/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활용</a:t>
            </a:r>
            <a:endParaRPr kumimoji="0" lang="en-US" altLang="ko-KR" sz="1292" spc="-92" dirty="0" smtClean="0">
              <a:ln w="11430"/>
              <a:solidFill>
                <a:srgbClr val="FFFF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  <a:p>
            <a:pPr marL="285750" indent="-285750"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  <a:defRPr/>
            </a:pPr>
            <a:endParaRPr lang="en-US" altLang="ko-KR" sz="1292" spc="-92" dirty="0">
              <a:ln w="11430"/>
              <a:solidFill>
                <a:srgbClr val="FFFF00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  <a:p>
            <a:pPr eaLnBrk="0" fontAlgn="auto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spc="-92" dirty="0">
                <a:ln w="11430"/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복제</a:t>
            </a:r>
            <a:r>
              <a:rPr lang="en-US" altLang="ko-KR" sz="1600" spc="-92" dirty="0">
                <a:ln w="11430"/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AP</a:t>
            </a:r>
            <a:r>
              <a:rPr lang="ko-KR" altLang="en-US" sz="1600" spc="-92" dirty="0">
                <a:ln w="11430"/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식별 </a:t>
            </a:r>
            <a:r>
              <a:rPr lang="en-US" altLang="ko-KR" sz="1600" spc="-92" dirty="0">
                <a:ln w="11430"/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: </a:t>
            </a:r>
            <a:r>
              <a:rPr lang="ko-KR" altLang="en-US" sz="1600" spc="-92" dirty="0">
                <a:ln w="11430"/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기존 </a:t>
            </a:r>
            <a:r>
              <a:rPr lang="en-US" altLang="ko-KR" sz="1600" spc="-92" dirty="0">
                <a:ln w="11430"/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(MAC, </a:t>
            </a:r>
            <a:r>
              <a:rPr lang="en-US" altLang="ko-KR" sz="1600" spc="-92" dirty="0" smtClean="0">
                <a:ln w="11430"/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RSSI)</a:t>
            </a:r>
            <a:r>
              <a:rPr lang="en-US" altLang="ko-KR" sz="1600" spc="-92" dirty="0" smtClean="0">
                <a:ln w="11430"/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  <a:sym typeface="Wingdings" panose="05000000000000000000" pitchFamily="2" charset="2"/>
              </a:rPr>
              <a:t> </a:t>
            </a:r>
            <a:r>
              <a:rPr lang="en-US" altLang="ko-KR" sz="1600" spc="-92" dirty="0" smtClean="0">
                <a:ln w="11430"/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ETRI </a:t>
            </a:r>
            <a:r>
              <a:rPr lang="en-US" altLang="ko-KR" sz="1600" spc="-92" dirty="0">
                <a:ln w="11430"/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(MAC, EVM, RSSI) </a:t>
            </a:r>
            <a:r>
              <a:rPr kumimoji="0" lang="ko-KR" altLang="en-US" sz="1600" spc="-92" dirty="0" smtClean="0">
                <a:ln w="11430"/>
                <a:solidFill>
                  <a:srgbClr val="FFFF00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" pitchFamily="34" charset="0"/>
              </a:rPr>
              <a:t> </a:t>
            </a:r>
            <a:endParaRPr kumimoji="0" lang="ko-KR" altLang="en-US" sz="1600" spc="-92" dirty="0">
              <a:ln w="11430"/>
              <a:solidFill>
                <a:prstClr val="white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pitchFamily="34" charset="0"/>
            </a:endParaRPr>
          </a:p>
        </p:txBody>
      </p:sp>
      <p:sp>
        <p:nvSpPr>
          <p:cNvPr id="1432" name="양쪽 모서리가 둥근 사각형 1431"/>
          <p:cNvSpPr/>
          <p:nvPr/>
        </p:nvSpPr>
        <p:spPr bwMode="auto">
          <a:xfrm>
            <a:off x="6284152" y="1680038"/>
            <a:ext cx="2414324" cy="1078400"/>
          </a:xfrm>
          <a:prstGeom prst="round2SameRect">
            <a:avLst/>
          </a:prstGeom>
          <a:gradFill flip="none" rotWithShape="1">
            <a:gsLst>
              <a:gs pos="0">
                <a:srgbClr val="E6DCAC"/>
              </a:gs>
              <a:gs pos="12000">
                <a:srgbClr val="E6D78A"/>
              </a:gs>
              <a:gs pos="30000">
                <a:srgbClr val="C7AC4C"/>
              </a:gs>
              <a:gs pos="45000">
                <a:srgbClr val="E6D78A"/>
              </a:gs>
              <a:gs pos="77000">
                <a:srgbClr val="C7AC4C"/>
              </a:gs>
              <a:gs pos="100000">
                <a:srgbClr val="E6DCAC"/>
              </a:gs>
            </a:gsLst>
            <a:lin ang="2700000" scaled="1"/>
            <a:tileRect/>
          </a:gra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lIns="0" tIns="0" rIns="0" bIns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539275" eaLnBrk="0" latinLnBrk="0" hangingPunct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kern="0" spc="46" dirty="0" err="1">
                <a:ln w="11430"/>
                <a:gradFill>
                  <a:gsLst>
                    <a:gs pos="25000">
                      <a:srgbClr val="3333CC">
                        <a:satMod val="155000"/>
                      </a:srgbClr>
                    </a:gs>
                    <a:gs pos="100000">
                      <a:srgbClr val="3333CC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" pitchFamily="34" charset="0"/>
                <a:sym typeface="Apple SD 산돌고딕 Neo 옅은체" charset="0"/>
              </a:rPr>
              <a:t>무선채널</a:t>
            </a:r>
            <a:r>
              <a:rPr kumimoji="0" lang="en-US" altLang="ko-KR" sz="1600" kern="0" spc="46" dirty="0">
                <a:ln w="11430"/>
                <a:gradFill>
                  <a:gsLst>
                    <a:gs pos="25000">
                      <a:srgbClr val="3333CC">
                        <a:satMod val="155000"/>
                      </a:srgbClr>
                    </a:gs>
                    <a:gs pos="100000">
                      <a:srgbClr val="3333CC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" pitchFamily="34" charset="0"/>
                <a:sym typeface="Apple SD 산돌고딕 Neo 옅은체" charset="0"/>
              </a:rPr>
              <a:t>/</a:t>
            </a:r>
            <a:r>
              <a:rPr kumimoji="0" lang="ko-KR" altLang="en-US" sz="1600" kern="0" spc="46" dirty="0" err="1" smtClean="0">
                <a:ln w="11430"/>
                <a:gradFill>
                  <a:gsLst>
                    <a:gs pos="25000">
                      <a:srgbClr val="3333CC">
                        <a:satMod val="155000"/>
                      </a:srgbClr>
                    </a:gs>
                    <a:gs pos="100000">
                      <a:srgbClr val="3333CC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" pitchFamily="34" charset="0"/>
                <a:sym typeface="Apple SD 산돌고딕 Neo 옅은체" charset="0"/>
              </a:rPr>
              <a:t>트래픽</a:t>
            </a:r>
            <a:r>
              <a:rPr lang="ko-KR" altLang="en-US" sz="1600" kern="0" spc="46" dirty="0" err="1" smtClean="0">
                <a:ln w="11430"/>
                <a:gradFill>
                  <a:gsLst>
                    <a:gs pos="25000">
                      <a:srgbClr val="3333CC">
                        <a:satMod val="155000"/>
                      </a:srgbClr>
                    </a:gs>
                    <a:gs pos="100000">
                      <a:srgbClr val="3333CC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" pitchFamily="34" charset="0"/>
                <a:sym typeface="Apple SD 산돌고딕 Neo 옅은체" charset="0"/>
              </a:rPr>
              <a:t>을</a:t>
            </a:r>
            <a:r>
              <a:rPr lang="ko-KR" altLang="en-US" sz="1600" kern="0" spc="46" dirty="0" smtClean="0">
                <a:ln w="11430"/>
                <a:gradFill>
                  <a:gsLst>
                    <a:gs pos="25000">
                      <a:srgbClr val="3333CC">
                        <a:satMod val="155000"/>
                      </a:srgbClr>
                    </a:gs>
                    <a:gs pos="100000">
                      <a:srgbClr val="3333CC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" pitchFamily="34" charset="0"/>
                <a:sym typeface="Apple SD 산돌고딕 Neo 옅은체" charset="0"/>
              </a:rPr>
              <a:t> </a:t>
            </a:r>
            <a:r>
              <a:rPr lang="ko-KR" altLang="en-US" sz="1600" kern="0" spc="46" dirty="0" err="1" smtClean="0">
                <a:ln w="11430"/>
                <a:gradFill>
                  <a:gsLst>
                    <a:gs pos="25000">
                      <a:srgbClr val="3333CC">
                        <a:satMod val="155000"/>
                      </a:srgbClr>
                    </a:gs>
                    <a:gs pos="100000">
                      <a:srgbClr val="3333CC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" pitchFamily="34" charset="0"/>
                <a:sym typeface="Apple SD 산돌고딕 Neo 옅은체" charset="0"/>
              </a:rPr>
              <a:t>센싱</a:t>
            </a:r>
            <a:r>
              <a:rPr kumimoji="0" lang="ko-KR" altLang="en-US" sz="1600" kern="0" spc="46" dirty="0" err="1" smtClean="0">
                <a:ln w="11430"/>
                <a:gradFill>
                  <a:gsLst>
                    <a:gs pos="25000">
                      <a:srgbClr val="3333CC">
                        <a:satMod val="155000"/>
                      </a:srgbClr>
                    </a:gs>
                    <a:gs pos="100000">
                      <a:srgbClr val="3333CC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" pitchFamily="34" charset="0"/>
                <a:sym typeface="Apple SD 산돌고딕 Neo 옅은체" charset="0"/>
              </a:rPr>
              <a:t>하여</a:t>
            </a:r>
            <a:r>
              <a:rPr kumimoji="0" lang="ko-KR" altLang="en-US" sz="1600" kern="0" spc="46" dirty="0" smtClean="0">
                <a:ln w="11430"/>
                <a:gradFill>
                  <a:gsLst>
                    <a:gs pos="25000">
                      <a:srgbClr val="3333CC">
                        <a:satMod val="155000"/>
                      </a:srgbClr>
                    </a:gs>
                    <a:gs pos="100000">
                      <a:srgbClr val="3333CC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" pitchFamily="34" charset="0"/>
                <a:sym typeface="Apple SD 산돌고딕 Neo 옅은체" charset="0"/>
              </a:rPr>
              <a:t> </a:t>
            </a:r>
            <a:r>
              <a:rPr kumimoji="0" lang="ko-KR" altLang="en-US" sz="1600" kern="0" spc="46" dirty="0">
                <a:ln w="11430"/>
                <a:gradFill>
                  <a:gsLst>
                    <a:gs pos="25000">
                      <a:srgbClr val="3333CC">
                        <a:satMod val="155000"/>
                      </a:srgbClr>
                    </a:gs>
                    <a:gs pos="100000">
                      <a:srgbClr val="3333CC">
                        <a:shade val="45000"/>
                        <a:satMod val="165000"/>
                      </a:srgb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HY견고딕" pitchFamily="18" charset="-127"/>
                <a:ea typeface="HY견고딕" pitchFamily="18" charset="-127"/>
                <a:cs typeface="Arial" pitchFamily="34" charset="0"/>
                <a:sym typeface="Apple SD 산돌고딕 Neo 옅은체" charset="0"/>
              </a:rPr>
              <a:t>침해 탐지 및 접속차단</a:t>
            </a:r>
          </a:p>
        </p:txBody>
      </p:sp>
    </p:spTree>
    <p:extLst>
      <p:ext uri="{BB962C8B-B14F-4D97-AF65-F5344CB8AC3E}">
        <p14:creationId xmlns:p14="http://schemas.microsoft.com/office/powerpoint/2010/main" val="81980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usepackage{amssymb}&#10;\pagestyle{empty}&#10;\begin{document}&#10;&#10;\textcolor{white}{$H_1$}&#10;&#10;\end{document}&#10;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usepackage{amssymb}&#10;\pagestyle{empty}&#10;\begin{document}&#10;&#10;\textcolor{white}{$H_2$}&#10;&#10;\end{document}&#10;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usepackage{amssymb}&#10;\pagestyle{empty}&#10;\begin{document}&#10;&#10;\textcolor{white}{$H_n$}&#10;&#10;\end{document}&#10;"/>
  <p:tag name="IGUANATEXSIZE" val="20"/>
</p:tagLst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Unknown Document Type" ma:contentTypeID="0x010104" ma:contentTypeVersion="0" ma:contentTypeDescription="" ma:contentTypeScope="" ma:versionID="05d83ceaa0bbd2e3bc716e6e66bd857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3d69fe45253d5ff147bb69036b756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8032B44-9A6C-4991-9CA2-A2300B4FB3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3F822F4-CA25-467D-85BB-FD346EB8BB8A}">
  <ds:schemaRefs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9E716A8-6F40-4B8B-9AE1-122F40BBA92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18437</TotalTime>
  <Words>1526</Words>
  <Application>Microsoft Office PowerPoint</Application>
  <PresentationFormat>화면 슬라이드 쇼(4:3)</PresentationFormat>
  <Paragraphs>284</Paragraphs>
  <Slides>15</Slides>
  <Notes>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6" baseType="lpstr"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무선랜 핫스팟 무선랜 안심접속 앱 기술소개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기술의 사업성</vt:lpstr>
      <vt:lpstr>PowerPoint 프레젠테이션</vt:lpstr>
    </vt:vector>
  </TitlesOfParts>
  <Company>etri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Admin</cp:lastModifiedBy>
  <cp:revision>1423</cp:revision>
  <cp:lastPrinted>2015-08-05T01:14:00Z</cp:lastPrinted>
  <dcterms:created xsi:type="dcterms:W3CDTF">2012-12-15T10:32:47Z</dcterms:created>
  <dcterms:modified xsi:type="dcterms:W3CDTF">2015-08-05T01:49:02Z</dcterms:modified>
</cp:coreProperties>
</file>